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11"/>
  </p:notesMasterIdLst>
  <p:handoutMasterIdLst>
    <p:handoutMasterId r:id="rId12"/>
  </p:handoutMasterIdLst>
  <p:sldIdLst>
    <p:sldId id="477" r:id="rId2"/>
    <p:sldId id="495" r:id="rId3"/>
    <p:sldId id="494" r:id="rId4"/>
    <p:sldId id="438" r:id="rId5"/>
    <p:sldId id="479" r:id="rId6"/>
    <p:sldId id="491" r:id="rId7"/>
    <p:sldId id="492" r:id="rId8"/>
    <p:sldId id="493" r:id="rId9"/>
    <p:sldId id="478" r:id="rId10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8487948-8ECE-4F7F-B08F-F8E41848854C}">
          <p14:sldIdLst>
            <p14:sldId id="477"/>
            <p14:sldId id="495"/>
            <p14:sldId id="494"/>
            <p14:sldId id="438"/>
            <p14:sldId id="479"/>
            <p14:sldId id="491"/>
            <p14:sldId id="492"/>
            <p14:sldId id="493"/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ABB"/>
    <a:srgbClr val="DAE3F3"/>
    <a:srgbClr val="B099D3"/>
    <a:srgbClr val="1F9ADB"/>
    <a:srgbClr val="00FF00"/>
    <a:srgbClr val="2A9FDB"/>
    <a:srgbClr val="1D93CB"/>
    <a:srgbClr val="FF0006"/>
    <a:srgbClr val="FF7583"/>
    <a:srgbClr val="7ED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1" autoAdjust="0"/>
    <p:restoredTop sz="93511" autoAdjust="0"/>
  </p:normalViewPr>
  <p:slideViewPr>
    <p:cSldViewPr snapToGrid="0">
      <p:cViewPr varScale="1">
        <p:scale>
          <a:sx n="152" d="100"/>
          <a:sy n="152" d="100"/>
        </p:scale>
        <p:origin x="192" y="13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08A21-FFD1-424B-BA98-A642A16FC699}" type="datetimeFigureOut">
              <a:rPr lang="ru-RU" smtClean="0"/>
              <a:pPr/>
              <a:t>10.04.2025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69FDB-AC53-444D-901A-BE242BDB8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343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953A-8D46-474D-81D0-7AB0EB881354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73205-FB58-B447-B5F6-D4E26AFFD29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3662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247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707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477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138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534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038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190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023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262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111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944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B0BF1-0E4E-0145-93CD-0C748EB848C7}" type="datetimeFigureOut">
              <a:rPr lang="x-none" smtClean="0"/>
              <a:pPr/>
              <a:t>10.04.2025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046B-89F7-4242-9CBC-50F76CB8BF4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400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1002" y="1860949"/>
            <a:ext cx="1620441" cy="162044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8D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648893" y="4760120"/>
            <a:ext cx="1053703" cy="2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100" dirty="0">
                <a:solidFill>
                  <a:schemeClr val="bg1"/>
                </a:solidFill>
                <a:latin typeface="Arial" panose="020B0604020202020204" pitchFamily="34" charset="0"/>
              </a:rPr>
              <a:t>2025</a:t>
            </a:r>
            <a:endParaRPr lang="ru-RU" altLang="ru-RU" sz="11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54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" y="2110979"/>
            <a:ext cx="1089422" cy="115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Box 4"/>
          <p:cNvSpPr txBox="1">
            <a:spLocks noChangeArrowheads="1"/>
          </p:cNvSpPr>
          <p:nvPr/>
        </p:nvSpPr>
        <p:spPr bwMode="auto">
          <a:xfrm>
            <a:off x="73821" y="332186"/>
            <a:ext cx="2222897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</a:rPr>
              <a:t>«</a:t>
            </a:r>
            <a:r>
              <a:rPr lang="kk-KZ" altLang="ru-RU" sz="900" dirty="0">
                <a:solidFill>
                  <a:schemeClr val="bg1"/>
                </a:solidFill>
                <a:latin typeface="Arial" panose="020B0604020202020204" pitchFamily="34" charset="0"/>
              </a:rPr>
              <a:t>СӘРСЕН АМАНЖОЛОВ АТЫНДАҒЫ ШЫҒЫС ҚАЗАКСТАН УНИВЕРСИТЕТІ</a:t>
            </a: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</a:rPr>
              <a:t>» КЕАҚ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k-KZ" altLang="ru-RU" sz="9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</a:rPr>
              <a:t>НАО «ВОСТОЧНО-КАЗАХСТАНСКИЙ УНИВЕРСИТЕТ ИМЕНИ САРСЕНА АМАНЖОЛОВА»</a:t>
            </a:r>
          </a:p>
        </p:txBody>
      </p:sp>
      <p:sp>
        <p:nvSpPr>
          <p:cNvPr id="2057" name="TextBox 11"/>
          <p:cNvSpPr txBox="1">
            <a:spLocks noChangeArrowheads="1"/>
          </p:cNvSpPr>
          <p:nvPr/>
        </p:nvSpPr>
        <p:spPr bwMode="auto">
          <a:xfrm>
            <a:off x="98823" y="3786189"/>
            <a:ext cx="218360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chemeClr val="bg1"/>
                </a:solidFill>
                <a:latin typeface="Arial" panose="020B0604020202020204" pitchFamily="34" charset="0"/>
              </a:rPr>
              <a:t>Председатель правления-ректор, профессор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chemeClr val="bg1"/>
                </a:solidFill>
                <a:latin typeface="Arial" panose="020B0604020202020204" pitchFamily="34" charset="0"/>
              </a:rPr>
              <a:t>М.Ә. </a:t>
            </a:r>
            <a:r>
              <a:rPr lang="ru-RU" altLang="ru-RU" sz="11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Төлеген</a:t>
            </a:r>
            <a:endParaRPr lang="ru-RU" altLang="ru-RU" sz="11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9565" y="1791893"/>
            <a:ext cx="1754981" cy="17549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-1740"/>
            <a:ext cx="9129713" cy="513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5461" y="3223708"/>
            <a:ext cx="6447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ОТЧЕТ ОБ УСТОЙЧИВОМ РАЗВИТИИ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 НАО «ВКУ ИМ. С. АМАНЖОЛОВА»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ЗА 2024 ГОД 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95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Прямоугольник 31"/>
          <p:cNvSpPr>
            <a:spLocks noChangeArrowheads="1"/>
          </p:cNvSpPr>
          <p:nvPr/>
        </p:nvSpPr>
        <p:spPr bwMode="auto">
          <a:xfrm>
            <a:off x="5836444" y="2135982"/>
            <a:ext cx="152638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75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Практика в школе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75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«Ақ ниет» для детей с ООП</a:t>
            </a:r>
            <a:endParaRPr lang="ru-RU" altLang="ru-RU" sz="75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5380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"/>
            <a:ext cx="404813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49991" y="50006"/>
            <a:ext cx="8594009" cy="51792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МЕЖДУНАРОДНОГО РЕЙТИНГА 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«UI GREEN METRIC WORLD UNIVERSITY»-2024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020220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" name="Прямоугольник 1"/>
          <p:cNvSpPr/>
          <p:nvPr/>
        </p:nvSpPr>
        <p:spPr>
          <a:xfrm>
            <a:off x="135730" y="681737"/>
            <a:ext cx="8927229" cy="161582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рейтинга — устойчивое развитие, социальное благополучие, сохранение стабильности социальных и культурных систем, обеспечение целостности биологических и физических природных систем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ВКУ им. С.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Аманжолова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вошел в топ-1000 вузов мира, участвующих в Международном рейтинге «UI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Metric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занял 13 место среди самых «экологически чистых» университетов Казахстана.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 казахстанском рейтинге ВКУ занял 13 место из 28 вузов страны, принявших участие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рейтинге приняли участие 1500 вузов мира, по которым дается оценка стратегического плана устойчивого развития и мониторинга в целях уменьшения негативного воздействия на окружающую среду.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набрал наибольшее количество баллов в категориях: «Окружающая среда и инфраструктура, «Энергетика и изменение климата».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0" y="2372814"/>
            <a:ext cx="1988656" cy="2485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04" y="2372815"/>
            <a:ext cx="1794322" cy="2485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2815"/>
            <a:ext cx="1749963" cy="246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40" y="2574126"/>
            <a:ext cx="2617420" cy="1827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36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F0DC6D3-B2DC-3380-459B-B7265BA39A3F}"/>
              </a:ext>
            </a:extLst>
          </p:cNvPr>
          <p:cNvSpPr txBox="1"/>
          <p:nvPr/>
        </p:nvSpPr>
        <p:spPr>
          <a:xfrm rot="16200000">
            <a:off x="5471119" y="3308637"/>
            <a:ext cx="22513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ОЖИДАЕМЫЕ РЕЗУЛЬТАТЫ</a:t>
            </a:r>
            <a:endParaRPr lang="en-US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7BDF62B-2F4F-9ED3-1905-DBFE581D323D}"/>
              </a:ext>
            </a:extLst>
          </p:cNvPr>
          <p:cNvSpPr/>
          <p:nvPr/>
        </p:nvSpPr>
        <p:spPr>
          <a:xfrm>
            <a:off x="533400" y="4527"/>
            <a:ext cx="8610599" cy="5305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bg1"/>
                </a:solidFill>
              </a:rPr>
              <a:t>КАЧЕСТВЕННОЕ </a:t>
            </a:r>
            <a:r>
              <a:rPr lang="ru-RU" sz="1400" b="1" dirty="0">
                <a:solidFill>
                  <a:schemeClr val="bg1"/>
                </a:solidFill>
              </a:rPr>
              <a:t>ОБРАЗОВАНИЕ, НАУЧНЫЕ ИССЛЕДОВАНИЯ, КОММЕРЦИАЛИЗАЦИЯ ПРОДУКЦИИ НАУЧНОЙ </a:t>
            </a:r>
            <a:r>
              <a:rPr lang="ru-RU" sz="1400" b="1" dirty="0" smtClean="0">
                <a:solidFill>
                  <a:schemeClr val="bg1"/>
                </a:solidFill>
              </a:rPr>
              <a:t>ДЕЯТЕЛЬНОСТИ  (</a:t>
            </a:r>
            <a:r>
              <a:rPr lang="en-US" b="1" dirty="0" err="1" smtClean="0">
                <a:solidFill>
                  <a:srgbClr val="FFFF00"/>
                </a:solidFill>
              </a:rPr>
              <a:t>Greenmetric</a:t>
            </a:r>
            <a:r>
              <a:rPr lang="ru-RU" b="1" dirty="0" smtClean="0">
                <a:solidFill>
                  <a:srgbClr val="FFFF00"/>
                </a:solidFill>
              </a:rPr>
              <a:t>   </a:t>
            </a:r>
            <a:r>
              <a:rPr lang="ru-RU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999 место в мире и 17 место в РК) </a:t>
            </a:r>
            <a:endParaRPr lang="ru-RU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" y="28576"/>
            <a:ext cx="409575" cy="4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5FB7566-829E-40DC-8374-9BCAB2ADE1E7}"/>
              </a:ext>
            </a:extLst>
          </p:cNvPr>
          <p:cNvSpPr/>
          <p:nvPr/>
        </p:nvSpPr>
        <p:spPr>
          <a:xfrm>
            <a:off x="0" y="5039916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57369" y="1325408"/>
            <a:ext cx="2553057" cy="4622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Новые учебные курсы по </a:t>
            </a:r>
            <a:r>
              <a:rPr lang="ru-RU" sz="1400" dirty="0" smtClean="0">
                <a:solidFill>
                  <a:schemeClr val="tx1"/>
                </a:solidFill>
              </a:rPr>
              <a:t>устойчивости развития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6300" y="2054909"/>
            <a:ext cx="2453640" cy="4648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</a:rPr>
              <a:t>Научные исследования </a:t>
            </a:r>
            <a:r>
              <a:rPr lang="ru-RU" sz="1400" dirty="0">
                <a:solidFill>
                  <a:schemeClr val="tx1"/>
                </a:solidFill>
              </a:rPr>
              <a:t>по </a:t>
            </a:r>
            <a:r>
              <a:rPr lang="ru-RU" sz="1400" dirty="0" smtClean="0">
                <a:solidFill>
                  <a:schemeClr val="tx1"/>
                </a:solidFill>
              </a:rPr>
              <a:t>устойчивости развития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76300" y="2727606"/>
            <a:ext cx="2453640" cy="45946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Семинары, тренинги, конкурсы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6300" y="3332798"/>
            <a:ext cx="2453640" cy="44404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Студенческие экологические клубы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76300" y="3951807"/>
            <a:ext cx="2453640" cy="47624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1400" dirty="0" smtClean="0">
                <a:solidFill>
                  <a:schemeClr val="tx1"/>
                </a:solidFill>
              </a:rPr>
              <a:t>Студенческие </a:t>
            </a:r>
            <a:r>
              <a:rPr lang="ru-RU" sz="1400" dirty="0">
                <a:solidFill>
                  <a:schemeClr val="tx1"/>
                </a:solidFill>
              </a:rPr>
              <a:t>стартапы по </a:t>
            </a:r>
            <a:r>
              <a:rPr lang="ru-RU" sz="1400" dirty="0" smtClean="0">
                <a:solidFill>
                  <a:schemeClr val="tx1"/>
                </a:solidFill>
              </a:rPr>
              <a:t>устойчивости развития</a:t>
            </a:r>
            <a:endParaRPr lang="ru-RU" sz="1400" dirty="0">
              <a:solidFill>
                <a:schemeClr val="tx1"/>
              </a:solidFill>
            </a:endParaRPr>
          </a:p>
          <a:p>
            <a:pPr lvl="0" algn="ctr"/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499229" y="1085853"/>
            <a:ext cx="15241" cy="3128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33401" y="155103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33401" y="2264439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33401" y="293025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14470" y="354747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14470" y="4213860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02" y="2191702"/>
            <a:ext cx="2250472" cy="143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425" y="626524"/>
            <a:ext cx="2227949" cy="143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39" y="617942"/>
            <a:ext cx="3615241" cy="6462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219" y="597697"/>
            <a:ext cx="2257624" cy="142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718" y="2206003"/>
            <a:ext cx="2176837" cy="1448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933" y="3597866"/>
            <a:ext cx="2224572" cy="141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4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7BDF62B-2F4F-9ED3-1905-DBFE581D323D}"/>
              </a:ext>
            </a:extLst>
          </p:cNvPr>
          <p:cNvSpPr/>
          <p:nvPr/>
        </p:nvSpPr>
        <p:spPr>
          <a:xfrm>
            <a:off x="533400" y="6735"/>
            <a:ext cx="8572500" cy="5388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83515">
              <a:spcBef>
                <a:spcPts val="44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                      2.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инфраструктурой и окружающей средой</a:t>
            </a:r>
          </a:p>
          <a:p>
            <a:pPr lvl="0" algn="ctr"/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507 место в мире, 7 место в РК согласно </a:t>
            </a:r>
            <a:r>
              <a:rPr lang="en-US" sz="2000" b="1" dirty="0" err="1" smtClean="0">
                <a:solidFill>
                  <a:srgbClr val="FFFF00"/>
                </a:solidFill>
                <a:latin typeface="+mj-lt"/>
              </a:rPr>
              <a:t>Greenmetric</a:t>
            </a:r>
            <a:endParaRPr lang="ru-RU" sz="2000" b="1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" y="28575"/>
            <a:ext cx="443746" cy="47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4523D1D-E3A9-4EDA-B572-A24458611FFE}"/>
              </a:ext>
            </a:extLst>
          </p:cNvPr>
          <p:cNvSpPr/>
          <p:nvPr/>
        </p:nvSpPr>
        <p:spPr>
          <a:xfrm>
            <a:off x="0" y="5039916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1574" y="594362"/>
            <a:ext cx="3636525" cy="64589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1"/>
                </a:solidFill>
              </a:rPr>
              <a:t>Мероприятия в 2024 году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514470" y="1085853"/>
            <a:ext cx="0" cy="2522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533401" y="155103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V="1">
            <a:off x="533400" y="2288264"/>
            <a:ext cx="419099" cy="7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V="1">
            <a:off x="514470" y="2961504"/>
            <a:ext cx="480059" cy="7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V="1">
            <a:off x="499229" y="3537325"/>
            <a:ext cx="609599" cy="15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Скругленный прямоугольник 113"/>
          <p:cNvSpPr/>
          <p:nvPr/>
        </p:nvSpPr>
        <p:spPr>
          <a:xfrm>
            <a:off x="876300" y="1385987"/>
            <a:ext cx="2453640" cy="43743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Озеленение и ландшафтный дизайн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876300" y="2074487"/>
            <a:ext cx="2453640" cy="4288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Ремонт зданий и сооружений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876300" y="2727606"/>
            <a:ext cx="2453640" cy="42429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Забота о здоровье и безопасности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876300" y="3332798"/>
            <a:ext cx="2453640" cy="38725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Зоны отдыха и спортивные сооружения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 flipV="1">
            <a:off x="514470" y="4279050"/>
            <a:ext cx="628529" cy="5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514470" y="3608073"/>
            <a:ext cx="0" cy="68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Скругленный прямоугольник 123"/>
          <p:cNvSpPr/>
          <p:nvPr/>
        </p:nvSpPr>
        <p:spPr>
          <a:xfrm>
            <a:off x="876300" y="3937991"/>
            <a:ext cx="2453640" cy="39624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Доступность для населения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2032" y="539922"/>
            <a:ext cx="2143550" cy="1266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177" y="1886446"/>
            <a:ext cx="1881105" cy="1460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01" y="544028"/>
            <a:ext cx="2006628" cy="150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997" y="3396088"/>
            <a:ext cx="2273262" cy="151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966" y="3047910"/>
            <a:ext cx="1963082" cy="38103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5218" y="1898479"/>
            <a:ext cx="1956233" cy="30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506" y="2919860"/>
            <a:ext cx="3319954" cy="170702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7BDF62B-2F4F-9ED3-1905-DBFE581D323D}"/>
              </a:ext>
            </a:extLst>
          </p:cNvPr>
          <p:cNvSpPr/>
          <p:nvPr/>
        </p:nvSpPr>
        <p:spPr>
          <a:xfrm>
            <a:off x="571501" y="0"/>
            <a:ext cx="8572500" cy="5943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3. ЗЕЛЁНАЯ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ЭНЕРГЕТИКА. </a:t>
            </a:r>
            <a:r>
              <a:rPr lang="ru-RU" b="1" dirty="0" smtClean="0"/>
              <a:t>3.1. Энергия и изменение климата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1033 </a:t>
            </a: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место в мире, 15 место </a:t>
            </a:r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РК </a:t>
            </a:r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согласно </a:t>
            </a:r>
            <a:r>
              <a:rPr lang="de-DE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Greenmetric</a:t>
            </a: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" y="28576"/>
            <a:ext cx="409575" cy="4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5FB7566-829E-40DC-8374-9BCAB2ADE1E7}"/>
              </a:ext>
            </a:extLst>
          </p:cNvPr>
          <p:cNvSpPr/>
          <p:nvPr/>
        </p:nvSpPr>
        <p:spPr>
          <a:xfrm>
            <a:off x="0" y="5039916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1670" y="641880"/>
            <a:ext cx="3593457" cy="618293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chemeClr val="tx1"/>
                </a:solidFill>
              </a:rPr>
              <a:t>Мероприятия в 2024 году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57369" y="1325408"/>
            <a:ext cx="2558493" cy="43743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Увеличение числа </a:t>
            </a:r>
            <a:r>
              <a:rPr lang="ru-RU" sz="1400" dirty="0" err="1">
                <a:solidFill>
                  <a:schemeClr val="tx1"/>
                </a:solidFill>
              </a:rPr>
              <a:t>энергоэффективных</a:t>
            </a:r>
            <a:r>
              <a:rPr lang="ru-RU" sz="1400" dirty="0">
                <a:solidFill>
                  <a:schemeClr val="tx1"/>
                </a:solidFill>
              </a:rPr>
              <a:t> приборов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9426" y="2000488"/>
            <a:ext cx="2558493" cy="46482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Модернизация </a:t>
            </a:r>
            <a:r>
              <a:rPr lang="ru-RU" sz="1400" dirty="0">
                <a:solidFill>
                  <a:schemeClr val="tx1"/>
                </a:solidFill>
                <a:cs typeface="Arial" panose="020B0604020202020204" pitchFamily="34" charset="0"/>
              </a:rPr>
              <a:t>водопроводных систем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76300" y="2657660"/>
            <a:ext cx="2453640" cy="529406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</a:rPr>
              <a:t>Посадка деревьев, экологические акции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6300" y="3332798"/>
            <a:ext cx="2453640" cy="60049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</a:rPr>
              <a:t>Курсы по устойчивому развитию для обучающихся и ППС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49426" y="4080453"/>
            <a:ext cx="2558493" cy="49451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Расширение "зеленого" строительства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499229" y="1085853"/>
            <a:ext cx="15241" cy="3128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33401" y="155103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33401" y="2264439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33401" y="293025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14470" y="354747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14470" y="4213860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descr="C:\Users\Пользователь\Desktop\парасат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59" y="650644"/>
            <a:ext cx="990600" cy="1976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C:\Users\Пользователь\Desktop\e264c0b7-0425-49b6-a6c2-7fc6bdc3a7a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53" y="3164039"/>
            <a:ext cx="2318798" cy="145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079" y="650644"/>
            <a:ext cx="2405947" cy="317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42" y="594362"/>
            <a:ext cx="1634609" cy="2179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77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9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66" y="3543365"/>
            <a:ext cx="2141901" cy="142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F0DC6D3-B2DC-3380-459B-B7265BA39A3F}"/>
              </a:ext>
            </a:extLst>
          </p:cNvPr>
          <p:cNvSpPr txBox="1"/>
          <p:nvPr/>
        </p:nvSpPr>
        <p:spPr>
          <a:xfrm rot="16200000">
            <a:off x="5471119" y="3308637"/>
            <a:ext cx="22513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ОЖИДАЕМЫЕ РЕЗУЛЬТАТЫ</a:t>
            </a:r>
            <a:endParaRPr lang="en-US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7BDF62B-2F4F-9ED3-1905-DBFE581D323D}"/>
              </a:ext>
            </a:extLst>
          </p:cNvPr>
          <p:cNvSpPr/>
          <p:nvPr/>
        </p:nvSpPr>
        <p:spPr>
          <a:xfrm>
            <a:off x="583095" y="1717"/>
            <a:ext cx="8481391" cy="5774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3.2. Управление отходами</a:t>
            </a:r>
          </a:p>
          <a:p>
            <a:pPr algn="ctr"/>
            <a:r>
              <a:rPr lang="en-US" b="1" dirty="0" err="1">
                <a:solidFill>
                  <a:srgbClr val="FFFF00"/>
                </a:solidFill>
              </a:rPr>
              <a:t>Greenmetric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936 место в мире, 13 место в РК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" y="28576"/>
            <a:ext cx="409575" cy="4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5FB7566-829E-40DC-8374-9BCAB2ADE1E7}"/>
              </a:ext>
            </a:extLst>
          </p:cNvPr>
          <p:cNvSpPr/>
          <p:nvPr/>
        </p:nvSpPr>
        <p:spPr>
          <a:xfrm>
            <a:off x="0" y="5039916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57369" y="1325408"/>
            <a:ext cx="2472571" cy="43743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Сокращение образования отходов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6300" y="2074487"/>
            <a:ext cx="2453640" cy="46482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Переработка отходов на месте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76300" y="2727606"/>
            <a:ext cx="2453640" cy="45946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err="1">
                <a:solidFill>
                  <a:schemeClr val="tx1"/>
                </a:solidFill>
              </a:rPr>
              <a:t>Стартапы</a:t>
            </a:r>
            <a:r>
              <a:rPr lang="ru-RU" sz="1400" dirty="0">
                <a:solidFill>
                  <a:schemeClr val="tx1"/>
                </a:solidFill>
              </a:rPr>
              <a:t> по технологиям переработки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6300" y="3332798"/>
            <a:ext cx="2453640" cy="44404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Обучение студентов и сотрудников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76300" y="3951807"/>
            <a:ext cx="2453640" cy="47624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Раздельный сбор отходов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499229" y="1085853"/>
            <a:ext cx="15241" cy="3128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33401" y="155103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33401" y="2264439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33401" y="293025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14470" y="354747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14470" y="4213860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71670" y="641880"/>
            <a:ext cx="3593457" cy="618293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chemeClr val="tx1"/>
                </a:solidFill>
              </a:rPr>
              <a:t>Мероприятия в 2024 году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6" name="Рисунок 25" descr="A73A52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04" y="1982297"/>
            <a:ext cx="1358973" cy="182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65" y="1680201"/>
            <a:ext cx="2498823" cy="166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:\Users\Пользователь\Desktop\cf657396-eb08-416e-906d-1fb16bfc57a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67" y="604069"/>
            <a:ext cx="1590040" cy="250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C:\Users\Пользователь\Desktop\эко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27" y="563296"/>
            <a:ext cx="1827179" cy="132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0693" y="3547471"/>
            <a:ext cx="2092298" cy="139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9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7BDF62B-2F4F-9ED3-1905-DBFE581D323D}"/>
              </a:ext>
            </a:extLst>
          </p:cNvPr>
          <p:cNvSpPr/>
          <p:nvPr/>
        </p:nvSpPr>
        <p:spPr>
          <a:xfrm>
            <a:off x="571500" y="-1"/>
            <a:ext cx="8572500" cy="5619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-60" dirty="0" smtClean="0"/>
              <a:t>3.3. Рециркуляция</a:t>
            </a:r>
            <a:r>
              <a:rPr lang="ru-RU" b="1" spc="-75" dirty="0" smtClean="0"/>
              <a:t> </a:t>
            </a:r>
            <a:r>
              <a:rPr lang="ru-RU" b="1" dirty="0"/>
              <a:t>и</a:t>
            </a:r>
            <a:r>
              <a:rPr lang="ru-RU" b="1" spc="-5" dirty="0"/>
              <a:t> </a:t>
            </a:r>
            <a:r>
              <a:rPr lang="ru-RU" b="1" dirty="0"/>
              <a:t>сохранение</a:t>
            </a:r>
            <a:r>
              <a:rPr lang="ru-RU" b="1" spc="-55" dirty="0"/>
              <a:t> </a:t>
            </a:r>
            <a:r>
              <a:rPr lang="ru-RU" b="1" spc="-185" dirty="0" smtClean="0"/>
              <a:t>воды</a:t>
            </a:r>
          </a:p>
          <a:p>
            <a:pPr algn="ctr"/>
            <a:r>
              <a:rPr lang="en-US" b="1" dirty="0" err="1">
                <a:solidFill>
                  <a:srgbClr val="FFFF00"/>
                </a:solidFill>
              </a:rPr>
              <a:t>Greenmetric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933 </a:t>
            </a:r>
            <a:r>
              <a:rPr lang="ru-RU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место в мире и 12 место </a:t>
            </a:r>
            <a:r>
              <a:rPr lang="ru-RU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в РК</a:t>
            </a:r>
            <a:endParaRPr lang="ru-RU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" y="28576"/>
            <a:ext cx="409575" cy="4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5FB7566-829E-40DC-8374-9BCAB2ADE1E7}"/>
              </a:ext>
            </a:extLst>
          </p:cNvPr>
          <p:cNvSpPr/>
          <p:nvPr/>
        </p:nvSpPr>
        <p:spPr>
          <a:xfrm>
            <a:off x="0" y="5039916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57369" y="1325408"/>
            <a:ext cx="2472571" cy="43743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Установка </a:t>
            </a:r>
            <a:r>
              <a:rPr lang="ru-RU" sz="1400" dirty="0" err="1">
                <a:solidFill>
                  <a:schemeClr val="tx1"/>
                </a:solidFill>
              </a:rPr>
              <a:t>водосберегающих</a:t>
            </a:r>
            <a:r>
              <a:rPr lang="ru-RU" sz="1400" dirty="0">
                <a:solidFill>
                  <a:schemeClr val="tx1"/>
                </a:solidFill>
              </a:rPr>
              <a:t> приборов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6300" y="1908575"/>
            <a:ext cx="2453640" cy="4648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Повторное использование воды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76300" y="2548061"/>
            <a:ext cx="2453640" cy="59816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</a:rPr>
              <a:t>Модернизация </a:t>
            </a:r>
            <a:r>
              <a:rPr lang="ru-RU" sz="1400" dirty="0">
                <a:solidFill>
                  <a:schemeClr val="tx1"/>
                </a:solidFill>
              </a:rPr>
              <a:t>систем водоснабжения и водоотведения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6300" y="3332798"/>
            <a:ext cx="2453640" cy="44404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Мониторинг водных источников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76300" y="3951807"/>
            <a:ext cx="2453640" cy="47624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</a:rPr>
              <a:t>Научные проекты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499229" y="1085853"/>
            <a:ext cx="15241" cy="3128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33401" y="155103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33401" y="2264439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33401" y="293025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14470" y="354747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14470" y="4213860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63" y="2769731"/>
            <a:ext cx="2529160" cy="16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705" y="641648"/>
            <a:ext cx="2435761" cy="162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71" y="606310"/>
            <a:ext cx="3615241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888" y="445229"/>
            <a:ext cx="2647805" cy="2166444"/>
          </a:xfrm>
          <a:prstGeom prst="rect">
            <a:avLst/>
          </a:prstGeom>
        </p:spPr>
      </p:pic>
      <p:pic>
        <p:nvPicPr>
          <p:cNvPr id="23" name="Рисунок 22" descr="C:\Users\vkubi\OneDrive\Рабочий стол\treated water 2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73" y="2522767"/>
            <a:ext cx="1870634" cy="1933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5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7BDF62B-2F4F-9ED3-1905-DBFE581D323D}"/>
              </a:ext>
            </a:extLst>
          </p:cNvPr>
          <p:cNvSpPr/>
          <p:nvPr/>
        </p:nvSpPr>
        <p:spPr>
          <a:xfrm>
            <a:off x="571501" y="0"/>
            <a:ext cx="8572500" cy="5294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-55" dirty="0" smtClean="0"/>
              <a:t>3.4. Транспортные</a:t>
            </a:r>
            <a:r>
              <a:rPr lang="ru-RU" b="1" spc="-35" dirty="0" smtClean="0"/>
              <a:t> </a:t>
            </a:r>
            <a:r>
              <a:rPr lang="ru-RU" b="1" spc="-130" dirty="0" smtClean="0"/>
              <a:t>инициативы</a:t>
            </a:r>
          </a:p>
          <a:p>
            <a:pPr algn="ctr"/>
            <a:r>
              <a:rPr lang="en-US" b="1" dirty="0" err="1">
                <a:solidFill>
                  <a:srgbClr val="FFFF00"/>
                </a:solidFill>
              </a:rPr>
              <a:t>Greenmetric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1201 место в мире, 19 место в РК</a:t>
            </a:r>
            <a:endParaRPr lang="ru-RU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" y="28576"/>
            <a:ext cx="409575" cy="4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5FB7566-829E-40DC-8374-9BCAB2ADE1E7}"/>
              </a:ext>
            </a:extLst>
          </p:cNvPr>
          <p:cNvSpPr/>
          <p:nvPr/>
        </p:nvSpPr>
        <p:spPr>
          <a:xfrm>
            <a:off x="0" y="5039916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57369" y="1325408"/>
            <a:ext cx="2839142" cy="48709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Сокращение парковок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6299" y="2074487"/>
            <a:ext cx="2789617" cy="46482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В</a:t>
            </a:r>
            <a:r>
              <a:rPr lang="ru-RU" sz="1400" dirty="0" smtClean="0">
                <a:solidFill>
                  <a:schemeClr val="tx1"/>
                </a:solidFill>
              </a:rPr>
              <a:t>елодорожки </a:t>
            </a:r>
            <a:r>
              <a:rPr lang="ru-RU" sz="1400" dirty="0">
                <a:solidFill>
                  <a:schemeClr val="tx1"/>
                </a:solidFill>
              </a:rPr>
              <a:t>и парковки для велосипедов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76300" y="2727606"/>
            <a:ext cx="2789616" cy="45946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Комфортные пешеходные зоны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6300" y="3332798"/>
            <a:ext cx="2789616" cy="444046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/>
                </a:solidFill>
              </a:rPr>
              <a:t>Развитие электротранспорта</a:t>
            </a: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76300" y="3951807"/>
            <a:ext cx="2789616" cy="52814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tx1"/>
                </a:solidFill>
              </a:rPr>
              <a:t>Инфраструктура для людей с ограниченными возможностями</a:t>
            </a:r>
            <a:endParaRPr lang="ru-RU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499229" y="1085853"/>
            <a:ext cx="15241" cy="3128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33401" y="155103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33401" y="2264439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33401" y="293025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14470" y="3547471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14470" y="4213860"/>
            <a:ext cx="342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71" y="606310"/>
            <a:ext cx="3615241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974" y="2949704"/>
            <a:ext cx="2636044" cy="167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46" y="650771"/>
            <a:ext cx="1351926" cy="180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Восточно-Казахстанский университет им. С. Аманжолова, ВУЗ, Усть-Каменогорск,  ул. Казахстан, 55 — Яндекс Кар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13" y="864709"/>
            <a:ext cx="2828598" cy="155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Восточно-Казахстанский университет им. С. Аманжолова, ВУЗ, ул. 30-й  Гвардейской Дивизии, 34, Усть-Каменогорск — Яндекс К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Прямоугольник 21"/>
          <p:cNvSpPr>
            <a:spLocks noChangeArrowheads="1"/>
          </p:cNvSpPr>
          <p:nvPr/>
        </p:nvSpPr>
        <p:spPr bwMode="auto">
          <a:xfrm>
            <a:off x="5779294" y="3334941"/>
            <a:ext cx="1583531" cy="3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Учебная (полевая) практика</a:t>
            </a:r>
            <a:endParaRPr lang="ru-RU" altLang="ru-RU" sz="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УНПБ </a:t>
            </a:r>
            <a:r>
              <a:rPr lang="kk-KZ" altLang="ru-RU" sz="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«Сибины»</a:t>
            </a:r>
            <a:endParaRPr lang="ru-RU" altLang="ru-RU" sz="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73" name="Прямоугольник 31"/>
          <p:cNvSpPr>
            <a:spLocks noChangeArrowheads="1"/>
          </p:cNvSpPr>
          <p:nvPr/>
        </p:nvSpPr>
        <p:spPr bwMode="auto">
          <a:xfrm>
            <a:off x="5836444" y="2135981"/>
            <a:ext cx="152638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Практика в школе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«Ақ ниет» для детей с ООП</a:t>
            </a:r>
            <a:endParaRPr lang="ru-RU" alt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5380" name="Picture 2" descr="D:\User\Desktop\ВКГУ\Инстаграмм ВКГУ\Логотипы ВКГУ\аманжолов вниз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58" y="1791295"/>
            <a:ext cx="13337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0" y="5041651"/>
            <a:ext cx="9144000" cy="103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Picture 2" descr="https://avatars.mds.yandex.net/i?id=5c729b6dbfd062d12914243ecec58953_l-5534042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926" r="51" b="50162"/>
          <a:stretch/>
        </p:blipFill>
        <p:spPr bwMode="auto">
          <a:xfrm>
            <a:off x="0" y="0"/>
            <a:ext cx="9167813" cy="17065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xtLst/>
        </p:spPr>
      </p:pic>
      <p:sp>
        <p:nvSpPr>
          <p:cNvPr id="10" name="Text 0"/>
          <p:cNvSpPr/>
          <p:nvPr/>
        </p:nvSpPr>
        <p:spPr>
          <a:xfrm>
            <a:off x="2557983" y="3430117"/>
            <a:ext cx="4170239" cy="445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99"/>
              </a:lnSpc>
            </a:pPr>
            <a:r>
              <a:rPr lang="en-US" sz="2800" b="1" dirty="0">
                <a:solidFill>
                  <a:srgbClr val="00B05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Спасибо за внимание!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27B6A43-77BB-486C-B935-A49B3C30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006" y="4041560"/>
            <a:ext cx="798990" cy="7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17174</TotalTime>
  <Words>457</Words>
  <Application>Microsoft Office PowerPoint</Application>
  <PresentationFormat>Экран (16:9)</PresentationFormat>
  <Paragraphs>72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Barlow Bold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Vku U</cp:lastModifiedBy>
  <cp:revision>530</cp:revision>
  <cp:lastPrinted>2025-03-27T03:49:42Z</cp:lastPrinted>
  <dcterms:created xsi:type="dcterms:W3CDTF">2023-02-05T15:25:52Z</dcterms:created>
  <dcterms:modified xsi:type="dcterms:W3CDTF">2025-04-10T06:09:53Z</dcterms:modified>
</cp:coreProperties>
</file>