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sldIdLst>
    <p:sldId id="256" r:id="rId2"/>
    <p:sldId id="716" r:id="rId3"/>
    <p:sldId id="258" r:id="rId4"/>
    <p:sldId id="259" r:id="rId5"/>
    <p:sldId id="260" r:id="rId6"/>
    <p:sldId id="717" r:id="rId7"/>
    <p:sldId id="261" r:id="rId8"/>
    <p:sldId id="264" r:id="rId9"/>
    <p:sldId id="850" r:id="rId10"/>
    <p:sldId id="851" r:id="rId11"/>
    <p:sldId id="852" r:id="rId12"/>
    <p:sldId id="853" r:id="rId13"/>
    <p:sldId id="854" r:id="rId14"/>
    <p:sldId id="855" r:id="rId15"/>
    <p:sldId id="856" r:id="rId16"/>
    <p:sldId id="857" r:id="rId17"/>
    <p:sldId id="858" r:id="rId18"/>
    <p:sldId id="859" r:id="rId19"/>
    <p:sldId id="860" r:id="rId20"/>
    <p:sldId id="861" r:id="rId21"/>
    <p:sldId id="862" r:id="rId22"/>
    <p:sldId id="863" r:id="rId23"/>
    <p:sldId id="864" r:id="rId24"/>
    <p:sldId id="865" r:id="rId25"/>
    <p:sldId id="866" r:id="rId26"/>
    <p:sldId id="867" r:id="rId27"/>
    <p:sldId id="868" r:id="rId28"/>
    <p:sldId id="869" r:id="rId29"/>
    <p:sldId id="870" r:id="rId30"/>
    <p:sldId id="871" r:id="rId31"/>
    <p:sldId id="872" r:id="rId32"/>
    <p:sldId id="873" r:id="rId33"/>
    <p:sldId id="874" r:id="rId34"/>
    <p:sldId id="875" r:id="rId35"/>
    <p:sldId id="876" r:id="rId36"/>
    <p:sldId id="877" r:id="rId37"/>
    <p:sldId id="878" r:id="rId38"/>
    <p:sldId id="879" r:id="rId39"/>
    <p:sldId id="880" r:id="rId40"/>
    <p:sldId id="881" r:id="rId41"/>
    <p:sldId id="882" r:id="rId42"/>
    <p:sldId id="883" r:id="rId43"/>
    <p:sldId id="884" r:id="rId44"/>
    <p:sldId id="885" r:id="rId45"/>
    <p:sldId id="886" r:id="rId46"/>
    <p:sldId id="887" r:id="rId47"/>
    <p:sldId id="302" r:id="rId48"/>
    <p:sldId id="303" r:id="rId49"/>
    <p:sldId id="888" r:id="rId50"/>
    <p:sldId id="889" r:id="rId51"/>
    <p:sldId id="890" r:id="rId52"/>
    <p:sldId id="891" r:id="rId53"/>
    <p:sldId id="892" r:id="rId54"/>
    <p:sldId id="893" r:id="rId55"/>
    <p:sldId id="894" r:id="rId56"/>
    <p:sldId id="895" r:id="rId57"/>
    <p:sldId id="896" r:id="rId58"/>
    <p:sldId id="897" r:id="rId59"/>
    <p:sldId id="898" r:id="rId60"/>
    <p:sldId id="899" r:id="rId61"/>
    <p:sldId id="900" r:id="rId62"/>
    <p:sldId id="901" r:id="rId63"/>
    <p:sldId id="902" r:id="rId64"/>
    <p:sldId id="903" r:id="rId65"/>
    <p:sldId id="904" r:id="rId66"/>
    <p:sldId id="905" r:id="rId67"/>
    <p:sldId id="906" r:id="rId68"/>
    <p:sldId id="907" r:id="rId69"/>
    <p:sldId id="908" r:id="rId70"/>
    <p:sldId id="909" r:id="rId71"/>
    <p:sldId id="910" r:id="rId72"/>
    <p:sldId id="617" r:id="rId73"/>
    <p:sldId id="911" r:id="rId74"/>
    <p:sldId id="912" r:id="rId75"/>
    <p:sldId id="913" r:id="rId76"/>
    <p:sldId id="914" r:id="rId77"/>
    <p:sldId id="915" r:id="rId78"/>
    <p:sldId id="916" r:id="rId79"/>
    <p:sldId id="917" r:id="rId80"/>
    <p:sldId id="918" r:id="rId81"/>
    <p:sldId id="919" r:id="rId82"/>
    <p:sldId id="920" r:id="rId83"/>
    <p:sldId id="921" r:id="rId84"/>
    <p:sldId id="922" r:id="rId85"/>
    <p:sldId id="923" r:id="rId86"/>
    <p:sldId id="924" r:id="rId87"/>
    <p:sldId id="925" r:id="rId88"/>
    <p:sldId id="926" r:id="rId89"/>
    <p:sldId id="927" r:id="rId90"/>
    <p:sldId id="928" r:id="rId91"/>
    <p:sldId id="929" r:id="rId92"/>
    <p:sldId id="930" r:id="rId93"/>
    <p:sldId id="931" r:id="rId94"/>
    <p:sldId id="932" r:id="rId95"/>
    <p:sldId id="933" r:id="rId96"/>
    <p:sldId id="934" r:id="rId97"/>
    <p:sldId id="935" r:id="rId98"/>
    <p:sldId id="936" r:id="rId99"/>
    <p:sldId id="937" r:id="rId100"/>
    <p:sldId id="938" r:id="rId101"/>
    <p:sldId id="939" r:id="rId102"/>
    <p:sldId id="940" r:id="rId103"/>
    <p:sldId id="941" r:id="rId104"/>
    <p:sldId id="942" r:id="rId105"/>
    <p:sldId id="943" r:id="rId106"/>
    <p:sldId id="944" r:id="rId107"/>
    <p:sldId id="945" r:id="rId108"/>
    <p:sldId id="946" r:id="rId109"/>
    <p:sldId id="947" r:id="rId110"/>
    <p:sldId id="948" r:id="rId111"/>
    <p:sldId id="949" r:id="rId112"/>
    <p:sldId id="950" r:id="rId113"/>
    <p:sldId id="951" r:id="rId114"/>
    <p:sldId id="952" r:id="rId115"/>
    <p:sldId id="953" r:id="rId116"/>
    <p:sldId id="954" r:id="rId117"/>
    <p:sldId id="955" r:id="rId118"/>
    <p:sldId id="956" r:id="rId119"/>
    <p:sldId id="957" r:id="rId120"/>
    <p:sldId id="373" r:id="rId121"/>
    <p:sldId id="374" r:id="rId122"/>
    <p:sldId id="958" r:id="rId123"/>
    <p:sldId id="959" r:id="rId124"/>
    <p:sldId id="960" r:id="rId125"/>
    <p:sldId id="961" r:id="rId126"/>
    <p:sldId id="650" r:id="rId127"/>
    <p:sldId id="962" r:id="rId128"/>
    <p:sldId id="963" r:id="rId129"/>
    <p:sldId id="964" r:id="rId130"/>
    <p:sldId id="965" r:id="rId131"/>
    <p:sldId id="966" r:id="rId132"/>
    <p:sldId id="967" r:id="rId133"/>
    <p:sldId id="968" r:id="rId134"/>
    <p:sldId id="969" r:id="rId135"/>
    <p:sldId id="970" r:id="rId136"/>
    <p:sldId id="971" r:id="rId137"/>
    <p:sldId id="972" r:id="rId138"/>
    <p:sldId id="973" r:id="rId139"/>
    <p:sldId id="974" r:id="rId140"/>
    <p:sldId id="975" r:id="rId141"/>
    <p:sldId id="976" r:id="rId142"/>
    <p:sldId id="977" r:id="rId143"/>
    <p:sldId id="978" r:id="rId144"/>
    <p:sldId id="979" r:id="rId145"/>
    <p:sldId id="980" r:id="rId146"/>
    <p:sldId id="981" r:id="rId147"/>
    <p:sldId id="982" r:id="rId148"/>
    <p:sldId id="983" r:id="rId149"/>
    <p:sldId id="984" r:id="rId150"/>
    <p:sldId id="985" r:id="rId151"/>
    <p:sldId id="986" r:id="rId152"/>
    <p:sldId id="987" r:id="rId153"/>
    <p:sldId id="988" r:id="rId154"/>
    <p:sldId id="989" r:id="rId155"/>
    <p:sldId id="990" r:id="rId156"/>
    <p:sldId id="991" r:id="rId157"/>
    <p:sldId id="992" r:id="rId158"/>
    <p:sldId id="993" r:id="rId159"/>
    <p:sldId id="994" r:id="rId160"/>
    <p:sldId id="995" r:id="rId161"/>
    <p:sldId id="996" r:id="rId162"/>
    <p:sldId id="997" r:id="rId163"/>
    <p:sldId id="998" r:id="rId164"/>
    <p:sldId id="1000" r:id="rId165"/>
    <p:sldId id="1001" r:id="rId166"/>
    <p:sldId id="1002" r:id="rId167"/>
    <p:sldId id="1003" r:id="rId168"/>
    <p:sldId id="1004" r:id="rId169"/>
    <p:sldId id="1005" r:id="rId170"/>
    <p:sldId id="1006" r:id="rId171"/>
    <p:sldId id="1007" r:id="rId172"/>
    <p:sldId id="1008" r:id="rId173"/>
    <p:sldId id="1009" r:id="rId174"/>
    <p:sldId id="1010" r:id="rId175"/>
    <p:sldId id="1011" r:id="rId176"/>
    <p:sldId id="1012" r:id="rId177"/>
    <p:sldId id="1013" r:id="rId178"/>
    <p:sldId id="1014" r:id="rId179"/>
    <p:sldId id="1015" r:id="rId180"/>
    <p:sldId id="1016" r:id="rId181"/>
    <p:sldId id="1017" r:id="rId182"/>
    <p:sldId id="1018" r:id="rId183"/>
    <p:sldId id="1019" r:id="rId184"/>
    <p:sldId id="1020" r:id="rId185"/>
    <p:sldId id="1021" r:id="rId186"/>
    <p:sldId id="1022" r:id="rId187"/>
    <p:sldId id="1023" r:id="rId188"/>
    <p:sldId id="1024" r:id="rId189"/>
    <p:sldId id="1025" r:id="rId190"/>
    <p:sldId id="1026" r:id="rId191"/>
    <p:sldId id="1027" r:id="rId192"/>
    <p:sldId id="1028" r:id="rId193"/>
    <p:sldId id="1030" r:id="rId194"/>
    <p:sldId id="1031" r:id="rId195"/>
    <p:sldId id="1032" r:id="rId196"/>
    <p:sldId id="1033" r:id="rId197"/>
    <p:sldId id="1034" r:id="rId198"/>
    <p:sldId id="1035" r:id="rId199"/>
    <p:sldId id="1036" r:id="rId200"/>
    <p:sldId id="1037" r:id="rId201"/>
    <p:sldId id="1038" r:id="rId202"/>
    <p:sldId id="1039" r:id="rId203"/>
    <p:sldId id="1040" r:id="rId204"/>
    <p:sldId id="1041" r:id="rId205"/>
    <p:sldId id="1042" r:id="rId206"/>
    <p:sldId id="1043" r:id="rId207"/>
    <p:sldId id="1044" r:id="rId208"/>
    <p:sldId id="1045" r:id="rId209"/>
    <p:sldId id="1046" r:id="rId210"/>
    <p:sldId id="1047" r:id="rId211"/>
    <p:sldId id="1048" r:id="rId212"/>
    <p:sldId id="1049" r:id="rId213"/>
    <p:sldId id="1050" r:id="rId214"/>
    <p:sldId id="1051" r:id="rId215"/>
    <p:sldId id="1052" r:id="rId216"/>
    <p:sldId id="1053" r:id="rId217"/>
    <p:sldId id="1054" r:id="rId218"/>
    <p:sldId id="1055" r:id="rId219"/>
    <p:sldId id="1056" r:id="rId220"/>
    <p:sldId id="1057" r:id="rId221"/>
    <p:sldId id="1058" r:id="rId222"/>
    <p:sldId id="1059" r:id="rId223"/>
    <p:sldId id="1060" r:id="rId224"/>
    <p:sldId id="1061" r:id="rId225"/>
    <p:sldId id="1062" r:id="rId226"/>
    <p:sldId id="1063" r:id="rId227"/>
    <p:sldId id="1064" r:id="rId228"/>
    <p:sldId id="1065" r:id="rId229"/>
    <p:sldId id="1066" r:id="rId230"/>
    <p:sldId id="1067" r:id="rId231"/>
    <p:sldId id="1068" r:id="rId232"/>
    <p:sldId id="473" r:id="rId233"/>
    <p:sldId id="708" r:id="rId234"/>
    <p:sldId id="667" r:id="rId235"/>
    <p:sldId id="846" r:id="rId236"/>
    <p:sldId id="847" r:id="rId237"/>
    <p:sldId id="848" r:id="rId238"/>
    <p:sldId id="849" r:id="rId239"/>
    <p:sldId id="599" r:id="rId24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00B0F0"/>
    <a:srgbClr val="8064A2"/>
    <a:srgbClr val="00B050"/>
    <a:srgbClr val="DB65D5"/>
    <a:srgbClr val="B51BA3"/>
    <a:srgbClr val="DC5D01"/>
    <a:srgbClr val="3A4E7A"/>
    <a:srgbClr val="298B32"/>
    <a:srgbClr val="2D6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29" autoAdjust="0"/>
    <p:restoredTop sz="94660"/>
  </p:normalViewPr>
  <p:slideViewPr>
    <p:cSldViewPr snapToGrid="0">
      <p:cViewPr varScale="1">
        <p:scale>
          <a:sx n="116" d="100"/>
          <a:sy n="116" d="100"/>
        </p:scale>
        <p:origin x="44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E74FE-9BCE-4FE2-BA99-F3F3CF030860}" type="doc">
      <dgm:prSet loTypeId="urn:microsoft.com/office/officeart/2005/8/layout/process1" loCatId="process" qsTypeId="urn:microsoft.com/office/officeart/2005/8/quickstyle/simple1" qsCatId="simple" csTypeId="urn:microsoft.com/office/officeart/2005/8/colors/colorful5" csCatId="colorful" phldr="1"/>
      <dgm:spPr/>
    </dgm:pt>
    <dgm:pt modelId="{8A0E723B-0C91-48CE-9B4C-3D107A83AB5C}">
      <dgm:prSet phldrT="[Текст]" custT="1"/>
      <dgm:spPr/>
      <dgm:t>
        <a:bodyPr/>
        <a:lstStyle/>
        <a:p>
          <a:r>
            <a:rPr lang="ru-RU" sz="1200" smtClean="0">
              <a:solidFill>
                <a:schemeClr val="tx1"/>
              </a:solidFill>
            </a:rPr>
            <a:t>Образование</a:t>
          </a:r>
          <a:endParaRPr lang="ru-RU" sz="1200" dirty="0">
            <a:solidFill>
              <a:schemeClr val="tx1"/>
            </a:solidFill>
          </a:endParaRPr>
        </a:p>
      </dgm:t>
    </dgm:pt>
    <dgm:pt modelId="{150F4834-9E31-4865-AC0A-4C509FC0EBB8}" type="parTrans" cxnId="{BF985985-CF9D-4185-BD66-526904BDAC12}">
      <dgm:prSet/>
      <dgm:spPr/>
      <dgm:t>
        <a:bodyPr/>
        <a:lstStyle/>
        <a:p>
          <a:endParaRPr lang="ru-RU" sz="1200">
            <a:solidFill>
              <a:schemeClr val="tx1"/>
            </a:solidFill>
          </a:endParaRPr>
        </a:p>
      </dgm:t>
    </dgm:pt>
    <dgm:pt modelId="{73DB62D8-E845-4C60-989D-8A77D526A430}" type="sibTrans" cxnId="{BF985985-CF9D-4185-BD66-526904BDAC12}">
      <dgm:prSet custT="1"/>
      <dgm:spPr/>
      <dgm:t>
        <a:bodyPr/>
        <a:lstStyle/>
        <a:p>
          <a:endParaRPr lang="ru-RU" sz="1200">
            <a:solidFill>
              <a:schemeClr val="tx1"/>
            </a:solidFill>
          </a:endParaRPr>
        </a:p>
      </dgm:t>
    </dgm:pt>
    <dgm:pt modelId="{61377D02-C4BA-4807-A396-A30EA426D745}">
      <dgm:prSet phldrT="[Текст]" custT="1"/>
      <dgm:spPr/>
      <dgm:t>
        <a:bodyPr/>
        <a:lstStyle/>
        <a:p>
          <a:r>
            <a:rPr lang="ru-RU" sz="1200" dirty="0" smtClean="0">
              <a:solidFill>
                <a:schemeClr val="tx1"/>
              </a:solidFill>
            </a:rPr>
            <a:t>Гуманитарные науки</a:t>
          </a:r>
          <a:endParaRPr lang="ru-RU" sz="1200" dirty="0">
            <a:solidFill>
              <a:schemeClr val="tx1"/>
            </a:solidFill>
          </a:endParaRPr>
        </a:p>
      </dgm:t>
    </dgm:pt>
    <dgm:pt modelId="{408110D5-2830-429C-89A5-4D0EAE188F8A}" type="parTrans" cxnId="{06954C54-072E-492B-B218-36BC42F58E55}">
      <dgm:prSet/>
      <dgm:spPr/>
      <dgm:t>
        <a:bodyPr/>
        <a:lstStyle/>
        <a:p>
          <a:endParaRPr lang="ru-RU" sz="1200">
            <a:solidFill>
              <a:schemeClr val="tx1"/>
            </a:solidFill>
          </a:endParaRPr>
        </a:p>
      </dgm:t>
    </dgm:pt>
    <dgm:pt modelId="{7AF59E9E-D0BF-4646-9290-D4B1D7CA473E}" type="sibTrans" cxnId="{06954C54-072E-492B-B218-36BC42F58E55}">
      <dgm:prSet custT="1"/>
      <dgm:spPr/>
      <dgm:t>
        <a:bodyPr/>
        <a:lstStyle/>
        <a:p>
          <a:endParaRPr lang="ru-RU" sz="1200">
            <a:solidFill>
              <a:schemeClr val="tx1"/>
            </a:solidFill>
          </a:endParaRPr>
        </a:p>
      </dgm:t>
    </dgm:pt>
    <dgm:pt modelId="{706EC13B-6BDD-4A0F-B858-3A6A7367EDAE}">
      <dgm:prSet phldrT="[Текст]" custT="1"/>
      <dgm:spPr/>
      <dgm:t>
        <a:bodyPr/>
        <a:lstStyle/>
        <a:p>
          <a:r>
            <a:rPr lang="ru-RU" sz="1200" smtClean="0">
              <a:solidFill>
                <a:schemeClr val="tx1"/>
              </a:solidFill>
            </a:rPr>
            <a:t>Право</a:t>
          </a:r>
          <a:endParaRPr lang="ru-RU" sz="1200" dirty="0">
            <a:solidFill>
              <a:schemeClr val="tx1"/>
            </a:solidFill>
          </a:endParaRPr>
        </a:p>
      </dgm:t>
    </dgm:pt>
    <dgm:pt modelId="{7E238E94-088A-4C7F-8B33-B1626A77D8AA}" type="parTrans" cxnId="{882CBBC3-481D-4271-9623-B3A9D148846A}">
      <dgm:prSet/>
      <dgm:spPr/>
      <dgm:t>
        <a:bodyPr/>
        <a:lstStyle/>
        <a:p>
          <a:endParaRPr lang="ru-RU" sz="1200">
            <a:solidFill>
              <a:schemeClr val="tx1"/>
            </a:solidFill>
          </a:endParaRPr>
        </a:p>
      </dgm:t>
    </dgm:pt>
    <dgm:pt modelId="{BB239431-1FC3-4050-B068-C49AE0717C6E}" type="sibTrans" cxnId="{882CBBC3-481D-4271-9623-B3A9D148846A}">
      <dgm:prSet custT="1"/>
      <dgm:spPr/>
      <dgm:t>
        <a:bodyPr/>
        <a:lstStyle/>
        <a:p>
          <a:endParaRPr lang="ru-RU" sz="1200">
            <a:solidFill>
              <a:schemeClr val="tx1"/>
            </a:solidFill>
          </a:endParaRPr>
        </a:p>
      </dgm:t>
    </dgm:pt>
    <dgm:pt modelId="{9A167963-5A1A-4734-BACA-CB0C586BD55B}">
      <dgm:prSet phldrT="[Текст]" custT="1"/>
      <dgm:spPr/>
      <dgm:t>
        <a:bodyPr/>
        <a:lstStyle/>
        <a:p>
          <a:r>
            <a:rPr lang="ru-RU" sz="1200" dirty="0" smtClean="0">
              <a:solidFill>
                <a:schemeClr val="tx1"/>
              </a:solidFill>
            </a:rPr>
            <a:t>Социальные науки и бизнес</a:t>
          </a:r>
          <a:endParaRPr lang="ru-RU" sz="1200" dirty="0">
            <a:solidFill>
              <a:schemeClr val="tx1"/>
            </a:solidFill>
          </a:endParaRPr>
        </a:p>
      </dgm:t>
    </dgm:pt>
    <dgm:pt modelId="{64C211A9-653C-4926-939E-2DD38CF7DB9C}" type="parTrans" cxnId="{AE9EDC0C-6B42-4661-8383-1FC21C026267}">
      <dgm:prSet/>
      <dgm:spPr/>
      <dgm:t>
        <a:bodyPr/>
        <a:lstStyle/>
        <a:p>
          <a:endParaRPr lang="ru-RU" sz="1200">
            <a:solidFill>
              <a:schemeClr val="tx1"/>
            </a:solidFill>
          </a:endParaRPr>
        </a:p>
      </dgm:t>
    </dgm:pt>
    <dgm:pt modelId="{89D6E33C-BC96-4A7E-9AF2-A15E9C6B0F10}" type="sibTrans" cxnId="{AE9EDC0C-6B42-4661-8383-1FC21C026267}">
      <dgm:prSet custT="1"/>
      <dgm:spPr/>
      <dgm:t>
        <a:bodyPr/>
        <a:lstStyle/>
        <a:p>
          <a:endParaRPr lang="ru-RU" sz="1200">
            <a:solidFill>
              <a:schemeClr val="tx1"/>
            </a:solidFill>
          </a:endParaRPr>
        </a:p>
      </dgm:t>
    </dgm:pt>
    <dgm:pt modelId="{557BF71F-8A5E-413A-9819-13D6EF89B3BD}">
      <dgm:prSet phldrT="[Текст]" custT="1"/>
      <dgm:spPr/>
      <dgm:t>
        <a:bodyPr/>
        <a:lstStyle/>
        <a:p>
          <a:r>
            <a:rPr lang="ru-RU" sz="1200" dirty="0" smtClean="0">
              <a:solidFill>
                <a:schemeClr val="tx1"/>
              </a:solidFill>
            </a:rPr>
            <a:t>Естественные науки</a:t>
          </a:r>
          <a:endParaRPr lang="ru-RU" sz="1200" dirty="0">
            <a:solidFill>
              <a:schemeClr val="tx1"/>
            </a:solidFill>
          </a:endParaRPr>
        </a:p>
      </dgm:t>
    </dgm:pt>
    <dgm:pt modelId="{FD47F803-29E7-430C-9CED-758133377BDE}" type="parTrans" cxnId="{CD4D6D5D-B6F3-4B81-8C72-8FA2C2FE71EB}">
      <dgm:prSet/>
      <dgm:spPr/>
      <dgm:t>
        <a:bodyPr/>
        <a:lstStyle/>
        <a:p>
          <a:endParaRPr lang="ru-RU" sz="1200">
            <a:solidFill>
              <a:schemeClr val="tx1"/>
            </a:solidFill>
          </a:endParaRPr>
        </a:p>
      </dgm:t>
    </dgm:pt>
    <dgm:pt modelId="{0DC90864-63FC-473B-9F94-655DCC5C7620}" type="sibTrans" cxnId="{CD4D6D5D-B6F3-4B81-8C72-8FA2C2FE71EB}">
      <dgm:prSet custT="1"/>
      <dgm:spPr/>
      <dgm:t>
        <a:bodyPr/>
        <a:lstStyle/>
        <a:p>
          <a:endParaRPr lang="ru-RU" sz="1200">
            <a:solidFill>
              <a:schemeClr val="tx1"/>
            </a:solidFill>
          </a:endParaRPr>
        </a:p>
      </dgm:t>
    </dgm:pt>
    <dgm:pt modelId="{3033A7F5-00ED-4349-9BDC-B48432949F6B}">
      <dgm:prSet phldrT="[Текст]" custT="1"/>
      <dgm:spPr/>
      <dgm:t>
        <a:bodyPr/>
        <a:lstStyle/>
        <a:p>
          <a:r>
            <a:rPr lang="ru-RU" sz="1200" smtClean="0">
              <a:solidFill>
                <a:schemeClr val="tx1"/>
              </a:solidFill>
            </a:rPr>
            <a:t>Технические науки и технологии</a:t>
          </a:r>
          <a:endParaRPr lang="ru-RU" sz="1200" dirty="0">
            <a:solidFill>
              <a:schemeClr val="tx1"/>
            </a:solidFill>
          </a:endParaRPr>
        </a:p>
      </dgm:t>
    </dgm:pt>
    <dgm:pt modelId="{26D3F942-67BD-468D-9086-0C18152FA53F}" type="parTrans" cxnId="{10A6B0B3-CA71-46B5-9B86-FE422A53C28A}">
      <dgm:prSet/>
      <dgm:spPr/>
      <dgm:t>
        <a:bodyPr/>
        <a:lstStyle/>
        <a:p>
          <a:endParaRPr lang="ru-RU" sz="1200">
            <a:solidFill>
              <a:schemeClr val="tx1"/>
            </a:solidFill>
          </a:endParaRPr>
        </a:p>
      </dgm:t>
    </dgm:pt>
    <dgm:pt modelId="{C4FEA97C-A0DC-4991-B868-932A8DCD6C84}" type="sibTrans" cxnId="{10A6B0B3-CA71-46B5-9B86-FE422A53C28A}">
      <dgm:prSet custT="1"/>
      <dgm:spPr/>
      <dgm:t>
        <a:bodyPr/>
        <a:lstStyle/>
        <a:p>
          <a:endParaRPr lang="ru-RU" sz="1200">
            <a:solidFill>
              <a:schemeClr val="tx1"/>
            </a:solidFill>
          </a:endParaRPr>
        </a:p>
      </dgm:t>
    </dgm:pt>
    <dgm:pt modelId="{F5AFE1AE-09CC-4FF5-B079-E1097BC586DB}">
      <dgm:prSet phldrT="[Текст]" custT="1"/>
      <dgm:spPr/>
      <dgm:t>
        <a:bodyPr/>
        <a:lstStyle/>
        <a:p>
          <a:r>
            <a:rPr lang="ru-RU" sz="1200" smtClean="0">
              <a:solidFill>
                <a:schemeClr val="tx1"/>
              </a:solidFill>
            </a:rPr>
            <a:t>Сельскохозяйственные науки</a:t>
          </a:r>
          <a:endParaRPr lang="ru-RU" sz="1200" dirty="0">
            <a:solidFill>
              <a:schemeClr val="tx1"/>
            </a:solidFill>
          </a:endParaRPr>
        </a:p>
      </dgm:t>
    </dgm:pt>
    <dgm:pt modelId="{9BB58472-0B98-4AF0-ABE5-640185537CA3}" type="parTrans" cxnId="{5F30E46A-A20B-4BC3-8418-F5C0E670532B}">
      <dgm:prSet/>
      <dgm:spPr/>
      <dgm:t>
        <a:bodyPr/>
        <a:lstStyle/>
        <a:p>
          <a:endParaRPr lang="ru-RU" sz="1200">
            <a:solidFill>
              <a:schemeClr val="tx1"/>
            </a:solidFill>
          </a:endParaRPr>
        </a:p>
      </dgm:t>
    </dgm:pt>
    <dgm:pt modelId="{C795968C-6C1C-4B84-AB05-F7414241D3C0}" type="sibTrans" cxnId="{5F30E46A-A20B-4BC3-8418-F5C0E670532B}">
      <dgm:prSet custT="1"/>
      <dgm:spPr/>
      <dgm:t>
        <a:bodyPr/>
        <a:lstStyle/>
        <a:p>
          <a:endParaRPr lang="ru-RU" sz="1200">
            <a:solidFill>
              <a:schemeClr val="tx1"/>
            </a:solidFill>
          </a:endParaRPr>
        </a:p>
      </dgm:t>
    </dgm:pt>
    <dgm:pt modelId="{7225F282-15C0-45E1-9715-83CFA612034A}">
      <dgm:prSet phldrT="[Текст]" custT="1"/>
      <dgm:spPr/>
      <dgm:t>
        <a:bodyPr/>
        <a:lstStyle/>
        <a:p>
          <a:r>
            <a:rPr lang="ru-RU" sz="1200" smtClean="0">
              <a:solidFill>
                <a:schemeClr val="tx1"/>
              </a:solidFill>
            </a:rPr>
            <a:t>Услуги</a:t>
          </a:r>
          <a:endParaRPr lang="ru-RU" sz="1200" dirty="0">
            <a:solidFill>
              <a:schemeClr val="tx1"/>
            </a:solidFill>
          </a:endParaRPr>
        </a:p>
      </dgm:t>
    </dgm:pt>
    <dgm:pt modelId="{FBAE2615-6EC3-4FB0-B4B3-C965DC1BF60D}" type="parTrans" cxnId="{01712066-793D-48BC-9C52-258E914B7DC2}">
      <dgm:prSet/>
      <dgm:spPr/>
      <dgm:t>
        <a:bodyPr/>
        <a:lstStyle/>
        <a:p>
          <a:endParaRPr lang="ru-RU" sz="1200">
            <a:solidFill>
              <a:schemeClr val="tx1"/>
            </a:solidFill>
          </a:endParaRPr>
        </a:p>
      </dgm:t>
    </dgm:pt>
    <dgm:pt modelId="{04BC7560-BBE0-440F-B420-D64593C989F8}" type="sibTrans" cxnId="{01712066-793D-48BC-9C52-258E914B7DC2}">
      <dgm:prSet/>
      <dgm:spPr/>
      <dgm:t>
        <a:bodyPr/>
        <a:lstStyle/>
        <a:p>
          <a:endParaRPr lang="ru-RU" sz="1200">
            <a:solidFill>
              <a:schemeClr val="tx1"/>
            </a:solidFill>
          </a:endParaRPr>
        </a:p>
      </dgm:t>
    </dgm:pt>
    <dgm:pt modelId="{C33560E6-D6B9-4F5F-AD09-B30E64620B78}" type="pres">
      <dgm:prSet presAssocID="{64BE74FE-9BCE-4FE2-BA99-F3F3CF030860}" presName="Name0" presStyleCnt="0">
        <dgm:presLayoutVars>
          <dgm:dir/>
          <dgm:resizeHandles val="exact"/>
        </dgm:presLayoutVars>
      </dgm:prSet>
      <dgm:spPr/>
    </dgm:pt>
    <dgm:pt modelId="{9D6DF774-DE48-4E4A-B3FF-1B000A02373C}" type="pres">
      <dgm:prSet presAssocID="{8A0E723B-0C91-48CE-9B4C-3D107A83AB5C}" presName="node" presStyleLbl="node1" presStyleIdx="0" presStyleCnt="8">
        <dgm:presLayoutVars>
          <dgm:bulletEnabled val="1"/>
        </dgm:presLayoutVars>
      </dgm:prSet>
      <dgm:spPr/>
      <dgm:t>
        <a:bodyPr/>
        <a:lstStyle/>
        <a:p>
          <a:endParaRPr lang="ru-RU"/>
        </a:p>
      </dgm:t>
    </dgm:pt>
    <dgm:pt modelId="{CA1FDB5B-5634-457E-990D-D79F42B5EEFB}" type="pres">
      <dgm:prSet presAssocID="{73DB62D8-E845-4C60-989D-8A77D526A430}" presName="sibTrans" presStyleLbl="sibTrans2D1" presStyleIdx="0" presStyleCnt="7"/>
      <dgm:spPr/>
      <dgm:t>
        <a:bodyPr/>
        <a:lstStyle/>
        <a:p>
          <a:endParaRPr lang="ru-RU"/>
        </a:p>
      </dgm:t>
    </dgm:pt>
    <dgm:pt modelId="{3FB90C5E-C370-4129-B310-11FA53C87602}" type="pres">
      <dgm:prSet presAssocID="{73DB62D8-E845-4C60-989D-8A77D526A430}" presName="connectorText" presStyleLbl="sibTrans2D1" presStyleIdx="0" presStyleCnt="7"/>
      <dgm:spPr/>
      <dgm:t>
        <a:bodyPr/>
        <a:lstStyle/>
        <a:p>
          <a:endParaRPr lang="ru-RU"/>
        </a:p>
      </dgm:t>
    </dgm:pt>
    <dgm:pt modelId="{C233CD48-67F6-4A4C-930B-36E2E3473D2D}" type="pres">
      <dgm:prSet presAssocID="{61377D02-C4BA-4807-A396-A30EA426D745}" presName="node" presStyleLbl="node1" presStyleIdx="1" presStyleCnt="8">
        <dgm:presLayoutVars>
          <dgm:bulletEnabled val="1"/>
        </dgm:presLayoutVars>
      </dgm:prSet>
      <dgm:spPr/>
      <dgm:t>
        <a:bodyPr/>
        <a:lstStyle/>
        <a:p>
          <a:endParaRPr lang="ru-RU"/>
        </a:p>
      </dgm:t>
    </dgm:pt>
    <dgm:pt modelId="{DA0735F3-46E7-4EC9-B906-847501A5EC54}" type="pres">
      <dgm:prSet presAssocID="{7AF59E9E-D0BF-4646-9290-D4B1D7CA473E}" presName="sibTrans" presStyleLbl="sibTrans2D1" presStyleIdx="1" presStyleCnt="7"/>
      <dgm:spPr/>
      <dgm:t>
        <a:bodyPr/>
        <a:lstStyle/>
        <a:p>
          <a:endParaRPr lang="ru-RU"/>
        </a:p>
      </dgm:t>
    </dgm:pt>
    <dgm:pt modelId="{5A63429B-29BA-4316-8044-9AA34623F738}" type="pres">
      <dgm:prSet presAssocID="{7AF59E9E-D0BF-4646-9290-D4B1D7CA473E}" presName="connectorText" presStyleLbl="sibTrans2D1" presStyleIdx="1" presStyleCnt="7"/>
      <dgm:spPr/>
      <dgm:t>
        <a:bodyPr/>
        <a:lstStyle/>
        <a:p>
          <a:endParaRPr lang="ru-RU"/>
        </a:p>
      </dgm:t>
    </dgm:pt>
    <dgm:pt modelId="{B964B0A6-835B-4D7A-861C-E0EE7DE6725C}" type="pres">
      <dgm:prSet presAssocID="{706EC13B-6BDD-4A0F-B858-3A6A7367EDAE}" presName="node" presStyleLbl="node1" presStyleIdx="2" presStyleCnt="8">
        <dgm:presLayoutVars>
          <dgm:bulletEnabled val="1"/>
        </dgm:presLayoutVars>
      </dgm:prSet>
      <dgm:spPr/>
      <dgm:t>
        <a:bodyPr/>
        <a:lstStyle/>
        <a:p>
          <a:endParaRPr lang="ru-RU"/>
        </a:p>
      </dgm:t>
    </dgm:pt>
    <dgm:pt modelId="{50D5AA29-E2F0-4594-9509-C477A9CC0CAA}" type="pres">
      <dgm:prSet presAssocID="{BB239431-1FC3-4050-B068-C49AE0717C6E}" presName="sibTrans" presStyleLbl="sibTrans2D1" presStyleIdx="2" presStyleCnt="7"/>
      <dgm:spPr/>
      <dgm:t>
        <a:bodyPr/>
        <a:lstStyle/>
        <a:p>
          <a:endParaRPr lang="ru-RU"/>
        </a:p>
      </dgm:t>
    </dgm:pt>
    <dgm:pt modelId="{BB2AE8B7-34DA-462D-A41D-0C3C866D550D}" type="pres">
      <dgm:prSet presAssocID="{BB239431-1FC3-4050-B068-C49AE0717C6E}" presName="connectorText" presStyleLbl="sibTrans2D1" presStyleIdx="2" presStyleCnt="7"/>
      <dgm:spPr/>
      <dgm:t>
        <a:bodyPr/>
        <a:lstStyle/>
        <a:p>
          <a:endParaRPr lang="ru-RU"/>
        </a:p>
      </dgm:t>
    </dgm:pt>
    <dgm:pt modelId="{1967E33D-E3B6-4971-98A7-7FA46779E24C}" type="pres">
      <dgm:prSet presAssocID="{9A167963-5A1A-4734-BACA-CB0C586BD55B}" presName="node" presStyleLbl="node1" presStyleIdx="3" presStyleCnt="8">
        <dgm:presLayoutVars>
          <dgm:bulletEnabled val="1"/>
        </dgm:presLayoutVars>
      </dgm:prSet>
      <dgm:spPr/>
      <dgm:t>
        <a:bodyPr/>
        <a:lstStyle/>
        <a:p>
          <a:endParaRPr lang="ru-RU"/>
        </a:p>
      </dgm:t>
    </dgm:pt>
    <dgm:pt modelId="{07C1AD78-1C96-4A65-BCDB-1D3424B59B9A}" type="pres">
      <dgm:prSet presAssocID="{89D6E33C-BC96-4A7E-9AF2-A15E9C6B0F10}" presName="sibTrans" presStyleLbl="sibTrans2D1" presStyleIdx="3" presStyleCnt="7"/>
      <dgm:spPr/>
      <dgm:t>
        <a:bodyPr/>
        <a:lstStyle/>
        <a:p>
          <a:endParaRPr lang="ru-RU"/>
        </a:p>
      </dgm:t>
    </dgm:pt>
    <dgm:pt modelId="{C6F51F3B-A497-4896-AA50-8740E67AC3C1}" type="pres">
      <dgm:prSet presAssocID="{89D6E33C-BC96-4A7E-9AF2-A15E9C6B0F10}" presName="connectorText" presStyleLbl="sibTrans2D1" presStyleIdx="3" presStyleCnt="7"/>
      <dgm:spPr/>
      <dgm:t>
        <a:bodyPr/>
        <a:lstStyle/>
        <a:p>
          <a:endParaRPr lang="ru-RU"/>
        </a:p>
      </dgm:t>
    </dgm:pt>
    <dgm:pt modelId="{A1A34C8B-07F5-45FA-B047-4015DD99466C}" type="pres">
      <dgm:prSet presAssocID="{557BF71F-8A5E-413A-9819-13D6EF89B3BD}" presName="node" presStyleLbl="node1" presStyleIdx="4" presStyleCnt="8">
        <dgm:presLayoutVars>
          <dgm:bulletEnabled val="1"/>
        </dgm:presLayoutVars>
      </dgm:prSet>
      <dgm:spPr/>
      <dgm:t>
        <a:bodyPr/>
        <a:lstStyle/>
        <a:p>
          <a:endParaRPr lang="ru-RU"/>
        </a:p>
      </dgm:t>
    </dgm:pt>
    <dgm:pt modelId="{229C6361-48CF-4E13-85D2-312CF75909B7}" type="pres">
      <dgm:prSet presAssocID="{0DC90864-63FC-473B-9F94-655DCC5C7620}" presName="sibTrans" presStyleLbl="sibTrans2D1" presStyleIdx="4" presStyleCnt="7"/>
      <dgm:spPr/>
      <dgm:t>
        <a:bodyPr/>
        <a:lstStyle/>
        <a:p>
          <a:endParaRPr lang="ru-RU"/>
        </a:p>
      </dgm:t>
    </dgm:pt>
    <dgm:pt modelId="{0FEB39FA-309F-4401-BBDA-D3A2CF999F40}" type="pres">
      <dgm:prSet presAssocID="{0DC90864-63FC-473B-9F94-655DCC5C7620}" presName="connectorText" presStyleLbl="sibTrans2D1" presStyleIdx="4" presStyleCnt="7"/>
      <dgm:spPr/>
      <dgm:t>
        <a:bodyPr/>
        <a:lstStyle/>
        <a:p>
          <a:endParaRPr lang="ru-RU"/>
        </a:p>
      </dgm:t>
    </dgm:pt>
    <dgm:pt modelId="{349C6281-93CD-4DA9-BA76-3CBF7F988585}" type="pres">
      <dgm:prSet presAssocID="{3033A7F5-00ED-4349-9BDC-B48432949F6B}" presName="node" presStyleLbl="node1" presStyleIdx="5" presStyleCnt="8">
        <dgm:presLayoutVars>
          <dgm:bulletEnabled val="1"/>
        </dgm:presLayoutVars>
      </dgm:prSet>
      <dgm:spPr/>
      <dgm:t>
        <a:bodyPr/>
        <a:lstStyle/>
        <a:p>
          <a:endParaRPr lang="ru-RU"/>
        </a:p>
      </dgm:t>
    </dgm:pt>
    <dgm:pt modelId="{C2EEE8ED-6CF2-4E63-8435-416165AD458E}" type="pres">
      <dgm:prSet presAssocID="{C4FEA97C-A0DC-4991-B868-932A8DCD6C84}" presName="sibTrans" presStyleLbl="sibTrans2D1" presStyleIdx="5" presStyleCnt="7"/>
      <dgm:spPr/>
      <dgm:t>
        <a:bodyPr/>
        <a:lstStyle/>
        <a:p>
          <a:endParaRPr lang="ru-RU"/>
        </a:p>
      </dgm:t>
    </dgm:pt>
    <dgm:pt modelId="{6738318B-19E0-4C82-B5C6-DA1E3E75D1E9}" type="pres">
      <dgm:prSet presAssocID="{C4FEA97C-A0DC-4991-B868-932A8DCD6C84}" presName="connectorText" presStyleLbl="sibTrans2D1" presStyleIdx="5" presStyleCnt="7"/>
      <dgm:spPr/>
      <dgm:t>
        <a:bodyPr/>
        <a:lstStyle/>
        <a:p>
          <a:endParaRPr lang="ru-RU"/>
        </a:p>
      </dgm:t>
    </dgm:pt>
    <dgm:pt modelId="{E47B69F3-C1C7-430C-BA90-CB368AD13A6F}" type="pres">
      <dgm:prSet presAssocID="{F5AFE1AE-09CC-4FF5-B079-E1097BC586DB}" presName="node" presStyleLbl="node1" presStyleIdx="6" presStyleCnt="8">
        <dgm:presLayoutVars>
          <dgm:bulletEnabled val="1"/>
        </dgm:presLayoutVars>
      </dgm:prSet>
      <dgm:spPr/>
      <dgm:t>
        <a:bodyPr/>
        <a:lstStyle/>
        <a:p>
          <a:endParaRPr lang="ru-RU"/>
        </a:p>
      </dgm:t>
    </dgm:pt>
    <dgm:pt modelId="{D462C999-EE78-4B68-8F9E-83BEF930E50F}" type="pres">
      <dgm:prSet presAssocID="{C795968C-6C1C-4B84-AB05-F7414241D3C0}" presName="sibTrans" presStyleLbl="sibTrans2D1" presStyleIdx="6" presStyleCnt="7"/>
      <dgm:spPr/>
      <dgm:t>
        <a:bodyPr/>
        <a:lstStyle/>
        <a:p>
          <a:endParaRPr lang="ru-RU"/>
        </a:p>
      </dgm:t>
    </dgm:pt>
    <dgm:pt modelId="{5387A335-A287-4F8B-A931-8CD9FFEB6AEB}" type="pres">
      <dgm:prSet presAssocID="{C795968C-6C1C-4B84-AB05-F7414241D3C0}" presName="connectorText" presStyleLbl="sibTrans2D1" presStyleIdx="6" presStyleCnt="7"/>
      <dgm:spPr/>
      <dgm:t>
        <a:bodyPr/>
        <a:lstStyle/>
        <a:p>
          <a:endParaRPr lang="ru-RU"/>
        </a:p>
      </dgm:t>
    </dgm:pt>
    <dgm:pt modelId="{3E0FF078-0AE7-4DB9-8370-BF33C5DDD314}" type="pres">
      <dgm:prSet presAssocID="{7225F282-15C0-45E1-9715-83CFA612034A}" presName="node" presStyleLbl="node1" presStyleIdx="7" presStyleCnt="8">
        <dgm:presLayoutVars>
          <dgm:bulletEnabled val="1"/>
        </dgm:presLayoutVars>
      </dgm:prSet>
      <dgm:spPr/>
      <dgm:t>
        <a:bodyPr/>
        <a:lstStyle/>
        <a:p>
          <a:endParaRPr lang="ru-RU"/>
        </a:p>
      </dgm:t>
    </dgm:pt>
  </dgm:ptLst>
  <dgm:cxnLst>
    <dgm:cxn modelId="{15E13177-FAE5-4CF0-8F45-0974459A91E2}" type="presOf" srcId="{89D6E33C-BC96-4A7E-9AF2-A15E9C6B0F10}" destId="{07C1AD78-1C96-4A65-BCDB-1D3424B59B9A}" srcOrd="0" destOrd="0" presId="urn:microsoft.com/office/officeart/2005/8/layout/process1"/>
    <dgm:cxn modelId="{CD4D6D5D-B6F3-4B81-8C72-8FA2C2FE71EB}" srcId="{64BE74FE-9BCE-4FE2-BA99-F3F3CF030860}" destId="{557BF71F-8A5E-413A-9819-13D6EF89B3BD}" srcOrd="4" destOrd="0" parTransId="{FD47F803-29E7-430C-9CED-758133377BDE}" sibTransId="{0DC90864-63FC-473B-9F94-655DCC5C7620}"/>
    <dgm:cxn modelId="{842558AB-1AB2-4D82-9AF1-00C53F6D6FA2}" type="presOf" srcId="{73DB62D8-E845-4C60-989D-8A77D526A430}" destId="{3FB90C5E-C370-4129-B310-11FA53C87602}" srcOrd="1" destOrd="0" presId="urn:microsoft.com/office/officeart/2005/8/layout/process1"/>
    <dgm:cxn modelId="{8EA24F22-7E8F-4598-A5A4-822E936ACD83}" type="presOf" srcId="{73DB62D8-E845-4C60-989D-8A77D526A430}" destId="{CA1FDB5B-5634-457E-990D-D79F42B5EEFB}" srcOrd="0" destOrd="0" presId="urn:microsoft.com/office/officeart/2005/8/layout/process1"/>
    <dgm:cxn modelId="{451FCF0A-533A-45AB-948D-9D83039E135A}" type="presOf" srcId="{9A167963-5A1A-4734-BACA-CB0C586BD55B}" destId="{1967E33D-E3B6-4971-98A7-7FA46779E24C}" srcOrd="0" destOrd="0" presId="urn:microsoft.com/office/officeart/2005/8/layout/process1"/>
    <dgm:cxn modelId="{59D8EE0F-B08D-448D-B991-9BA1A70F42A6}" type="presOf" srcId="{61377D02-C4BA-4807-A396-A30EA426D745}" destId="{C233CD48-67F6-4A4C-930B-36E2E3473D2D}" srcOrd="0" destOrd="0" presId="urn:microsoft.com/office/officeart/2005/8/layout/process1"/>
    <dgm:cxn modelId="{10A6B0B3-CA71-46B5-9B86-FE422A53C28A}" srcId="{64BE74FE-9BCE-4FE2-BA99-F3F3CF030860}" destId="{3033A7F5-00ED-4349-9BDC-B48432949F6B}" srcOrd="5" destOrd="0" parTransId="{26D3F942-67BD-468D-9086-0C18152FA53F}" sibTransId="{C4FEA97C-A0DC-4991-B868-932A8DCD6C84}"/>
    <dgm:cxn modelId="{5075B8F7-EE79-4A48-9C9D-6B173088E31F}" type="presOf" srcId="{8A0E723B-0C91-48CE-9B4C-3D107A83AB5C}" destId="{9D6DF774-DE48-4E4A-B3FF-1B000A02373C}" srcOrd="0" destOrd="0" presId="urn:microsoft.com/office/officeart/2005/8/layout/process1"/>
    <dgm:cxn modelId="{5F30E46A-A20B-4BC3-8418-F5C0E670532B}" srcId="{64BE74FE-9BCE-4FE2-BA99-F3F3CF030860}" destId="{F5AFE1AE-09CC-4FF5-B079-E1097BC586DB}" srcOrd="6" destOrd="0" parTransId="{9BB58472-0B98-4AF0-ABE5-640185537CA3}" sibTransId="{C795968C-6C1C-4B84-AB05-F7414241D3C0}"/>
    <dgm:cxn modelId="{AE9EDC0C-6B42-4661-8383-1FC21C026267}" srcId="{64BE74FE-9BCE-4FE2-BA99-F3F3CF030860}" destId="{9A167963-5A1A-4734-BACA-CB0C586BD55B}" srcOrd="3" destOrd="0" parTransId="{64C211A9-653C-4926-939E-2DD38CF7DB9C}" sibTransId="{89D6E33C-BC96-4A7E-9AF2-A15E9C6B0F10}"/>
    <dgm:cxn modelId="{BF985985-CF9D-4185-BD66-526904BDAC12}" srcId="{64BE74FE-9BCE-4FE2-BA99-F3F3CF030860}" destId="{8A0E723B-0C91-48CE-9B4C-3D107A83AB5C}" srcOrd="0" destOrd="0" parTransId="{150F4834-9E31-4865-AC0A-4C509FC0EBB8}" sibTransId="{73DB62D8-E845-4C60-989D-8A77D526A430}"/>
    <dgm:cxn modelId="{C58D6DA8-4A63-4BC4-8A16-46D4C2E34ED5}" type="presOf" srcId="{0DC90864-63FC-473B-9F94-655DCC5C7620}" destId="{229C6361-48CF-4E13-85D2-312CF75909B7}" srcOrd="0" destOrd="0" presId="urn:microsoft.com/office/officeart/2005/8/layout/process1"/>
    <dgm:cxn modelId="{06954C54-072E-492B-B218-36BC42F58E55}" srcId="{64BE74FE-9BCE-4FE2-BA99-F3F3CF030860}" destId="{61377D02-C4BA-4807-A396-A30EA426D745}" srcOrd="1" destOrd="0" parTransId="{408110D5-2830-429C-89A5-4D0EAE188F8A}" sibTransId="{7AF59E9E-D0BF-4646-9290-D4B1D7CA473E}"/>
    <dgm:cxn modelId="{01712066-793D-48BC-9C52-258E914B7DC2}" srcId="{64BE74FE-9BCE-4FE2-BA99-F3F3CF030860}" destId="{7225F282-15C0-45E1-9715-83CFA612034A}" srcOrd="7" destOrd="0" parTransId="{FBAE2615-6EC3-4FB0-B4B3-C965DC1BF60D}" sibTransId="{04BC7560-BBE0-440F-B420-D64593C989F8}"/>
    <dgm:cxn modelId="{ECA11CCF-A2DA-47DD-A39F-581BEAD0EC2C}" type="presOf" srcId="{7AF59E9E-D0BF-4646-9290-D4B1D7CA473E}" destId="{5A63429B-29BA-4316-8044-9AA34623F738}" srcOrd="1" destOrd="0" presId="urn:microsoft.com/office/officeart/2005/8/layout/process1"/>
    <dgm:cxn modelId="{E9F3513B-6525-4C7C-BA8A-C67D97E42FB8}" type="presOf" srcId="{3033A7F5-00ED-4349-9BDC-B48432949F6B}" destId="{349C6281-93CD-4DA9-BA76-3CBF7F988585}" srcOrd="0" destOrd="0" presId="urn:microsoft.com/office/officeart/2005/8/layout/process1"/>
    <dgm:cxn modelId="{0E5AEBD1-8E01-4225-B09D-82006B5B8BD6}" type="presOf" srcId="{BB239431-1FC3-4050-B068-C49AE0717C6E}" destId="{BB2AE8B7-34DA-462D-A41D-0C3C866D550D}" srcOrd="1" destOrd="0" presId="urn:microsoft.com/office/officeart/2005/8/layout/process1"/>
    <dgm:cxn modelId="{48AA1466-89E6-4772-BF44-40D7D90ECF7B}" type="presOf" srcId="{7AF59E9E-D0BF-4646-9290-D4B1D7CA473E}" destId="{DA0735F3-46E7-4EC9-B906-847501A5EC54}" srcOrd="0" destOrd="0" presId="urn:microsoft.com/office/officeart/2005/8/layout/process1"/>
    <dgm:cxn modelId="{0F7CC3D5-A226-4B7E-A63A-EBED962A95B2}" type="presOf" srcId="{C4FEA97C-A0DC-4991-B868-932A8DCD6C84}" destId="{6738318B-19E0-4C82-B5C6-DA1E3E75D1E9}" srcOrd="1" destOrd="0" presId="urn:microsoft.com/office/officeart/2005/8/layout/process1"/>
    <dgm:cxn modelId="{4234CCD0-85EE-4289-8E6A-69D83E0FD48F}" type="presOf" srcId="{C4FEA97C-A0DC-4991-B868-932A8DCD6C84}" destId="{C2EEE8ED-6CF2-4E63-8435-416165AD458E}" srcOrd="0" destOrd="0" presId="urn:microsoft.com/office/officeart/2005/8/layout/process1"/>
    <dgm:cxn modelId="{CA8C2F0F-E880-4FD1-B64E-9AFE399BFBD1}" type="presOf" srcId="{7225F282-15C0-45E1-9715-83CFA612034A}" destId="{3E0FF078-0AE7-4DB9-8370-BF33C5DDD314}" srcOrd="0" destOrd="0" presId="urn:microsoft.com/office/officeart/2005/8/layout/process1"/>
    <dgm:cxn modelId="{3DEA9B02-23B4-4F59-9AC9-B4B470FEBE78}" type="presOf" srcId="{64BE74FE-9BCE-4FE2-BA99-F3F3CF030860}" destId="{C33560E6-D6B9-4F5F-AD09-B30E64620B78}" srcOrd="0" destOrd="0" presId="urn:microsoft.com/office/officeart/2005/8/layout/process1"/>
    <dgm:cxn modelId="{9C50C0B4-BD9A-4D0F-A82F-2109BD7A40A6}" type="presOf" srcId="{BB239431-1FC3-4050-B068-C49AE0717C6E}" destId="{50D5AA29-E2F0-4594-9509-C477A9CC0CAA}" srcOrd="0" destOrd="0" presId="urn:microsoft.com/office/officeart/2005/8/layout/process1"/>
    <dgm:cxn modelId="{E8932D30-D1A7-4540-88E8-7CF3B7557010}" type="presOf" srcId="{0DC90864-63FC-473B-9F94-655DCC5C7620}" destId="{0FEB39FA-309F-4401-BBDA-D3A2CF999F40}" srcOrd="1" destOrd="0" presId="urn:microsoft.com/office/officeart/2005/8/layout/process1"/>
    <dgm:cxn modelId="{474327EC-7BE4-43BB-ABF4-52CBA87FF06B}" type="presOf" srcId="{89D6E33C-BC96-4A7E-9AF2-A15E9C6B0F10}" destId="{C6F51F3B-A497-4896-AA50-8740E67AC3C1}" srcOrd="1" destOrd="0" presId="urn:microsoft.com/office/officeart/2005/8/layout/process1"/>
    <dgm:cxn modelId="{2A28022B-AB0B-46E5-8FEF-3B6D38702177}" type="presOf" srcId="{F5AFE1AE-09CC-4FF5-B079-E1097BC586DB}" destId="{E47B69F3-C1C7-430C-BA90-CB368AD13A6F}" srcOrd="0" destOrd="0" presId="urn:microsoft.com/office/officeart/2005/8/layout/process1"/>
    <dgm:cxn modelId="{5468B62B-53F1-4E02-B53F-A658358556F4}" type="presOf" srcId="{C795968C-6C1C-4B84-AB05-F7414241D3C0}" destId="{5387A335-A287-4F8B-A931-8CD9FFEB6AEB}" srcOrd="1" destOrd="0" presId="urn:microsoft.com/office/officeart/2005/8/layout/process1"/>
    <dgm:cxn modelId="{F571EECA-EA53-4890-9D17-1F5F0500AF8D}" type="presOf" srcId="{706EC13B-6BDD-4A0F-B858-3A6A7367EDAE}" destId="{B964B0A6-835B-4D7A-861C-E0EE7DE6725C}" srcOrd="0" destOrd="0" presId="urn:microsoft.com/office/officeart/2005/8/layout/process1"/>
    <dgm:cxn modelId="{D39D6D8A-AB45-41CB-8732-318D609C513B}" type="presOf" srcId="{C795968C-6C1C-4B84-AB05-F7414241D3C0}" destId="{D462C999-EE78-4B68-8F9E-83BEF930E50F}" srcOrd="0" destOrd="0" presId="urn:microsoft.com/office/officeart/2005/8/layout/process1"/>
    <dgm:cxn modelId="{882CBBC3-481D-4271-9623-B3A9D148846A}" srcId="{64BE74FE-9BCE-4FE2-BA99-F3F3CF030860}" destId="{706EC13B-6BDD-4A0F-B858-3A6A7367EDAE}" srcOrd="2" destOrd="0" parTransId="{7E238E94-088A-4C7F-8B33-B1626A77D8AA}" sibTransId="{BB239431-1FC3-4050-B068-C49AE0717C6E}"/>
    <dgm:cxn modelId="{A8FEC8CC-A54B-4FE5-A764-F2F6590FD330}" type="presOf" srcId="{557BF71F-8A5E-413A-9819-13D6EF89B3BD}" destId="{A1A34C8B-07F5-45FA-B047-4015DD99466C}" srcOrd="0" destOrd="0" presId="urn:microsoft.com/office/officeart/2005/8/layout/process1"/>
    <dgm:cxn modelId="{F494F298-922E-42D0-9912-505646493E3F}" type="presParOf" srcId="{C33560E6-D6B9-4F5F-AD09-B30E64620B78}" destId="{9D6DF774-DE48-4E4A-B3FF-1B000A02373C}" srcOrd="0" destOrd="0" presId="urn:microsoft.com/office/officeart/2005/8/layout/process1"/>
    <dgm:cxn modelId="{21B14952-35BD-45AA-B34C-A786FF88212D}" type="presParOf" srcId="{C33560E6-D6B9-4F5F-AD09-B30E64620B78}" destId="{CA1FDB5B-5634-457E-990D-D79F42B5EEFB}" srcOrd="1" destOrd="0" presId="urn:microsoft.com/office/officeart/2005/8/layout/process1"/>
    <dgm:cxn modelId="{AF41CD8E-BFD4-451A-9247-6FA4D5F1B188}" type="presParOf" srcId="{CA1FDB5B-5634-457E-990D-D79F42B5EEFB}" destId="{3FB90C5E-C370-4129-B310-11FA53C87602}" srcOrd="0" destOrd="0" presId="urn:microsoft.com/office/officeart/2005/8/layout/process1"/>
    <dgm:cxn modelId="{6E914494-0F84-4F1F-9E98-A1187FCD967C}" type="presParOf" srcId="{C33560E6-D6B9-4F5F-AD09-B30E64620B78}" destId="{C233CD48-67F6-4A4C-930B-36E2E3473D2D}" srcOrd="2" destOrd="0" presId="urn:microsoft.com/office/officeart/2005/8/layout/process1"/>
    <dgm:cxn modelId="{2F7A60C4-A31B-4DD0-B37F-01132116FD83}" type="presParOf" srcId="{C33560E6-D6B9-4F5F-AD09-B30E64620B78}" destId="{DA0735F3-46E7-4EC9-B906-847501A5EC54}" srcOrd="3" destOrd="0" presId="urn:microsoft.com/office/officeart/2005/8/layout/process1"/>
    <dgm:cxn modelId="{E1F68E2F-5636-4B94-BBCE-FC2BC124AE09}" type="presParOf" srcId="{DA0735F3-46E7-4EC9-B906-847501A5EC54}" destId="{5A63429B-29BA-4316-8044-9AA34623F738}" srcOrd="0" destOrd="0" presId="urn:microsoft.com/office/officeart/2005/8/layout/process1"/>
    <dgm:cxn modelId="{AB9939DB-F95A-46DB-8F2C-611BDD458ED3}" type="presParOf" srcId="{C33560E6-D6B9-4F5F-AD09-B30E64620B78}" destId="{B964B0A6-835B-4D7A-861C-E0EE7DE6725C}" srcOrd="4" destOrd="0" presId="urn:microsoft.com/office/officeart/2005/8/layout/process1"/>
    <dgm:cxn modelId="{7F953D09-200F-45F8-96D3-C2B68127825C}" type="presParOf" srcId="{C33560E6-D6B9-4F5F-AD09-B30E64620B78}" destId="{50D5AA29-E2F0-4594-9509-C477A9CC0CAA}" srcOrd="5" destOrd="0" presId="urn:microsoft.com/office/officeart/2005/8/layout/process1"/>
    <dgm:cxn modelId="{B1F49D43-75D9-482E-905A-840D0FEA675D}" type="presParOf" srcId="{50D5AA29-E2F0-4594-9509-C477A9CC0CAA}" destId="{BB2AE8B7-34DA-462D-A41D-0C3C866D550D}" srcOrd="0" destOrd="0" presId="urn:microsoft.com/office/officeart/2005/8/layout/process1"/>
    <dgm:cxn modelId="{9DD57B96-A438-4BBB-A46F-B0DDD9510E95}" type="presParOf" srcId="{C33560E6-D6B9-4F5F-AD09-B30E64620B78}" destId="{1967E33D-E3B6-4971-98A7-7FA46779E24C}" srcOrd="6" destOrd="0" presId="urn:microsoft.com/office/officeart/2005/8/layout/process1"/>
    <dgm:cxn modelId="{0083ADDE-E860-46FF-8914-FD3E32FC4AA6}" type="presParOf" srcId="{C33560E6-D6B9-4F5F-AD09-B30E64620B78}" destId="{07C1AD78-1C96-4A65-BCDB-1D3424B59B9A}" srcOrd="7" destOrd="0" presId="urn:microsoft.com/office/officeart/2005/8/layout/process1"/>
    <dgm:cxn modelId="{C9EBD06E-B218-4723-87ED-27D1B6411F47}" type="presParOf" srcId="{07C1AD78-1C96-4A65-BCDB-1D3424B59B9A}" destId="{C6F51F3B-A497-4896-AA50-8740E67AC3C1}" srcOrd="0" destOrd="0" presId="urn:microsoft.com/office/officeart/2005/8/layout/process1"/>
    <dgm:cxn modelId="{CEDE94D4-CA9A-4D63-9BB5-AE8E5EF19795}" type="presParOf" srcId="{C33560E6-D6B9-4F5F-AD09-B30E64620B78}" destId="{A1A34C8B-07F5-45FA-B047-4015DD99466C}" srcOrd="8" destOrd="0" presId="urn:microsoft.com/office/officeart/2005/8/layout/process1"/>
    <dgm:cxn modelId="{BDB9A0AB-147F-465D-B632-CC6BFE0127DF}" type="presParOf" srcId="{C33560E6-D6B9-4F5F-AD09-B30E64620B78}" destId="{229C6361-48CF-4E13-85D2-312CF75909B7}" srcOrd="9" destOrd="0" presId="urn:microsoft.com/office/officeart/2005/8/layout/process1"/>
    <dgm:cxn modelId="{C1BD8873-CE21-4985-9C80-3C67AB86984B}" type="presParOf" srcId="{229C6361-48CF-4E13-85D2-312CF75909B7}" destId="{0FEB39FA-309F-4401-BBDA-D3A2CF999F40}" srcOrd="0" destOrd="0" presId="urn:microsoft.com/office/officeart/2005/8/layout/process1"/>
    <dgm:cxn modelId="{43180D62-531E-4DC4-9D85-828C3862FC75}" type="presParOf" srcId="{C33560E6-D6B9-4F5F-AD09-B30E64620B78}" destId="{349C6281-93CD-4DA9-BA76-3CBF7F988585}" srcOrd="10" destOrd="0" presId="urn:microsoft.com/office/officeart/2005/8/layout/process1"/>
    <dgm:cxn modelId="{17F0CD15-C239-4B3E-A928-ADF1B6D2DBE7}" type="presParOf" srcId="{C33560E6-D6B9-4F5F-AD09-B30E64620B78}" destId="{C2EEE8ED-6CF2-4E63-8435-416165AD458E}" srcOrd="11" destOrd="0" presId="urn:microsoft.com/office/officeart/2005/8/layout/process1"/>
    <dgm:cxn modelId="{4EC8707B-6888-4500-8972-D89EA4D6C91D}" type="presParOf" srcId="{C2EEE8ED-6CF2-4E63-8435-416165AD458E}" destId="{6738318B-19E0-4C82-B5C6-DA1E3E75D1E9}" srcOrd="0" destOrd="0" presId="urn:microsoft.com/office/officeart/2005/8/layout/process1"/>
    <dgm:cxn modelId="{6C85022F-38B7-4B41-90E6-D4F62912A2C0}" type="presParOf" srcId="{C33560E6-D6B9-4F5F-AD09-B30E64620B78}" destId="{E47B69F3-C1C7-430C-BA90-CB368AD13A6F}" srcOrd="12" destOrd="0" presId="urn:microsoft.com/office/officeart/2005/8/layout/process1"/>
    <dgm:cxn modelId="{6D37B4E8-28C2-42ED-AC72-1796E0634EE6}" type="presParOf" srcId="{C33560E6-D6B9-4F5F-AD09-B30E64620B78}" destId="{D462C999-EE78-4B68-8F9E-83BEF930E50F}" srcOrd="13" destOrd="0" presId="urn:microsoft.com/office/officeart/2005/8/layout/process1"/>
    <dgm:cxn modelId="{3A030B23-D9D8-4E88-BC5A-D1196F411EDD}" type="presParOf" srcId="{D462C999-EE78-4B68-8F9E-83BEF930E50F}" destId="{5387A335-A287-4F8B-A931-8CD9FFEB6AEB}" srcOrd="0" destOrd="0" presId="urn:microsoft.com/office/officeart/2005/8/layout/process1"/>
    <dgm:cxn modelId="{5880F504-7EA5-4C74-8E25-45F137DFA011}" type="presParOf" srcId="{C33560E6-D6B9-4F5F-AD09-B30E64620B78}" destId="{3E0FF078-0AE7-4DB9-8370-BF33C5DDD314}" srcOrd="14"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D74E31CC-3135-4002-A6B9-4BD642781EE0}" type="datetimeFigureOut">
              <a:rPr lang="ru-RU" smtClean="0"/>
              <a:pPr/>
              <a:t>08.02.2022</a:t>
            </a:fld>
            <a:endParaRPr lang="ru-RU"/>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A2849700-1E91-47AF-AF42-B32617887745}" type="slidenum">
              <a:rPr lang="ru-RU" smtClean="0"/>
              <a:pPr/>
              <a:t>‹#›</a:t>
            </a:fld>
            <a:endParaRPr lang="ru-RU"/>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2535463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74E31CC-3135-4002-A6B9-4BD642781EE0}" type="datetimeFigureOut">
              <a:rPr lang="ru-RU" smtClean="0"/>
              <a:pPr/>
              <a:t>08.02.2022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849700-1E91-47AF-AF42-B32617887745}" type="slidenum">
              <a:rPr lang="ru-RU" smtClean="0"/>
              <a:pPr/>
              <a:t>‹#›</a:t>
            </a:fld>
            <a:endParaRPr lang="ru-RU"/>
          </a:p>
        </p:txBody>
      </p:sp>
    </p:spTree>
    <p:extLst>
      <p:ext uri="{BB962C8B-B14F-4D97-AF65-F5344CB8AC3E}">
        <p14:creationId xmlns:p14="http://schemas.microsoft.com/office/powerpoint/2010/main" val="52777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74E31CC-3135-4002-A6B9-4BD642781EE0}" type="datetimeFigureOut">
              <a:rPr lang="ru-RU" smtClean="0"/>
              <a:pPr/>
              <a:t>08.02.2022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849700-1E91-47AF-AF42-B32617887745}" type="slidenum">
              <a:rPr lang="ru-RU" smtClean="0"/>
              <a:pPr/>
              <a:t>‹#›</a:t>
            </a:fld>
            <a:endParaRPr lang="ru-RU"/>
          </a:p>
        </p:txBody>
      </p:sp>
    </p:spTree>
    <p:extLst>
      <p:ext uri="{BB962C8B-B14F-4D97-AF65-F5344CB8AC3E}">
        <p14:creationId xmlns:p14="http://schemas.microsoft.com/office/powerpoint/2010/main" val="108675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74E31CC-3135-4002-A6B9-4BD642781EE0}" type="datetimeFigureOut">
              <a:rPr lang="ru-RU" smtClean="0"/>
              <a:pPr/>
              <a:t>08.02.2022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2849700-1E91-47AF-AF42-B32617887745}" type="slidenum">
              <a:rPr lang="ru-RU" smtClean="0"/>
              <a:pPr/>
              <a:t>‹#›</a:t>
            </a:fld>
            <a:endParaRPr lang="ru-RU"/>
          </a:p>
        </p:txBody>
      </p:sp>
    </p:spTree>
    <p:extLst>
      <p:ext uri="{BB962C8B-B14F-4D97-AF65-F5344CB8AC3E}">
        <p14:creationId xmlns:p14="http://schemas.microsoft.com/office/powerpoint/2010/main" val="3745522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D74E31CC-3135-4002-A6B9-4BD642781EE0}" type="datetimeFigureOut">
              <a:rPr lang="ru-RU" smtClean="0"/>
              <a:pPr/>
              <a:t>08.02.2022</a:t>
            </a:fld>
            <a:endParaRPr lang="ru-RU"/>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A2849700-1E91-47AF-AF42-B32617887745}" type="slidenum">
              <a:rPr lang="ru-RU" smtClean="0"/>
              <a:pPr/>
              <a:t>‹#›</a:t>
            </a:fld>
            <a:endParaRPr lang="ru-RU"/>
          </a:p>
        </p:txBody>
      </p:sp>
      <p:sp>
        <p:nvSpPr>
          <p:cNvPr id="7" name="Freeform 6"/>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9330373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74E31CC-3135-4002-A6B9-4BD642781EE0}" type="datetimeFigureOut">
              <a:rPr lang="ru-RU" smtClean="0"/>
              <a:pPr/>
              <a:t>08.02.2022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2849700-1E91-47AF-AF42-B32617887745}" type="slidenum">
              <a:rPr lang="ru-RU" smtClean="0"/>
              <a:pPr/>
              <a:t>‹#›</a:t>
            </a:fld>
            <a:endParaRPr lang="ru-RU"/>
          </a:p>
        </p:txBody>
      </p:sp>
    </p:spTree>
    <p:extLst>
      <p:ext uri="{BB962C8B-B14F-4D97-AF65-F5344CB8AC3E}">
        <p14:creationId xmlns:p14="http://schemas.microsoft.com/office/powerpoint/2010/main" val="3731584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74E31CC-3135-4002-A6B9-4BD642781EE0}" type="datetimeFigureOut">
              <a:rPr lang="ru-RU" smtClean="0"/>
              <a:pPr/>
              <a:t>08.02.2022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2849700-1E91-47AF-AF42-B32617887745}" type="slidenum">
              <a:rPr lang="ru-RU" smtClean="0"/>
              <a:pPr/>
              <a:t>‹#›</a:t>
            </a:fld>
            <a:endParaRPr lang="ru-RU"/>
          </a:p>
        </p:txBody>
      </p:sp>
    </p:spTree>
    <p:extLst>
      <p:ext uri="{BB962C8B-B14F-4D97-AF65-F5344CB8AC3E}">
        <p14:creationId xmlns:p14="http://schemas.microsoft.com/office/powerpoint/2010/main" val="3917377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74E31CC-3135-4002-A6B9-4BD642781EE0}" type="datetimeFigureOut">
              <a:rPr lang="ru-RU" smtClean="0"/>
              <a:pPr/>
              <a:t>08.02.2022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2849700-1E91-47AF-AF42-B32617887745}" type="slidenum">
              <a:rPr lang="ru-RU" smtClean="0"/>
              <a:pPr/>
              <a:t>‹#›</a:t>
            </a:fld>
            <a:endParaRPr lang="ru-RU"/>
          </a:p>
        </p:txBody>
      </p:sp>
    </p:spTree>
    <p:extLst>
      <p:ext uri="{BB962C8B-B14F-4D97-AF65-F5344CB8AC3E}">
        <p14:creationId xmlns:p14="http://schemas.microsoft.com/office/powerpoint/2010/main" val="1441208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E31CC-3135-4002-A6B9-4BD642781EE0}" type="datetimeFigureOut">
              <a:rPr lang="ru-RU" smtClean="0"/>
              <a:pPr/>
              <a:t>08.02.2022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2849700-1E91-47AF-AF42-B32617887745}" type="slidenum">
              <a:rPr lang="ru-RU" smtClean="0"/>
              <a:pPr/>
              <a:t>‹#›</a:t>
            </a:fld>
            <a:endParaRPr lang="ru-RU"/>
          </a:p>
        </p:txBody>
      </p:sp>
    </p:spTree>
    <p:extLst>
      <p:ext uri="{BB962C8B-B14F-4D97-AF65-F5344CB8AC3E}">
        <p14:creationId xmlns:p14="http://schemas.microsoft.com/office/powerpoint/2010/main" val="506797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74E31CC-3135-4002-A6B9-4BD642781EE0}" type="datetimeFigureOut">
              <a:rPr lang="ru-RU" smtClean="0"/>
              <a:pPr/>
              <a:t>08.02.2022</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2849700-1E91-47AF-AF42-B32617887745}" type="slidenum">
              <a:rPr lang="ru-RU" smtClean="0"/>
              <a:pPr/>
              <a:t>‹#›</a:t>
            </a:fld>
            <a:endParaRPr lang="ru-RU"/>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6575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74E31CC-3135-4002-A6B9-4BD642781EE0}" type="datetimeFigureOut">
              <a:rPr lang="ru-RU" smtClean="0"/>
              <a:pPr/>
              <a:t>08.02.2022</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2849700-1E91-47AF-AF42-B32617887745}" type="slidenum">
              <a:rPr lang="ru-RU" smtClean="0"/>
              <a:pPr/>
              <a:t>‹#›</a:t>
            </a:fld>
            <a:endParaRPr lang="ru-RU"/>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17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D74E31CC-3135-4002-A6B9-4BD642781EE0}" type="datetimeFigureOut">
              <a:rPr lang="ru-RU" smtClean="0"/>
              <a:pPr/>
              <a:t>08.02.2022</a:t>
            </a:fld>
            <a:endParaRPr lang="ru-RU"/>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ru-RU"/>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A2849700-1E91-47AF-AF42-B32617887745}" type="slidenum">
              <a:rPr lang="ru-RU" smtClean="0"/>
              <a:pPr/>
              <a:t>‹#›</a:t>
            </a:fld>
            <a:endParaRPr lang="ru-RU"/>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051533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hyperlink" Target="mailto:myrzabekovvv@mail.ru" TargetMode="External"/><Relationship Id="rId2" Type="http://schemas.openxmlformats.org/officeDocument/2006/relationships/image" Target="../media/image99.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hyperlink" Target="mailto:rinatovna01@bk.ru" TargetMode="External"/><Relationship Id="rId2" Type="http://schemas.openxmlformats.org/officeDocument/2006/relationships/image" Target="../media/image106.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image" Target="../media/image31.png"/></Relationships>
</file>

<file path=ppt/slides/_rels/slide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hyperlink" Target="mailto:akzhann.nasyrova@mail.ru" TargetMode="External"/><Relationship Id="rId2" Type="http://schemas.openxmlformats.org/officeDocument/2006/relationships/image" Target="../media/image108.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hyperlink" Target="mailto:madina_kassymhanova@mail.ru" TargetMode="External"/><Relationship Id="rId2" Type="http://schemas.openxmlformats.org/officeDocument/2006/relationships/image" Target="../media/image111.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hyperlink" Target="mailto:sunkarzheniskan@mail.ru" TargetMode="External"/><Relationship Id="rId2" Type="http://schemas.openxmlformats.org/officeDocument/2006/relationships/image" Target="../media/image112.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hyperlink" Target="mailto:naz01.99@mail.ru" TargetMode="External"/><Relationship Id="rId2" Type="http://schemas.openxmlformats.org/officeDocument/2006/relationships/image" Target="../media/image113.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hyperlink" Target="mailto:aitowa16011@gmail.com" TargetMode="External"/><Relationship Id="rId2" Type="http://schemas.openxmlformats.org/officeDocument/2006/relationships/image" Target="../media/image114.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6.wmf"/><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hyperlink" Target="mailto:dikowaa00@gmail.com" TargetMode="External"/><Relationship Id="rId2" Type="http://schemas.openxmlformats.org/officeDocument/2006/relationships/image" Target="../media/image117.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hyperlink" Target="mailto:syzdyk.erdaulet@mail.ru" TargetMode="External"/><Relationship Id="rId2" Type="http://schemas.openxmlformats.org/officeDocument/2006/relationships/image" Target="../media/image119.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hyperlink" Target="mailto:rabish.seyit@mail.ru" TargetMode="External"/><Relationship Id="rId2" Type="http://schemas.openxmlformats.org/officeDocument/2006/relationships/image" Target="../media/image120.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hyperlink" Target="mailto:rozamaksymhan@gmail.com" TargetMode="External"/><Relationship Id="rId2" Type="http://schemas.openxmlformats.org/officeDocument/2006/relationships/image" Target="../media/image122.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openxmlformats.org/officeDocument/2006/relationships/hyperlink" Target="mailto:zhaksylyk.orakbai@mail.ru" TargetMode="External"/><Relationship Id="rId2" Type="http://schemas.openxmlformats.org/officeDocument/2006/relationships/image" Target="../media/image123.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hyperlink" Target="mailto:simona.darkhanovna.01@mail.ru" TargetMode="External"/><Relationship Id="rId2" Type="http://schemas.openxmlformats.org/officeDocument/2006/relationships/image" Target="../media/image124.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hyperlink" Target="mailto:akzhann.nasyrova@mail.ru" TargetMode="External"/><Relationship Id="rId2" Type="http://schemas.openxmlformats.org/officeDocument/2006/relationships/image" Target="../media/image125.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1.xml.rels><?xml version="1.0" encoding="UTF-8" standalone="yes"?>
<Relationships xmlns="http://schemas.openxmlformats.org/package/2006/relationships"><Relationship Id="rId3" Type="http://schemas.openxmlformats.org/officeDocument/2006/relationships/hyperlink" Target="mailto:bakosya911@gmail.com" TargetMode="External"/><Relationship Id="rId2" Type="http://schemas.openxmlformats.org/officeDocument/2006/relationships/image" Target="../media/image126.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sayana.kalymov@mail.ru" TargetMode="Externa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hyperlink" Target="https://intuit.ru/studies/certification/4466/992/info" TargetMode="External"/><Relationship Id="rId2" Type="http://schemas.openxmlformats.org/officeDocument/2006/relationships/image" Target="../media/image128.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5.xml.rels><?xml version="1.0" encoding="UTF-8" standalone="yes"?>
<Relationships xmlns="http://schemas.openxmlformats.org/package/2006/relationships"><Relationship Id="rId3" Type="http://schemas.openxmlformats.org/officeDocument/2006/relationships/hyperlink" Target="mailto:zamijanabaeva01@gmail.com" TargetMode="External"/><Relationship Id="rId2" Type="http://schemas.openxmlformats.org/officeDocument/2006/relationships/image" Target="../media/image129.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6.xml.rels><?xml version="1.0" encoding="UTF-8" standalone="yes"?>
<Relationships xmlns="http://schemas.openxmlformats.org/package/2006/relationships"><Relationship Id="rId3" Type="http://schemas.openxmlformats.org/officeDocument/2006/relationships/hyperlink" Target="mailto:aidos.elemes@mail.ru" TargetMode="External"/><Relationship Id="rId2" Type="http://schemas.openxmlformats.org/officeDocument/2006/relationships/image" Target="../media/image130.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7.xml.rels><?xml version="1.0" encoding="UTF-8" standalone="yes"?>
<Relationships xmlns="http://schemas.openxmlformats.org/package/2006/relationships"><Relationship Id="rId3" Type="http://schemas.openxmlformats.org/officeDocument/2006/relationships/hyperlink" Target="mailto:Foratrade114411@gmail.com" TargetMode="External"/><Relationship Id="rId2" Type="http://schemas.openxmlformats.org/officeDocument/2006/relationships/image" Target="../media/image131.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hyperlink" Target="mailto:dikozh06@mail.ru" TargetMode="External"/><Relationship Id="rId2" Type="http://schemas.openxmlformats.org/officeDocument/2006/relationships/image" Target="../media/image133.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4.wmf"/><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rinkamandarinka1107@gmail.com" TargetMode="Externa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erkasymova.gg9@mail.ru" TargetMode="Externa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mailto:nazaryngazinova@mail.ru" TargetMode="External"/><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nmaralbayeva@bk.ru" TargetMode="Externa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8.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mailto:askarkyzy_1999@mail.ru" TargetMode="External"/><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0.xml.rels><?xml version="1.0" encoding="UTF-8" standalone="yes"?>
<Relationships xmlns="http://schemas.openxmlformats.org/package/2006/relationships"><Relationship Id="rId3" Type="http://schemas.openxmlformats.org/officeDocument/2006/relationships/hyperlink" Target="mailto:askerhanly@mail.ru" TargetMode="External"/><Relationship Id="rId2" Type="http://schemas.openxmlformats.org/officeDocument/2006/relationships/image" Target="../media/image150.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2.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hyperlink" Target="mailto:gulizabidahynkyzy@gmail.com" TargetMode="External"/><Relationship Id="rId2" Type="http://schemas.openxmlformats.org/officeDocument/2006/relationships/image" Target="../media/image153.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5.xml.rels><?xml version="1.0" encoding="UTF-8" standalone="yes"?>
<Relationships xmlns="http://schemas.openxmlformats.org/package/2006/relationships"><Relationship Id="rId3" Type="http://schemas.openxmlformats.org/officeDocument/2006/relationships/hyperlink" Target="mailto:berdibekov.0101@mail.ru" TargetMode="External"/><Relationship Id="rId2" Type="http://schemas.openxmlformats.org/officeDocument/2006/relationships/image" Target="../media/image154.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5.wmf"/><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hyperlink" Target="mailto:nazerke.asylbek010129@mail.ru" TargetMode="External"/><Relationship Id="rId2" Type="http://schemas.openxmlformats.org/officeDocument/2006/relationships/image" Target="../media/image157.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hyperlink" Target="mailto:diana.kabdoldanova.00@mail.ru" TargetMode="External"/><Relationship Id="rId2" Type="http://schemas.openxmlformats.org/officeDocument/2006/relationships/image" Target="../media/image166.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hyperlink" Target="mailto:nigmetova_madina_00@mail.ru" TargetMode="External"/><Relationship Id="rId2" Type="http://schemas.openxmlformats.org/officeDocument/2006/relationships/image" Target="../media/image171.jp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z-zhanuzakova@mail.ru" TargetMode="External"/><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4.wmf"/><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6.wmf"/><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6.wmf"/><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2.jpe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5.jpe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6.jpe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8.jpe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9.jpe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0.wmf"/><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orazaly.zhanerke@mail.ru" TargetMode="Externa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1082;.nurgul0097@mail.ru" TargetMode="Externa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3.wmf"/><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bibi_kalmakhan@mail.ru" TargetMode="Externa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mailto:alsuvakhitova01@mail.ru" TargetMode="External"/><Relationship Id="rId2" Type="http://schemas.openxmlformats.org/officeDocument/2006/relationships/image" Target="../media/image43.jp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mailto:kazaxx.55@gmail.com" TargetMode="External"/><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mailto:ayau_askarova@maiI.ru" TargetMode="External"/><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mailto:aa8899153@gmail.com" TargetMode="External"/><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mailto:faizrak.hmanovadariga@icloud.com" TargetMode="External"/><Relationship Id="rId2" Type="http://schemas.openxmlformats.org/officeDocument/2006/relationships/image" Target="../media/image56.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hyperlink" Target="mailto:zarina.kadyrbekova@inbox.ru" TargetMode="External"/><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hyperlink" Target="mailto:ks_kobenov@mail.ru" TargetMode="External"/><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muratov.erkairat@mail.ru"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mailto:kamilakayratovna@mail.ru" TargetMode="External"/><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hyperlink" Target="mailto:ari.pinky@mail.ru" TargetMode="External"/><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image" Target="../media/image14.jpeg"/><Relationship Id="rId12"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diagramQuickStyle" Target="../diagrams/quickStyle1.xml"/><Relationship Id="rId5" Type="http://schemas.openxmlformats.org/officeDocument/2006/relationships/image" Target="../media/image13.png"/><Relationship Id="rId10" Type="http://schemas.openxmlformats.org/officeDocument/2006/relationships/diagramLayout" Target="../diagrams/layout1.xml"/><Relationship Id="rId4" Type="http://schemas.microsoft.com/office/2007/relationships/hdphoto" Target="../media/hdphoto2.wdp"/><Relationship Id="rId9"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meruert120420@gmail.com"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lzhaparova05@mail.ru"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mailto:aizada.zhassuzakhova@mail.ru" TargetMode="External"/><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mamieva.03@icloud.com"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3.jpe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mailto:makkarls@gmail.co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jansosanov@gmail.com" TargetMode="Externa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bitaeva.balym@mail.ru" TargetMode="Externa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umirkhan.01@mail.ru"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ch.naz.2000@mail.ru" TargetMode="Externa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w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w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wm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0.w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hyperlink" Target="https://rudnyi-altai.kz/ah-leto-leto/" TargetMode="External"/><Relationship Id="rId2" Type="http://schemas.openxmlformats.org/officeDocument/2006/relationships/image" Target="../media/image93.jpe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https://youtu.be/y1h8J5ulutc"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kk-KZ" dirty="0"/>
              <a:t>Түлек </a:t>
            </a:r>
            <a:r>
              <a:rPr lang="ru-RU" dirty="0"/>
              <a:t>– </a:t>
            </a:r>
            <a:r>
              <a:rPr lang="ru-RU" dirty="0" smtClean="0"/>
              <a:t>202</a:t>
            </a:r>
            <a:r>
              <a:rPr lang="en-US" dirty="0" smtClean="0"/>
              <a:t>2</a:t>
            </a:r>
            <a:endParaRPr lang="ru-RU" dirty="0"/>
          </a:p>
        </p:txBody>
      </p:sp>
      <p:sp>
        <p:nvSpPr>
          <p:cNvPr id="3" name="Подзаголовок 2"/>
          <p:cNvSpPr>
            <a:spLocks noGrp="1"/>
          </p:cNvSpPr>
          <p:nvPr>
            <p:ph type="subTitle" idx="1"/>
          </p:nvPr>
        </p:nvSpPr>
        <p:spPr/>
        <p:txBody>
          <a:bodyPr/>
          <a:lstStyle/>
          <a:p>
            <a:r>
              <a:rPr lang="ru-RU" dirty="0"/>
              <a:t>Ж</a:t>
            </a:r>
            <a:r>
              <a:rPr lang="kk-KZ" dirty="0"/>
              <a:t>ұмыс берушілерге арналған анықтамалық</a:t>
            </a:r>
            <a:endParaRPr lang="ru-RU" dirty="0"/>
          </a:p>
          <a:p>
            <a:r>
              <a:rPr lang="ru-RU" dirty="0"/>
              <a:t>Справочник для </a:t>
            </a:r>
            <a:r>
              <a:rPr lang="ru-RU" dirty="0" smtClean="0"/>
              <a:t>работодателей</a:t>
            </a:r>
            <a:endParaRPr lang="ru-RU" dirty="0"/>
          </a:p>
        </p:txBody>
      </p:sp>
      <p:pic>
        <p:nvPicPr>
          <p:cNvPr id="5" name="Рисунок 4"/>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263739" y="1177007"/>
            <a:ext cx="1302777" cy="1385716"/>
          </a:xfrm>
          <a:prstGeom prst="rect">
            <a:avLst/>
          </a:prstGeom>
        </p:spPr>
      </p:pic>
    </p:spTree>
    <p:extLst>
      <p:ext uri="{BB962C8B-B14F-4D97-AF65-F5344CB8AC3E}">
        <p14:creationId xmlns:p14="http://schemas.microsoft.com/office/powerpoint/2010/main" val="3061388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9VSGxJBbU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0137" y="488493"/>
            <a:ext cx="1475426" cy="135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indent="183515" algn="ctr"/>
            <a:r>
              <a:rPr lang="ru-RU" sz="1600" b="1" dirty="0" err="1">
                <a:solidFill>
                  <a:schemeClr val="bg1"/>
                </a:solidFill>
              </a:rPr>
              <a:t>Едилханова</a:t>
            </a:r>
            <a:r>
              <a:rPr lang="ru-RU" sz="1600" b="1" dirty="0">
                <a:solidFill>
                  <a:schemeClr val="bg1"/>
                </a:solidFill>
              </a:rPr>
              <a:t> </a:t>
            </a:r>
            <a:r>
              <a:rPr lang="ru-RU" sz="1600" b="1" dirty="0" err="1">
                <a:solidFill>
                  <a:schemeClr val="bg1"/>
                </a:solidFill>
              </a:rPr>
              <a:t>Камила</a:t>
            </a:r>
            <a:r>
              <a:rPr lang="ru-RU" sz="1600" b="1" dirty="0">
                <a:solidFill>
                  <a:schemeClr val="bg1"/>
                </a:solidFill>
              </a:rPr>
              <a:t> </a:t>
            </a:r>
            <a:r>
              <a:rPr lang="ru-RU" sz="1600" b="1" dirty="0" err="1">
                <a:solidFill>
                  <a:schemeClr val="bg1"/>
                </a:solidFill>
              </a:rPr>
              <a:t>Азатовна</a:t>
            </a:r>
            <a:endParaRPr lang="ru-RU" sz="1050" b="1" dirty="0">
              <a:solidFill>
                <a:schemeClr val="bg1"/>
              </a:solidFill>
              <a:latin typeface="Times New Roman" panose="02020603050405020304" pitchFamily="18" charset="0"/>
              <a:ea typeface="Times New Roman" panose="02020603050405020304" pitchFamily="18" charset="0"/>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87778521818</a:t>
            </a:r>
          </a:p>
          <a:p>
            <a:pPr indent="-266700">
              <a:lnSpc>
                <a:spcPct val="115000"/>
              </a:lnSpc>
            </a:pP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kamila</a:t>
            </a:r>
            <a:r>
              <a:rPr lang="ru-RU" sz="1400" dirty="0">
                <a:solidFill>
                  <a:schemeClr val="bg1"/>
                </a:solidFill>
              </a:rPr>
              <a:t>.</a:t>
            </a:r>
            <a:r>
              <a:rPr lang="en-US" sz="1400" dirty="0" err="1">
                <a:solidFill>
                  <a:schemeClr val="bg1"/>
                </a:solidFill>
              </a:rPr>
              <a:t>edilkhanova</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smtClean="0"/>
              <a:t>25.01.2001г.</a:t>
            </a:r>
          </a:p>
          <a:p>
            <a:r>
              <a:rPr lang="ru-RU" sz="1400" b="1" dirty="0" smtClean="0"/>
              <a:t>Семейное </a:t>
            </a:r>
            <a:r>
              <a:rPr lang="ru-RU" sz="1400" b="1" dirty="0"/>
              <a:t>положение:</a:t>
            </a:r>
            <a:r>
              <a:rPr lang="ru-RU" sz="1400" dirty="0"/>
              <a:t>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a:t>
            </a:r>
            <a:r>
              <a:rPr lang="ru-RU" sz="1400" dirty="0">
                <a:solidFill>
                  <a:schemeClr val="bg1"/>
                </a:solidFill>
              </a:rPr>
              <a:t>6В04102</a:t>
            </a:r>
            <a:r>
              <a:rPr lang="ru-RU" sz="1400" dirty="0"/>
              <a:t> </a:t>
            </a:r>
            <a:r>
              <a:rPr lang="ru-RU" sz="1400" dirty="0" smtClean="0">
                <a:solidFill>
                  <a:schemeClr val="bg1"/>
                </a:solidFill>
              </a:rPr>
              <a:t>Финансы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ru-RU" sz="1400" dirty="0" smtClean="0"/>
              <a:t>-</a:t>
            </a:r>
            <a:endParaRPr lang="ru-RU" sz="1400" dirty="0" smtClean="0">
              <a:ea typeface="Calibri"/>
              <a:cs typeface="Times New Roman"/>
            </a:endParaRPr>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pPr>
              <a:lnSpc>
                <a:spcPct val="106000"/>
              </a:lnSpc>
              <a:tabLst>
                <a:tab pos="2257425" algn="ctr"/>
              </a:tabLst>
            </a:pPr>
            <a:r>
              <a:rPr lang="kk-KZ" sz="1200" dirty="0" smtClean="0">
                <a:solidFill>
                  <a:schemeClr val="bg1"/>
                </a:solidFill>
                <a:ea typeface="Calibri"/>
                <a:cs typeface="Times New Roman"/>
              </a:rPr>
              <a:t>Менеджер по продажам (</a:t>
            </a:r>
            <a:r>
              <a:rPr lang="ru-RU" sz="1200" dirty="0">
                <a:solidFill>
                  <a:schemeClr val="bg1"/>
                </a:solidFill>
              </a:rPr>
              <a:t>Консультация в выборе </a:t>
            </a:r>
            <a:r>
              <a:rPr lang="ru-RU" sz="1200" dirty="0" smtClean="0">
                <a:solidFill>
                  <a:schemeClr val="bg1"/>
                </a:solidFill>
              </a:rPr>
              <a:t>товара, </a:t>
            </a:r>
            <a:r>
              <a:rPr lang="ru-RU" sz="1200" dirty="0">
                <a:solidFill>
                  <a:schemeClr val="bg1"/>
                </a:solidFill>
              </a:rPr>
              <a:t>Работа с </a:t>
            </a:r>
            <a:r>
              <a:rPr lang="ru-RU" sz="1200" dirty="0" smtClean="0">
                <a:solidFill>
                  <a:schemeClr val="bg1"/>
                </a:solidFill>
              </a:rPr>
              <a:t>кассой, </a:t>
            </a:r>
            <a:r>
              <a:rPr lang="ru-RU" sz="1200" dirty="0">
                <a:solidFill>
                  <a:schemeClr val="bg1"/>
                </a:solidFill>
              </a:rPr>
              <a:t>Составление </a:t>
            </a:r>
            <a:r>
              <a:rPr lang="ru-RU" sz="1200" dirty="0" smtClean="0">
                <a:solidFill>
                  <a:schemeClr val="bg1"/>
                </a:solidFill>
              </a:rPr>
              <a:t>отчетности)</a:t>
            </a:r>
            <a:endParaRPr lang="ru-RU" sz="1200" dirty="0" smtClean="0">
              <a:solidFill>
                <a:schemeClr val="bg1"/>
              </a:solidFill>
              <a:ea typeface="Calibri"/>
              <a:cs typeface="Times New Roman"/>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a:t>
            </a:r>
            <a:r>
              <a:rPr lang="ru-RU" sz="1400" dirty="0" smtClean="0"/>
              <a:t>казахский, английский </a:t>
            </a:r>
            <a:r>
              <a:rPr lang="ru-RU" sz="1400" dirty="0"/>
              <a:t>язык </a:t>
            </a:r>
          </a:p>
          <a:p>
            <a:pPr>
              <a:lnSpc>
                <a:spcPct val="106000"/>
              </a:lnSpc>
              <a:tabLst>
                <a:tab pos="2257425" algn="ctr"/>
              </a:tabLst>
            </a:pPr>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r>
              <a:rPr lang="ru-RU" sz="1400" dirty="0"/>
              <a:t>Ведение работы с </a:t>
            </a:r>
            <a:r>
              <a:rPr lang="ru-RU" sz="1400" dirty="0" smtClean="0"/>
              <a:t>клиентами, </a:t>
            </a:r>
            <a:r>
              <a:rPr lang="ru-RU" sz="1400" dirty="0"/>
              <a:t>Выполнение плана </a:t>
            </a:r>
            <a:r>
              <a:rPr lang="ru-RU" sz="1400" dirty="0" smtClean="0"/>
              <a:t>продаж, работа с кассой</a:t>
            </a:r>
          </a:p>
          <a:p>
            <a:r>
              <a:rPr lang="ru-RU" sz="1400" b="1" dirty="0" smtClean="0">
                <a:ea typeface="Calibri"/>
                <a:cs typeface="Times New Roman"/>
              </a:rPr>
              <a:t>Личные качества</a:t>
            </a:r>
          </a:p>
          <a:p>
            <a:r>
              <a:rPr lang="ru-RU" sz="1400" dirty="0" smtClean="0"/>
              <a:t>Внимательность, пунктуальность, </a:t>
            </a:r>
            <a:r>
              <a:rPr lang="ru-RU" sz="1400" dirty="0"/>
              <a:t>Стрессоустойчивость </a:t>
            </a:r>
            <a:r>
              <a:rPr lang="ru-RU" sz="1400" dirty="0" smtClean="0"/>
              <a:t> </a:t>
            </a:r>
            <a:endParaRPr lang="ru-RU" sz="1400" dirty="0"/>
          </a:p>
          <a:p>
            <a:r>
              <a:rPr lang="ru-RU" sz="1400" b="1" dirty="0" smtClean="0">
                <a:ea typeface="Calibri"/>
                <a:cs typeface="Times New Roman"/>
              </a:rPr>
              <a:t>Жизненное кредо</a:t>
            </a:r>
            <a:endParaRPr lang="ru-RU" sz="1400" dirty="0" smtClean="0">
              <a:ea typeface="Calibri"/>
              <a:cs typeface="Times New Roman"/>
            </a:endParaRPr>
          </a:p>
          <a:p>
            <a:pPr>
              <a:lnSpc>
                <a:spcPct val="106000"/>
              </a:lnSpc>
              <a:tabLst>
                <a:tab pos="2257425" algn="ctr"/>
              </a:tabLst>
            </a:pPr>
            <a:r>
              <a:rPr lang="ru-RU" sz="1400" dirty="0" smtClean="0"/>
              <a:t>-</a:t>
            </a: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8299496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smtClean="0">
                <a:solidFill>
                  <a:schemeClr val="bg1"/>
                </a:solidFill>
              </a:rPr>
              <a:t>Сергеев Артем</a:t>
            </a:r>
            <a:endParaRPr lang="ru-RU" sz="1600"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Тел.: </a:t>
            </a:r>
            <a:r>
              <a:rPr lang="ru-RU" sz="1400" dirty="0">
                <a:solidFill>
                  <a:schemeClr val="bg1"/>
                </a:solidFill>
              </a:rPr>
              <a:t>+77055279299</a:t>
            </a:r>
          </a:p>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E-mail: </a:t>
            </a:r>
            <a:r>
              <a:rPr lang="ru-RU" sz="1400" dirty="0">
                <a:solidFill>
                  <a:schemeClr val="bg1"/>
                </a:solidFill>
              </a:rPr>
              <a:t>tyoma101@inbox.ru</a:t>
            </a: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19.12.1999 </a:t>
            </a:r>
          </a:p>
          <a:p>
            <a:r>
              <a:rPr lang="ru-RU" sz="1400" b="1" dirty="0" smtClean="0"/>
              <a:t>Семейное </a:t>
            </a:r>
            <a:r>
              <a:rPr lang="ru-RU" sz="1400" b="1" dirty="0"/>
              <a:t>положение:</a:t>
            </a:r>
            <a:r>
              <a:rPr lang="ru-RU" sz="1400" dirty="0"/>
              <a:t> не женат</a:t>
            </a:r>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5В050400 </a:t>
            </a:r>
            <a:r>
              <a:rPr lang="ru-RU" sz="1400" dirty="0" smtClean="0">
                <a:solidFill>
                  <a:schemeClr val="bg1"/>
                </a:solidFill>
              </a:rPr>
              <a:t>Журналистика </a:t>
            </a:r>
            <a:r>
              <a:rPr lang="ru-RU" sz="1400" dirty="0">
                <a:solidFill>
                  <a:schemeClr val="bg1"/>
                </a:solidFill>
              </a:rPr>
              <a:t>(бакалавр)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900" dirty="0" smtClean="0"/>
              <a:t>-</a:t>
            </a:r>
            <a:endParaRPr lang="ru-RU" sz="900" dirty="0" smtClean="0">
              <a:ea typeface="Calibri"/>
              <a:cs typeface="Times New Roman"/>
            </a:endParaRPr>
          </a:p>
        </p:txBody>
      </p:sp>
      <p:sp>
        <p:nvSpPr>
          <p:cNvPr id="22" name="Прямоугольник 21"/>
          <p:cNvSpPr/>
          <p:nvPr/>
        </p:nvSpPr>
        <p:spPr>
          <a:xfrm>
            <a:off x="4285479" y="1912464"/>
            <a:ext cx="7481536" cy="672117"/>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a:lnSpc>
                <a:spcPct val="106000"/>
              </a:lnSpc>
              <a:tabLst>
                <a:tab pos="2257425" algn="ctr"/>
              </a:tabLst>
            </a:pPr>
            <a:r>
              <a:rPr lang="ru-RU" sz="1400" dirty="0"/>
              <a:t>ТОО "</a:t>
            </a:r>
            <a:r>
              <a:rPr lang="ru-RU" sz="1400" dirty="0" err="1"/>
              <a:t>Шыгыс</a:t>
            </a:r>
            <a:r>
              <a:rPr lang="ru-RU" sz="1400" dirty="0"/>
              <a:t> </a:t>
            </a:r>
            <a:r>
              <a:rPr lang="ru-RU" sz="1400" dirty="0" err="1" smtClean="0"/>
              <a:t>Акпарат</a:t>
            </a:r>
            <a:r>
              <a:rPr lang="ru-RU" sz="1400" dirty="0" smtClean="0"/>
              <a:t>«, </a:t>
            </a:r>
            <a:r>
              <a:rPr lang="ru-RU" sz="1400" dirty="0"/>
              <a:t>телеканал "</a:t>
            </a:r>
            <a:r>
              <a:rPr lang="ru-RU" sz="1400" dirty="0" smtClean="0"/>
              <a:t>Алтай«, </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ru-RU" sz="1400" dirty="0" smtClean="0">
                <a:solidFill>
                  <a:schemeClr val="bg1"/>
                </a:solidFill>
              </a:rPr>
              <a:t>Нет </a:t>
            </a: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en-US" sz="1300" dirty="0" err="1"/>
              <a:t>Русский</a:t>
            </a:r>
            <a:r>
              <a:rPr lang="en-US" sz="1300" dirty="0"/>
              <a:t> </a:t>
            </a:r>
            <a:r>
              <a:rPr lang="en-US" sz="1300" dirty="0" err="1" smtClean="0"/>
              <a:t>язык</a:t>
            </a:r>
            <a:endParaRPr lang="kk-KZ" sz="1300" dirty="0"/>
          </a:p>
          <a:p>
            <a:r>
              <a:rPr lang="ru-RU" sz="1300" b="1" dirty="0" smtClean="0">
                <a:ea typeface="Calibri"/>
                <a:cs typeface="Times New Roman"/>
              </a:rPr>
              <a:t>Достижения, награды</a:t>
            </a:r>
            <a:r>
              <a:rPr lang="en-US" sz="1300" b="1" dirty="0" smtClean="0"/>
              <a:t> </a:t>
            </a:r>
            <a:r>
              <a:rPr lang="ru-RU" sz="1300" dirty="0"/>
              <a:t>публикации на 2 электронных сайтах Дома Творчества Школьников (ДТШ</a:t>
            </a:r>
            <a:r>
              <a:rPr lang="ru-RU" sz="1300" dirty="0" smtClean="0"/>
              <a:t>), </a:t>
            </a:r>
            <a:r>
              <a:rPr lang="ru-RU" sz="1300" dirty="0"/>
              <a:t>1 место в международной программе по борьбе с дезинформации в составе команды от РК в рамках медиа-школы "</a:t>
            </a:r>
            <a:r>
              <a:rPr lang="ru-RU" sz="1300" dirty="0" err="1"/>
              <a:t>Cabar</a:t>
            </a:r>
            <a:r>
              <a:rPr lang="ru-RU" sz="1300" dirty="0"/>
              <a:t> </a:t>
            </a:r>
            <a:r>
              <a:rPr lang="ru-RU" sz="1300" dirty="0" err="1" smtClean="0"/>
              <a:t>Asia</a:t>
            </a:r>
            <a:r>
              <a:rPr lang="ru-RU" sz="1300" dirty="0" smtClean="0"/>
              <a:t>«, </a:t>
            </a:r>
            <a:r>
              <a:rPr lang="ru-RU" sz="1300" dirty="0"/>
              <a:t>множественные победы с международных, областных, межобластных конкурсах и олимпиадах по </a:t>
            </a:r>
            <a:r>
              <a:rPr lang="ru-RU" sz="1300" dirty="0" smtClean="0"/>
              <a:t>рисованию </a:t>
            </a:r>
            <a:endParaRPr lang="ru-RU" sz="1300" dirty="0"/>
          </a:p>
          <a:p>
            <a:r>
              <a:rPr lang="ru-RU" sz="1300" b="1" dirty="0" smtClean="0">
                <a:ea typeface="Calibri"/>
                <a:cs typeface="Times New Roman"/>
              </a:rPr>
              <a:t>Профессиональные знания и навыки</a:t>
            </a:r>
          </a:p>
          <a:p>
            <a:r>
              <a:rPr lang="ru-RU" sz="1300" dirty="0"/>
              <a:t>IT навыки: уровень </a:t>
            </a:r>
            <a:r>
              <a:rPr lang="ru-RU" sz="1300" dirty="0" smtClean="0"/>
              <a:t>пользователя, </a:t>
            </a:r>
            <a:r>
              <a:rPr lang="ru-RU" sz="1300" dirty="0"/>
              <a:t>коммуникабельность, общительность, способность быстро адаптироваться под окружающую среду, способность находить и видеть </a:t>
            </a:r>
            <a:r>
              <a:rPr lang="ru-RU" sz="1300" dirty="0" err="1"/>
              <a:t>инфоповоды</a:t>
            </a:r>
            <a:r>
              <a:rPr lang="ru-RU" sz="1300" dirty="0"/>
              <a:t>, способность быстро реагировать на изменения в </a:t>
            </a:r>
            <a:r>
              <a:rPr lang="ru-RU" sz="1300" dirty="0" err="1"/>
              <a:t>медиапространстве</a:t>
            </a:r>
            <a:r>
              <a:rPr lang="ru-RU" sz="1300" dirty="0"/>
              <a:t> и </a:t>
            </a:r>
            <a:r>
              <a:rPr lang="ru-RU" sz="1300" dirty="0" smtClean="0"/>
              <a:t>другие</a:t>
            </a:r>
            <a:endParaRPr lang="ru-RU" sz="1300" dirty="0"/>
          </a:p>
          <a:p>
            <a:r>
              <a:rPr lang="ru-RU" sz="1300" b="1" dirty="0" smtClean="0">
                <a:ea typeface="Calibri"/>
                <a:cs typeface="Times New Roman"/>
              </a:rPr>
              <a:t>Личные качества</a:t>
            </a:r>
          </a:p>
          <a:p>
            <a:r>
              <a:rPr lang="ru-RU" sz="1300" dirty="0"/>
              <a:t>я достаточно умён и эрудирован, ознакомлен с рядом наук, достаточно начитан. Способен трезво смотреть на мир и все его </a:t>
            </a:r>
            <a:r>
              <a:rPr lang="ru-RU" sz="1300" dirty="0" err="1"/>
              <a:t>состовляющие</a:t>
            </a:r>
            <a:r>
              <a:rPr lang="ru-RU" sz="1300" dirty="0"/>
              <a:t>, считаю себя настоящим реалистом.</a:t>
            </a:r>
          </a:p>
          <a:p>
            <a:r>
              <a:rPr lang="ru-RU" sz="1300" b="1" dirty="0" smtClean="0">
                <a:ea typeface="Calibri"/>
                <a:cs typeface="Times New Roman"/>
              </a:rPr>
              <a:t>Жизненное кредо</a:t>
            </a:r>
          </a:p>
          <a:p>
            <a:r>
              <a:rPr lang="ru-RU" sz="1300" dirty="0"/>
              <a:t>музыка (я меломан), чтение книг, аниме (я </a:t>
            </a:r>
            <a:r>
              <a:rPr lang="ru-RU" sz="1300" dirty="0" err="1"/>
              <a:t>анимешник</a:t>
            </a:r>
            <a:r>
              <a:rPr lang="ru-RU" sz="1300" dirty="0"/>
              <a:t>😊) видеоигры, сериалы</a:t>
            </a: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0156371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a:stretch>
            <a:fillRect/>
          </a:stretch>
        </p:blipFill>
        <p:spPr>
          <a:xfrm>
            <a:off x="2761528" y="475927"/>
            <a:ext cx="1476341" cy="1365842"/>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Ахметбекова Дана </a:t>
            </a: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smtClean="0">
                <a:solidFill>
                  <a:schemeClr val="bg1"/>
                </a:solidFill>
              </a:rPr>
              <a:t>87078469053</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GB" sz="1400" dirty="0" err="1">
                <a:solidFill>
                  <a:schemeClr val="bg1"/>
                </a:solidFill>
              </a:rPr>
              <a:t>ahmetbekova</a:t>
            </a:r>
            <a:r>
              <a:rPr lang="ru-RU" sz="1400" dirty="0">
                <a:solidFill>
                  <a:schemeClr val="bg1"/>
                </a:solidFill>
              </a:rPr>
              <a:t>-</a:t>
            </a:r>
            <a:r>
              <a:rPr lang="en-GB" sz="1400" dirty="0" err="1">
                <a:solidFill>
                  <a:schemeClr val="bg1"/>
                </a:solidFill>
              </a:rPr>
              <a:t>aida</a:t>
            </a:r>
            <a:r>
              <a:rPr lang="ru-RU" sz="1400" dirty="0">
                <a:solidFill>
                  <a:schemeClr val="bg1"/>
                </a:solidFill>
              </a:rPr>
              <a:t>@</a:t>
            </a:r>
            <a:r>
              <a:rPr lang="en-GB" sz="1400" dirty="0">
                <a:solidFill>
                  <a:schemeClr val="bg1"/>
                </a:solidFill>
              </a:rPr>
              <a:t>mail</a:t>
            </a:r>
            <a:r>
              <a:rPr lang="ru-RU" sz="1400" dirty="0">
                <a:solidFill>
                  <a:schemeClr val="bg1"/>
                </a:solidFill>
              </a:rPr>
              <a:t>.</a:t>
            </a:r>
            <a:r>
              <a:rPr lang="en-GB"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17.05.2001</a:t>
            </a:r>
          </a:p>
          <a:p>
            <a:r>
              <a:rPr lang="kk-KZ" sz="1400" b="1" dirty="0" smtClean="0"/>
              <a:t>Отбасылық </a:t>
            </a:r>
            <a:r>
              <a:rPr lang="kk-KZ" sz="1400" b="1" dirty="0"/>
              <a:t>жағдайы: </a:t>
            </a:r>
            <a:r>
              <a:rPr lang="kk-KZ" sz="1400" dirty="0" smtClean="0"/>
              <a:t>тұрмыста емес</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a:t>
            </a:r>
            <a:r>
              <a:rPr lang="ru-RU" sz="1400" dirty="0">
                <a:solidFill>
                  <a:schemeClr val="bg1"/>
                </a:solidFill>
              </a:rPr>
              <a:t>6</a:t>
            </a:r>
            <a:r>
              <a:rPr lang="en-GB" sz="1400" dirty="0">
                <a:solidFill>
                  <a:schemeClr val="bg1"/>
                </a:solidFill>
              </a:rPr>
              <a:t>B</a:t>
            </a:r>
            <a:r>
              <a:rPr lang="ru-RU" sz="1400" dirty="0">
                <a:solidFill>
                  <a:schemeClr val="bg1"/>
                </a:solidFill>
              </a:rPr>
              <a:t>01602 </a:t>
            </a:r>
            <a:r>
              <a:rPr lang="kk-KZ" sz="1400" dirty="0">
                <a:solidFill>
                  <a:schemeClr val="bg1"/>
                </a:solidFill>
              </a:rPr>
              <a:t>Сандық гуманитаристика </a:t>
            </a:r>
            <a:r>
              <a:rPr lang="kk-KZ" sz="1400" dirty="0" smtClean="0">
                <a:solidFill>
                  <a:schemeClr val="bg1"/>
                </a:solidFill>
              </a:rPr>
              <a:t>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a:t>Онлайн форматта курс Степик « Тарихи антропология»сертификат</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«№47 ЖАЛПЫ БІЛІМ БЕРЕТІН МЕКТЕП</a:t>
            </a:r>
            <a:r>
              <a:rPr lang="kk-KZ" sz="1400" dirty="0" smtClean="0"/>
              <a:t>», </a:t>
            </a:r>
            <a:r>
              <a:rPr lang="kk-KZ" sz="1400" dirty="0"/>
              <a:t>Өскемен қаласы </a:t>
            </a:r>
            <a:r>
              <a:rPr lang="ru-RU" sz="1400" dirty="0"/>
              <a:t>№15 </a:t>
            </a:r>
            <a:r>
              <a:rPr lang="kk-KZ" sz="1400" dirty="0"/>
              <a:t>мектеп</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ru-RU" sz="1200" dirty="0" smtClean="0"/>
              <a:t> </a:t>
            </a:r>
            <a:r>
              <a:rPr lang="kk-KZ" sz="1200" dirty="0" smtClean="0"/>
              <a:t>-</a:t>
            </a:r>
            <a:endParaRPr lang="ru-RU" sz="1200" dirty="0"/>
          </a:p>
          <a:p>
            <a:r>
              <a:rPr lang="ru-RU" sz="1200" b="1" dirty="0" smtClean="0"/>
              <a:t>К</a:t>
            </a:r>
            <a:r>
              <a:rPr lang="kk-KZ" sz="1200" b="1" dirty="0" smtClean="0"/>
              <a:t>әсіби білімі</a:t>
            </a:r>
            <a:r>
              <a:rPr lang="ru-RU" sz="1200" dirty="0"/>
              <a:t> </a:t>
            </a:r>
            <a:endParaRPr lang="ru-RU" sz="1200" dirty="0" smtClean="0"/>
          </a:p>
          <a:p>
            <a:r>
              <a:rPr lang="kk-KZ" sz="1200" dirty="0" smtClean="0"/>
              <a:t>-</a:t>
            </a:r>
            <a:endParaRPr lang="ru-RU" sz="1200" dirty="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Жұмысқа биімді,жауапкершілігі жоғары,жанжақтылық, ұйымдастырушылық қасиеттер.</a:t>
            </a:r>
            <a:endParaRPr lang="ru-RU" sz="1200" dirty="0"/>
          </a:p>
          <a:p>
            <a:r>
              <a:rPr lang="kk-KZ" sz="1200" b="1" dirty="0" smtClean="0"/>
              <a:t>Өмірлік ұстаным</a:t>
            </a:r>
            <a:endParaRPr lang="ru-RU" sz="1200" dirty="0" smtClean="0">
              <a:ea typeface="Calibri"/>
              <a:cs typeface="Times New Roman"/>
            </a:endParaRPr>
          </a:p>
          <a:p>
            <a:r>
              <a:rPr lang="kk-KZ" sz="1200" dirty="0"/>
              <a:t>Өзіңе сен,өзіңді алып шығар,еңбегінмен ақылын екі жақтап.</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19433795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stretch>
            <a:fillRect/>
          </a:stretch>
        </p:blipFill>
        <p:spPr>
          <a:xfrm>
            <a:off x="2761527" y="477154"/>
            <a:ext cx="1476341" cy="1364615"/>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Бидахметова Айтолқын </a:t>
            </a: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smtClean="0">
                <a:solidFill>
                  <a:schemeClr val="bg1"/>
                </a:solidFill>
              </a:rPr>
              <a:t>87078443518</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aitolkyn</a:t>
            </a:r>
            <a:r>
              <a:rPr lang="ru-RU" sz="1400" dirty="0">
                <a:solidFill>
                  <a:schemeClr val="bg1"/>
                </a:solidFill>
              </a:rPr>
              <a:t>.</a:t>
            </a:r>
            <a:r>
              <a:rPr lang="en-US" sz="1400" dirty="0">
                <a:solidFill>
                  <a:schemeClr val="bg1"/>
                </a:solidFill>
              </a:rPr>
              <a:t>a</a:t>
            </a:r>
            <a:r>
              <a:rPr lang="ru-RU" sz="1400" dirty="0">
                <a:solidFill>
                  <a:schemeClr val="bg1"/>
                </a:solidFill>
              </a:rPr>
              <a:t>.</a:t>
            </a:r>
            <a:r>
              <a:rPr lang="en-US" sz="1400" dirty="0">
                <a:solidFill>
                  <a:schemeClr val="bg1"/>
                </a:solidFill>
              </a:rPr>
              <a:t>b</a:t>
            </a:r>
            <a:r>
              <a:rPr lang="ru-RU" sz="1400" dirty="0">
                <a:solidFill>
                  <a:schemeClr val="bg1"/>
                </a:solidFill>
              </a:rPr>
              <a:t>00@</a:t>
            </a:r>
            <a:r>
              <a:rPr lang="en-US" sz="1400" dirty="0" err="1">
                <a:solidFill>
                  <a:schemeClr val="bg1"/>
                </a:solidFill>
              </a:rPr>
              <a:t>gmail</a:t>
            </a:r>
            <a:r>
              <a:rPr lang="ru-RU" sz="1400" dirty="0">
                <a:solidFill>
                  <a:schemeClr val="bg1"/>
                </a:solidFill>
              </a:rPr>
              <a:t>.</a:t>
            </a:r>
            <a:r>
              <a:rPr lang="en-US" sz="1400" dirty="0">
                <a:solidFill>
                  <a:schemeClr val="bg1"/>
                </a:solidFill>
              </a:rPr>
              <a:t>com </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25.12.2000</a:t>
            </a:r>
            <a:endParaRPr lang="ru-RU" sz="1400" dirty="0"/>
          </a:p>
          <a:p>
            <a:r>
              <a:rPr lang="kk-KZ" sz="1400" b="1" dirty="0" smtClean="0"/>
              <a:t>Отбасылық </a:t>
            </a:r>
            <a:r>
              <a:rPr lang="kk-KZ" sz="1400" b="1" dirty="0"/>
              <a:t>жағдайы: </a:t>
            </a:r>
            <a:r>
              <a:rPr lang="kk-KZ" sz="1400" dirty="0" smtClean="0"/>
              <a:t>тұрмыста емес</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5В011400 Тарих </a:t>
            </a:r>
            <a:r>
              <a:rPr lang="kk-KZ" sz="1400" dirty="0" smtClean="0">
                <a:solidFill>
                  <a:schemeClr val="bg1"/>
                </a:solidFill>
              </a:rPr>
              <a:t>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a:t>Педагогтердің цифрлық құзырлығын дамыту </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№46 жалпы білім беретін </a:t>
            </a:r>
            <a:r>
              <a:rPr lang="kk-KZ" sz="1400" dirty="0" smtClean="0"/>
              <a:t>мектеп, </a:t>
            </a:r>
            <a:r>
              <a:rPr lang="kk-KZ" sz="1400" dirty="0"/>
              <a:t>№47 жалпы білім беретін мектеп</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100" b="1" dirty="0" smtClean="0"/>
              <a:t>Тілдерді меңгеруі</a:t>
            </a:r>
            <a:endParaRPr lang="ru-RU" sz="1100" b="1" dirty="0" smtClean="0">
              <a:solidFill>
                <a:prstClr val="black"/>
              </a:solidFill>
              <a:ea typeface="Calibri"/>
              <a:cs typeface="Times New Roman"/>
            </a:endParaRPr>
          </a:p>
          <a:p>
            <a:r>
              <a:rPr lang="kk-KZ" sz="1100" dirty="0"/>
              <a:t>қазақ тілі және орыс </a:t>
            </a:r>
            <a:r>
              <a:rPr lang="kk-KZ" sz="1100" dirty="0" smtClean="0"/>
              <a:t>тілі</a:t>
            </a:r>
          </a:p>
          <a:p>
            <a:r>
              <a:rPr lang="kk-KZ" sz="1100" b="1" dirty="0" smtClean="0"/>
              <a:t>Жетістіктері</a:t>
            </a:r>
            <a:r>
              <a:rPr lang="ru-RU" sz="1100" b="1" dirty="0" smtClean="0"/>
              <a:t>, </a:t>
            </a:r>
            <a:r>
              <a:rPr lang="kk-KZ" sz="1100" b="1" dirty="0" smtClean="0"/>
              <a:t>марапаттары </a:t>
            </a:r>
            <a:r>
              <a:rPr lang="ru-RU" sz="1100" dirty="0" smtClean="0"/>
              <a:t> </a:t>
            </a:r>
            <a:r>
              <a:rPr lang="kk-KZ" sz="1100" dirty="0"/>
              <a:t>2017ж Семейде ШҚО чемпионатында 48кг салмақ дәрежесінде 2-орын, 2017 ж аудандық қысқы 3 спартакиада қоғамдық есепте 3-орын, 2017ж ҚР мемлекеттік рәміздерінің 25 жылдығына орай жеңіл атлетикадан өткен 3спартакиада граната лақтырудан 2-орын, 2018ж жеңіл атлетикадан аудандық 4 спартакиадан граната лақтырудан 1-орын, 2018 ж жеңіл атлетикалан аудандық 4-спартакиада эстафетадан 1-орын, 2018ж парасат гуманитарлық бірлестігінде бір шоқ жиде шығармасында актерлік шеберлік танытқаны үшін, 2018ж мамырда зайсан ауданы бойынша балалар-жасөспірімдер спорт мектебін бітіргені үшін диреторынан алғыс хат, аудан әкімінен алғыс хат, 2019ж ВКГУ им. С. Аманжолова командасының ойыншысы Қазақстан Республикасының студенттік қыздар футзал лигасына қатысқаны үшін, 2019ж облыстық жоғары оқу орындары арасында өткен футзалдан ВКГУ студенті 1-орын, ҚР 10-жазғы универсиядасында футболдан 3-орын</a:t>
            </a:r>
            <a:endParaRPr lang="ru-RU" sz="1100" dirty="0"/>
          </a:p>
          <a:p>
            <a:r>
              <a:rPr lang="ru-RU" sz="1100" b="1" dirty="0" smtClean="0"/>
              <a:t>К</a:t>
            </a:r>
            <a:r>
              <a:rPr lang="kk-KZ" sz="1100" b="1" dirty="0" smtClean="0"/>
              <a:t>әсіби білімі</a:t>
            </a:r>
            <a:r>
              <a:rPr lang="ru-RU" sz="1100" dirty="0"/>
              <a:t> </a:t>
            </a:r>
            <a:r>
              <a:rPr lang="kk-KZ" sz="1100" dirty="0"/>
              <a:t>Бұл диплом беріледі Бидахметова айтолқын Асанқызына себебі,ол 2013ж 1-қыркүйек Зайсан ауданы бойынша балалар-жасөспірімдер спорт мектебі коммуналдық мемлекеттік мекемесінің бокс бөлімшесіне түсіп, 2018ж 28-мамыр үздік бітірді. 2018ж 05.25 біліктілік сынақ емтихан комиссиясының шешімімен оған 2 дәрежелі спортшы атағы және қоғамдық спорт нұсқаушысы атағы берілді. </a:t>
            </a:r>
            <a:endParaRPr lang="ru-RU" sz="1100" dirty="0"/>
          </a:p>
          <a:p>
            <a:pPr>
              <a:lnSpc>
                <a:spcPct val="106000"/>
              </a:lnSpc>
              <a:tabLst>
                <a:tab pos="2257425" algn="ctr"/>
              </a:tabLst>
            </a:pPr>
            <a:r>
              <a:rPr lang="kk-KZ" sz="1100" b="1" dirty="0" smtClean="0"/>
              <a:t>Жеке қасиеттері</a:t>
            </a:r>
            <a:r>
              <a:rPr lang="ru-RU" sz="1100" b="1" dirty="0">
                <a:cs typeface="Times New Roman"/>
              </a:rPr>
              <a:t> </a:t>
            </a:r>
            <a:r>
              <a:rPr lang="ru-RU" sz="1100" b="1" dirty="0" smtClean="0">
                <a:cs typeface="Times New Roman"/>
              </a:rPr>
              <a:t>- </a:t>
            </a:r>
          </a:p>
          <a:p>
            <a:pPr>
              <a:lnSpc>
                <a:spcPct val="106000"/>
              </a:lnSpc>
              <a:tabLst>
                <a:tab pos="2257425" algn="ctr"/>
              </a:tabLst>
            </a:pPr>
            <a:r>
              <a:rPr lang="kk-KZ" sz="1100" b="1" dirty="0" smtClean="0"/>
              <a:t>Өмірлік ұстаным</a:t>
            </a:r>
            <a:endParaRPr lang="ru-RU" sz="1100" dirty="0" smtClean="0">
              <a:ea typeface="Calibri"/>
              <a:cs typeface="Times New Roman"/>
            </a:endParaRPr>
          </a:p>
          <a:p>
            <a:r>
              <a:rPr lang="kk-KZ" sz="1100" dirty="0"/>
              <a:t>Еңкейгенге еңкей, ол әкеңнің құлы емес, шалқайғанға шалқай ол құдайдың ұлы емес, өз-өзімді мақтаныш етемін. Түйедей бойың болғанша, түймедей ойың болсын. </a:t>
            </a:r>
            <a:endParaRPr lang="ru-RU" sz="11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21553281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a:stretch>
            <a:fillRect/>
          </a:stretch>
        </p:blipFill>
        <p:spPr>
          <a:xfrm>
            <a:off x="2749491" y="477154"/>
            <a:ext cx="1488377" cy="1364615"/>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Ерболат Талғар  </a:t>
            </a:r>
            <a:r>
              <a:rPr lang="kk-KZ" sz="1600" dirty="0"/>
              <a:t> </a:t>
            </a:r>
            <a:endParaRPr lang="ru-RU" sz="1600" dirty="0"/>
          </a:p>
          <a:p>
            <a:pPr algn="ct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smtClean="0">
                <a:solidFill>
                  <a:schemeClr val="bg1"/>
                </a:solidFill>
              </a:rPr>
              <a:t>87754866066</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GB" sz="1400" dirty="0" err="1">
                <a:solidFill>
                  <a:schemeClr val="bg1"/>
                </a:solidFill>
              </a:rPr>
              <a:t>Taha</a:t>
            </a:r>
            <a:r>
              <a:rPr lang="ru-RU" sz="1400" dirty="0">
                <a:solidFill>
                  <a:schemeClr val="bg1"/>
                </a:solidFill>
              </a:rPr>
              <a:t>01_01@</a:t>
            </a:r>
            <a:r>
              <a:rPr lang="en-GB" sz="1400" dirty="0">
                <a:solidFill>
                  <a:schemeClr val="bg1"/>
                </a:solidFill>
              </a:rPr>
              <a:t>mail</a:t>
            </a:r>
            <a:r>
              <a:rPr lang="ru-RU" sz="1400" dirty="0">
                <a:solidFill>
                  <a:schemeClr val="bg1"/>
                </a:solidFill>
              </a:rPr>
              <a:t>.</a:t>
            </a:r>
            <a:r>
              <a:rPr lang="en-GB" sz="1400" dirty="0" err="1" smtClean="0">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05.07.2001 </a:t>
            </a:r>
            <a:endParaRPr lang="kk-KZ" sz="1400" dirty="0" smtClean="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5В011400 Тарих </a:t>
            </a:r>
            <a:r>
              <a:rPr lang="kk-KZ" sz="1400" dirty="0" smtClean="0">
                <a:solidFill>
                  <a:schemeClr val="bg1"/>
                </a:solidFill>
              </a:rPr>
              <a:t>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№46 жалпы білім беретін </a:t>
            </a:r>
            <a:r>
              <a:rPr lang="kk-KZ" sz="1400" dirty="0" smtClean="0"/>
              <a:t>мектеп, </a:t>
            </a:r>
            <a:r>
              <a:rPr lang="kk-KZ" sz="1400" dirty="0"/>
              <a:t>№47 жалпы білім беретін </a:t>
            </a:r>
            <a:r>
              <a:rPr lang="kk-KZ" sz="1400" dirty="0" smtClean="0"/>
              <a:t>мектеп, </a:t>
            </a:r>
            <a:r>
              <a:rPr lang="kk-KZ" sz="1400" dirty="0"/>
              <a:t>«№ 1 орта мектебі»</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a:t>қазақ тілі және орыс </a:t>
            </a:r>
            <a:r>
              <a:rPr lang="kk-KZ" sz="1300" dirty="0" smtClean="0"/>
              <a:t>тілі</a:t>
            </a:r>
          </a:p>
          <a:p>
            <a:r>
              <a:rPr lang="kk-KZ" sz="1300" b="1" dirty="0" smtClean="0"/>
              <a:t>Жетістіктері</a:t>
            </a:r>
            <a:r>
              <a:rPr lang="ru-RU" sz="1300" b="1" dirty="0" smtClean="0"/>
              <a:t>, </a:t>
            </a:r>
            <a:r>
              <a:rPr lang="kk-KZ" sz="1300" b="1" dirty="0" smtClean="0"/>
              <a:t>марапаттары </a:t>
            </a:r>
            <a:r>
              <a:rPr lang="ru-RU" sz="1300" dirty="0" smtClean="0"/>
              <a:t> </a:t>
            </a:r>
            <a:r>
              <a:rPr lang="kk-KZ" sz="1300" dirty="0" smtClean="0"/>
              <a:t>-</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pPr>
              <a:lnSpc>
                <a:spcPct val="106000"/>
              </a:lnSpc>
              <a:tabLst>
                <a:tab pos="2257425" algn="ctr"/>
              </a:tabLst>
            </a:pPr>
            <a:r>
              <a:rPr lang="kk-KZ" sz="1300" b="1" dirty="0" smtClean="0"/>
              <a:t>Жеке қасиеттері</a:t>
            </a:r>
            <a:r>
              <a:rPr lang="ru-RU" sz="1300" b="1" dirty="0">
                <a:cs typeface="Times New Roman"/>
              </a:rPr>
              <a:t> </a:t>
            </a:r>
            <a:r>
              <a:rPr lang="kk-KZ" sz="1300" dirty="0"/>
              <a:t>Жұмысқа биімді,сыпайы,жауапкершілігі жоғары, жанжақтылық,ұйымдастырушылық қасиеттер.</a:t>
            </a:r>
            <a:r>
              <a:rPr lang="be-BY" sz="1300" dirty="0"/>
              <a:t> Техникалық бағдарламаларға дағдыланған жəне тапсырылған жұмысты ұқыпты орындайтын, еңбекқор адаммын деп ойлаймын. Жекелей жəне топпен жұмыс істеуді ұнатамын</a:t>
            </a:r>
            <a:r>
              <a:rPr lang="be-BY" sz="1300" dirty="0" smtClean="0"/>
              <a:t>.</a:t>
            </a:r>
            <a:endParaRPr lang="ru-RU" sz="1300" b="1" dirty="0" smtClean="0">
              <a:cs typeface="Times New Roman"/>
            </a:endParaRPr>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300" dirty="0"/>
              <a:t>Алынбайтын асу, бағынбайтын белес, шешілмейтін түйін жоқ.</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357466010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stretch>
            <a:fillRect/>
          </a:stretch>
        </p:blipFill>
        <p:spPr>
          <a:xfrm>
            <a:off x="2749490" y="477153"/>
            <a:ext cx="1488377" cy="1364616"/>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Еркінұлы Нұрислам</a:t>
            </a:r>
            <a:endParaRPr lang="ru-RU" sz="1600" b="1" dirty="0">
              <a:solidFill>
                <a:schemeClr val="bg1"/>
              </a:solidFill>
            </a:endParaRPr>
          </a:p>
          <a:p>
            <a:pPr algn="ct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smtClean="0">
                <a:solidFill>
                  <a:schemeClr val="bg1"/>
                </a:solidFill>
              </a:rPr>
              <a:t>8-707-368-31-49</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Ismilelol@icloud.com</a:t>
            </a: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12.09.2000 </a:t>
            </a:r>
            <a:endParaRPr lang="ru-RU" sz="1400" dirty="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a:t>
            </a:r>
            <a:r>
              <a:rPr lang="ru-RU" sz="1400" dirty="0">
                <a:solidFill>
                  <a:schemeClr val="bg1"/>
                </a:solidFill>
              </a:rPr>
              <a:t>6</a:t>
            </a:r>
            <a:r>
              <a:rPr lang="en-GB" sz="1400" dirty="0">
                <a:solidFill>
                  <a:schemeClr val="bg1"/>
                </a:solidFill>
              </a:rPr>
              <a:t>B</a:t>
            </a:r>
            <a:r>
              <a:rPr lang="ru-RU" sz="1400" dirty="0">
                <a:solidFill>
                  <a:schemeClr val="bg1"/>
                </a:solidFill>
              </a:rPr>
              <a:t>01602 </a:t>
            </a:r>
            <a:r>
              <a:rPr lang="kk-KZ" sz="1400" dirty="0">
                <a:solidFill>
                  <a:schemeClr val="bg1"/>
                </a:solidFill>
              </a:rPr>
              <a:t>Сандық гуманитаристика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a:t>Онлайн форматта курс Степик « Тарихи антропология»сертификат</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smtClean="0"/>
              <a:t>№</a:t>
            </a:r>
            <a:r>
              <a:rPr lang="kk-KZ" sz="1400" dirty="0"/>
              <a:t>47 жалпы білім беретін </a:t>
            </a:r>
            <a:r>
              <a:rPr lang="kk-KZ" sz="1400" dirty="0" smtClean="0"/>
              <a:t>мектеп, </a:t>
            </a:r>
            <a:r>
              <a:rPr lang="kk-KZ" sz="1400" dirty="0"/>
              <a:t>Өскемен қаласы әкімдігінің «№ 15 орта мектебі»</a:t>
            </a:r>
            <a:endParaRPr lang="ru-RU" sz="1000" dirty="0">
              <a:latin typeface="Times New Roman" panose="02020603050405020304" pitchFamily="18" charset="0"/>
              <a:ea typeface="Times New Roman" panose="02020603050405020304" pitchFamily="18" charset="0"/>
            </a:endParaRPr>
          </a:p>
          <a:p>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a:t>қазақ тілі және орыс </a:t>
            </a:r>
            <a:r>
              <a:rPr lang="kk-KZ" sz="1300" dirty="0" smtClean="0"/>
              <a:t>тілі</a:t>
            </a:r>
          </a:p>
          <a:p>
            <a:r>
              <a:rPr lang="kk-KZ" sz="1300" b="1" dirty="0" smtClean="0"/>
              <a:t>Жетістіктері</a:t>
            </a:r>
            <a:r>
              <a:rPr lang="ru-RU" sz="1300" b="1" dirty="0" smtClean="0"/>
              <a:t>, </a:t>
            </a:r>
            <a:r>
              <a:rPr lang="kk-KZ" sz="1300" b="1" dirty="0" smtClean="0"/>
              <a:t>марапаттары </a:t>
            </a:r>
            <a:r>
              <a:rPr lang="ru-RU" sz="1300" dirty="0" smtClean="0"/>
              <a:t> </a:t>
            </a:r>
            <a:r>
              <a:rPr lang="kk-KZ" sz="1300" dirty="0" smtClean="0"/>
              <a:t>-</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smtClean="0"/>
              <a:t>Жұмысқа </a:t>
            </a:r>
            <a:r>
              <a:rPr lang="kk-KZ" sz="1300" dirty="0"/>
              <a:t>биімді, сыпайы, жауапкершілігі жоғары, жанжақтылық, адамдармен тез тіл табысу, ұйымдастырушылық қасиеттер.</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300" dirty="0"/>
              <a:t>Адамдық борышың- халқыңа еңбек қыл!</a:t>
            </a:r>
            <a:endParaRPr lang="ru-RU" sz="13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378832899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1.jpg"/>
          <p:cNvPicPr/>
          <p:nvPr/>
        </p:nvPicPr>
        <p:blipFill>
          <a:blip r:embed="rId2"/>
          <a:srcRect/>
          <a:stretch>
            <a:fillRect/>
          </a:stretch>
        </p:blipFill>
        <p:spPr>
          <a:xfrm>
            <a:off x="2761529" y="477153"/>
            <a:ext cx="1476338" cy="1370965"/>
          </a:xfrm>
          <a:prstGeom prst="rect">
            <a:avLst/>
          </a:prstGeom>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Есіркегенов Бахтияр Айболатұлы </a:t>
            </a: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a:solidFill>
                  <a:schemeClr val="bg1"/>
                </a:solidFill>
              </a:rPr>
              <a:t>+77759474348</a:t>
            </a:r>
            <a:r>
              <a:rPr lang="kk-KZ" sz="1400" b="1" dirty="0">
                <a:solidFill>
                  <a:schemeClr val="bg1"/>
                </a:solidFill>
              </a:rPr>
              <a:t> </a:t>
            </a:r>
            <a:endParaRPr lang="kk-KZ" sz="1400" b="1"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kk-KZ" sz="1400" dirty="0">
                <a:solidFill>
                  <a:schemeClr val="bg1"/>
                </a:solidFill>
              </a:rPr>
              <a:t>yessirkegenov00@mail.ru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24.08.2000 ж.</a:t>
            </a:r>
            <a:endParaRPr lang="ru-RU" sz="1400" dirty="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5В011400 - </a:t>
            </a:r>
            <a:r>
              <a:rPr lang="kk-KZ" sz="1400" dirty="0" smtClean="0">
                <a:solidFill>
                  <a:schemeClr val="bg1"/>
                </a:solidFill>
              </a:rPr>
              <a:t>Тарих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№46 жалпы білім беретін мектеп, №47 жалпы білім беретін мектеп, «№ 1 орта мектебі»</a:t>
            </a:r>
            <a:endParaRPr lang="ru-RU" sz="1400" dirty="0">
              <a:latin typeface="Times New Roman" panose="02020603050405020304" pitchFamily="18" charset="0"/>
              <a:ea typeface="Times New Roman" panose="02020603050405020304" pitchFamily="18" charset="0"/>
            </a:endParaRPr>
          </a:p>
          <a:p>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a:t>қазақ тілі және орыс </a:t>
            </a:r>
            <a:r>
              <a:rPr lang="kk-KZ" sz="1300" dirty="0" smtClean="0"/>
              <a:t>тілі</a:t>
            </a:r>
          </a:p>
          <a:p>
            <a:r>
              <a:rPr lang="kk-KZ" sz="1300" b="1" dirty="0" smtClean="0"/>
              <a:t>Жетістіктері</a:t>
            </a:r>
            <a:r>
              <a:rPr lang="ru-RU" sz="1300" b="1" dirty="0" smtClean="0"/>
              <a:t>, </a:t>
            </a:r>
            <a:r>
              <a:rPr lang="kk-KZ" sz="1300" b="1" dirty="0" smtClean="0"/>
              <a:t>марапаттары </a:t>
            </a:r>
            <a:r>
              <a:rPr lang="ru-RU" sz="1300" dirty="0" smtClean="0"/>
              <a:t> </a:t>
            </a:r>
            <a:r>
              <a:rPr lang="kk-KZ" sz="1300" dirty="0" smtClean="0"/>
              <a:t>-</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a:t>Жұмысқа бейімді, сыпайы, жауапкершілігі жоғары, жанжақты, ұйымдастырушылық қасиеттері бар, ұқыпты</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300" dirty="0"/>
              <a:t>Өзіңе сен өзіңді алып шығар, еңбегіңмен ақылың екі жақтап</a:t>
            </a:r>
            <a:endParaRPr lang="ru-RU" sz="13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12268118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Жунусова Асель Серикказыевна</a:t>
            </a:r>
            <a:endParaRPr lang="ru-RU" sz="1600"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Тел.: </a:t>
            </a:r>
            <a:r>
              <a:rPr lang="ru-RU" sz="1400" dirty="0">
                <a:solidFill>
                  <a:schemeClr val="bg1"/>
                </a:solidFill>
              </a:rPr>
              <a:t>+77082129365</a:t>
            </a:r>
          </a:p>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E-mail: </a:t>
            </a:r>
            <a:r>
              <a:rPr lang="ru-RU" sz="1400" dirty="0">
                <a:solidFill>
                  <a:schemeClr val="bg1"/>
                </a:solidFill>
              </a:rPr>
              <a:t>965.urdjar@gmail.com</a:t>
            </a: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smtClean="0"/>
              <a:t>16.09.2001</a:t>
            </a:r>
          </a:p>
          <a:p>
            <a:r>
              <a:rPr lang="ru-RU" sz="1400" b="1" dirty="0" smtClean="0"/>
              <a:t>Семейное </a:t>
            </a:r>
            <a:r>
              <a:rPr lang="ru-RU" sz="1400" b="1" dirty="0"/>
              <a:t>положение:</a:t>
            </a:r>
            <a:r>
              <a:rPr lang="ru-RU" sz="1400" dirty="0"/>
              <a:t> не замужем</a:t>
            </a:r>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5В020200 Международные отношения </a:t>
            </a:r>
            <a:r>
              <a:rPr lang="ru-RU" sz="1400" dirty="0" smtClean="0">
                <a:solidFill>
                  <a:schemeClr val="bg1"/>
                </a:solidFill>
              </a:rPr>
              <a:t>(бакалавр</a:t>
            </a:r>
            <a:r>
              <a:rPr lang="ru-RU" sz="1400" dirty="0">
                <a:solidFill>
                  <a:schemeClr val="bg1"/>
                </a:solidFill>
              </a:rPr>
              <a:t>)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900" dirty="0" smtClean="0"/>
              <a:t>-</a:t>
            </a:r>
            <a:endParaRPr lang="ru-RU" sz="900" dirty="0" smtClean="0">
              <a:ea typeface="Calibri"/>
              <a:cs typeface="Times New Roman"/>
            </a:endParaRPr>
          </a:p>
        </p:txBody>
      </p:sp>
      <p:sp>
        <p:nvSpPr>
          <p:cNvPr id="22" name="Прямоугольник 21"/>
          <p:cNvSpPr/>
          <p:nvPr/>
        </p:nvSpPr>
        <p:spPr>
          <a:xfrm>
            <a:off x="4285479" y="1912464"/>
            <a:ext cx="7481536" cy="672117"/>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a:lnSpc>
                <a:spcPct val="106000"/>
              </a:lnSpc>
              <a:tabLst>
                <a:tab pos="2257425" algn="ctr"/>
              </a:tabLst>
            </a:pPr>
            <a:r>
              <a:rPr lang="ru-RU" sz="1200" dirty="0"/>
              <a:t>ТОО «АСТ – </a:t>
            </a:r>
            <a:r>
              <a:rPr lang="ru-RU" sz="1200" dirty="0" err="1"/>
              <a:t>Энергосервис</a:t>
            </a:r>
            <a:r>
              <a:rPr lang="ru-RU" sz="1200" dirty="0"/>
              <a:t>» г. </a:t>
            </a:r>
            <a:r>
              <a:rPr lang="ru-RU" sz="1200" dirty="0" smtClean="0"/>
              <a:t>Семей, </a:t>
            </a:r>
            <a:r>
              <a:rPr lang="ru-RU" sz="1200" dirty="0"/>
              <a:t>Международный отдел, </a:t>
            </a:r>
            <a:r>
              <a:rPr lang="ru-RU" sz="1200" dirty="0" err="1"/>
              <a:t>Восточно</a:t>
            </a:r>
            <a:r>
              <a:rPr lang="ru-RU" sz="1200" dirty="0"/>
              <a:t> Казахстанского технического университета имени </a:t>
            </a:r>
            <a:r>
              <a:rPr lang="ru-RU" sz="1200" dirty="0" err="1" smtClean="0"/>
              <a:t>Д.Серикбаева</a:t>
            </a:r>
            <a:r>
              <a:rPr lang="ru-RU" sz="1200" dirty="0" smtClean="0"/>
              <a:t>, </a:t>
            </a:r>
            <a:r>
              <a:rPr lang="ru-RU" sz="1200" dirty="0"/>
              <a:t>Институт прогнозирования и анализа города Усть-Каменогорск</a:t>
            </a:r>
            <a:endParaRPr lang="en-US" sz="12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ru-RU" sz="1400" dirty="0" smtClean="0">
                <a:solidFill>
                  <a:schemeClr val="bg1"/>
                </a:solidFill>
              </a:rPr>
              <a:t>Нет </a:t>
            </a: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en-US" sz="1300" dirty="0" err="1"/>
              <a:t>Русский</a:t>
            </a:r>
            <a:r>
              <a:rPr lang="en-US" sz="1300" dirty="0"/>
              <a:t> </a:t>
            </a:r>
            <a:r>
              <a:rPr lang="en-US" sz="1300" dirty="0" err="1" smtClean="0"/>
              <a:t>язык</a:t>
            </a:r>
            <a:r>
              <a:rPr lang="kk-KZ" sz="1300" dirty="0" smtClean="0"/>
              <a:t>, казахский, английский</a:t>
            </a:r>
            <a:endParaRPr lang="kk-KZ" sz="1300" dirty="0"/>
          </a:p>
          <a:p>
            <a:r>
              <a:rPr lang="ru-RU" sz="1300" b="1" dirty="0" smtClean="0">
                <a:ea typeface="Calibri"/>
                <a:cs typeface="Times New Roman"/>
              </a:rPr>
              <a:t>Достижения, награды</a:t>
            </a:r>
            <a:r>
              <a:rPr lang="en-US" sz="1300" b="1" dirty="0" smtClean="0"/>
              <a:t> </a:t>
            </a:r>
            <a:r>
              <a:rPr lang="ru-RU" sz="1300" dirty="0"/>
              <a:t>За четыре года обучения в </a:t>
            </a:r>
            <a:r>
              <a:rPr lang="ru-RU" sz="1300" dirty="0" err="1"/>
              <a:t>университете,ввела</a:t>
            </a:r>
            <a:r>
              <a:rPr lang="ru-RU" sz="1300" dirty="0"/>
              <a:t> активное участие в </a:t>
            </a:r>
            <a:r>
              <a:rPr lang="ru-RU" sz="1300" dirty="0" err="1"/>
              <a:t>конференцих</a:t>
            </a:r>
            <a:r>
              <a:rPr lang="ru-RU" sz="1300" dirty="0"/>
              <a:t> и </a:t>
            </a:r>
            <a:r>
              <a:rPr lang="ru-RU" sz="1300" dirty="0" err="1"/>
              <a:t>семинарах.Написано</a:t>
            </a:r>
            <a:r>
              <a:rPr lang="ru-RU" sz="1300" dirty="0"/>
              <a:t> две научных статей</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a:t>Знание в совершенстве русского и казахского языка. Со словарем английский. Также изучала немецкий и китайский язык</a:t>
            </a:r>
          </a:p>
          <a:p>
            <a:r>
              <a:rPr lang="ru-RU" sz="1300" b="1" dirty="0" smtClean="0">
                <a:ea typeface="Calibri"/>
                <a:cs typeface="Times New Roman"/>
              </a:rPr>
              <a:t>Личные качества</a:t>
            </a:r>
          </a:p>
          <a:p>
            <a:r>
              <a:rPr lang="ru-RU" sz="1300" dirty="0"/>
              <a:t>Грамотная речь, тактичность и вежливость. Добросовестность в работе. </a:t>
            </a:r>
          </a:p>
          <a:p>
            <a:r>
              <a:rPr lang="ru-RU" sz="1300" b="1" dirty="0" smtClean="0">
                <a:ea typeface="Calibri"/>
                <a:cs typeface="Times New Roman"/>
              </a:rPr>
              <a:t>Жизненное кредо</a:t>
            </a:r>
          </a:p>
          <a:p>
            <a:r>
              <a:rPr lang="kk-KZ" sz="1300" dirty="0"/>
              <a:t>Будущий день не любит, когда его ждут, сложа руки на коленях. Его надо делать самим.</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786981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Мурзагулова Индира Нұрланқызы</a:t>
            </a:r>
            <a:endParaRPr lang="ru-RU" sz="1600"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Тел.: </a:t>
            </a:r>
            <a:r>
              <a:rPr lang="ru-RU" sz="1400" dirty="0">
                <a:solidFill>
                  <a:schemeClr val="bg1"/>
                </a:solidFill>
              </a:rPr>
              <a:t>+</a:t>
            </a:r>
            <a:r>
              <a:rPr lang="ru-RU" sz="1400" dirty="0" smtClean="0">
                <a:solidFill>
                  <a:schemeClr val="bg1"/>
                </a:solidFill>
              </a:rPr>
              <a:t>77014501229</a:t>
            </a:r>
          </a:p>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E-mail: </a:t>
            </a:r>
            <a:r>
              <a:rPr lang="ru-RU" sz="1400" dirty="0">
                <a:solidFill>
                  <a:schemeClr val="bg1"/>
                </a:solidFill>
              </a:rPr>
              <a:t>965.urdjar@gmail.com</a:t>
            </a: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22.07.2000</a:t>
            </a:r>
          </a:p>
          <a:p>
            <a:r>
              <a:rPr lang="ru-RU" sz="1400" b="1" dirty="0" smtClean="0"/>
              <a:t>Семейное </a:t>
            </a:r>
            <a:r>
              <a:rPr lang="ru-RU" sz="1400" b="1" dirty="0"/>
              <a:t>положение:</a:t>
            </a:r>
            <a:r>
              <a:rPr lang="ru-RU" sz="1400" dirty="0"/>
              <a:t> не замужем</a:t>
            </a:r>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5В020200 Международные отношения </a:t>
            </a:r>
            <a:r>
              <a:rPr lang="ru-RU" sz="1400" dirty="0" smtClean="0">
                <a:solidFill>
                  <a:schemeClr val="bg1"/>
                </a:solidFill>
              </a:rPr>
              <a:t>(бакалавр</a:t>
            </a:r>
            <a:r>
              <a:rPr lang="ru-RU" sz="1400" dirty="0">
                <a:solidFill>
                  <a:schemeClr val="bg1"/>
                </a:solidFill>
              </a:rPr>
              <a:t>)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900" dirty="0" smtClean="0"/>
              <a:t>-</a:t>
            </a:r>
            <a:endParaRPr lang="ru-RU" sz="900" dirty="0" smtClean="0">
              <a:ea typeface="Calibri"/>
              <a:cs typeface="Times New Roman"/>
            </a:endParaRPr>
          </a:p>
        </p:txBody>
      </p:sp>
      <p:sp>
        <p:nvSpPr>
          <p:cNvPr id="22" name="Прямоугольник 21"/>
          <p:cNvSpPr/>
          <p:nvPr/>
        </p:nvSpPr>
        <p:spPr>
          <a:xfrm>
            <a:off x="4285479" y="1912464"/>
            <a:ext cx="7481536" cy="672117"/>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a:lnSpc>
                <a:spcPct val="106000"/>
              </a:lnSpc>
              <a:tabLst>
                <a:tab pos="2257425" algn="ctr"/>
              </a:tabLst>
            </a:pPr>
            <a:r>
              <a:rPr lang="ru-RU" sz="1200" dirty="0"/>
              <a:t>Городская прокуратура города </a:t>
            </a:r>
            <a:r>
              <a:rPr lang="ru-RU" sz="1200" dirty="0" smtClean="0"/>
              <a:t>Усть-Каменогорск, </a:t>
            </a:r>
            <a:r>
              <a:rPr lang="ru-RU" sz="1200" dirty="0"/>
              <a:t>Международный отдел, </a:t>
            </a:r>
            <a:r>
              <a:rPr lang="ru-RU" sz="1200" dirty="0" err="1"/>
              <a:t>Восточно</a:t>
            </a:r>
            <a:r>
              <a:rPr lang="ru-RU" sz="1200" dirty="0"/>
              <a:t> Казахстанского технического университета имени </a:t>
            </a:r>
            <a:r>
              <a:rPr lang="ru-RU" sz="1200" dirty="0" err="1" smtClean="0"/>
              <a:t>Д.Серикбаева</a:t>
            </a:r>
            <a:r>
              <a:rPr lang="ru-RU" sz="1200" dirty="0" smtClean="0"/>
              <a:t>, </a:t>
            </a:r>
            <a:r>
              <a:rPr lang="ru-RU" sz="1200" dirty="0"/>
              <a:t>Институт прогнозирования и анализа города Усть-Каменогорск</a:t>
            </a:r>
            <a:endParaRPr lang="en-US" sz="12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ru-RU" sz="1400" dirty="0" smtClean="0">
                <a:solidFill>
                  <a:schemeClr val="bg1"/>
                </a:solidFill>
              </a:rPr>
              <a:t>Нет </a:t>
            </a: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en-US" sz="1300" dirty="0" err="1"/>
              <a:t>Русский</a:t>
            </a:r>
            <a:r>
              <a:rPr lang="en-US" sz="1300" dirty="0"/>
              <a:t> </a:t>
            </a:r>
            <a:r>
              <a:rPr lang="en-US" sz="1300" dirty="0" err="1" smtClean="0"/>
              <a:t>язык</a:t>
            </a:r>
            <a:r>
              <a:rPr lang="kk-KZ" sz="1300" dirty="0" smtClean="0"/>
              <a:t>, казахский, английский</a:t>
            </a:r>
            <a:endParaRPr lang="kk-KZ" sz="1300" dirty="0"/>
          </a:p>
          <a:p>
            <a:r>
              <a:rPr lang="ru-RU" sz="1300" b="1" dirty="0" smtClean="0">
                <a:ea typeface="Calibri"/>
                <a:cs typeface="Times New Roman"/>
              </a:rPr>
              <a:t>Достижения, награды</a:t>
            </a:r>
            <a:r>
              <a:rPr lang="en-US" sz="1300" b="1" dirty="0" smtClean="0"/>
              <a:t> </a:t>
            </a:r>
            <a:r>
              <a:rPr lang="ru-RU" sz="1300" dirty="0"/>
              <a:t>За четыре года обучения в </a:t>
            </a:r>
            <a:r>
              <a:rPr lang="ru-RU" sz="1300" dirty="0" err="1"/>
              <a:t>университете,ввела</a:t>
            </a:r>
            <a:r>
              <a:rPr lang="ru-RU" sz="1300" dirty="0"/>
              <a:t> активное участие в </a:t>
            </a:r>
            <a:r>
              <a:rPr lang="ru-RU" sz="1300" dirty="0" err="1"/>
              <a:t>конференцих</a:t>
            </a:r>
            <a:r>
              <a:rPr lang="ru-RU" sz="1300" dirty="0"/>
              <a:t> и </a:t>
            </a:r>
            <a:r>
              <a:rPr lang="ru-RU" sz="1300" dirty="0" err="1"/>
              <a:t>семинарах.Написано</a:t>
            </a:r>
            <a:r>
              <a:rPr lang="ru-RU" sz="1300" dirty="0"/>
              <a:t> две научных статей</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a:t>Знание в совершенстве русского и казахского языка. Со словарем английский. Также изучала немецкий и китайский язык</a:t>
            </a:r>
          </a:p>
          <a:p>
            <a:r>
              <a:rPr lang="ru-RU" sz="1300" b="1" dirty="0" smtClean="0">
                <a:ea typeface="Calibri"/>
                <a:cs typeface="Times New Roman"/>
              </a:rPr>
              <a:t>Личные качества</a:t>
            </a:r>
          </a:p>
          <a:p>
            <a:r>
              <a:rPr lang="ru-RU" sz="1300" dirty="0"/>
              <a:t>Грамотная речь, тактичность и вежливость. Добросовестность в </a:t>
            </a:r>
            <a:r>
              <a:rPr lang="ru-RU" sz="1300" dirty="0" smtClean="0"/>
              <a:t>работе, </a:t>
            </a:r>
            <a:r>
              <a:rPr lang="kk-KZ" sz="1300" dirty="0"/>
              <a:t>Увлекаюсь баскетболом и волейболом , еженедельные занятия спортом и чтение</a:t>
            </a:r>
            <a:r>
              <a:rPr lang="kk-KZ" sz="1300" dirty="0" smtClean="0"/>
              <a:t>.</a:t>
            </a:r>
            <a:endParaRPr lang="ru-RU" sz="1300" dirty="0"/>
          </a:p>
          <a:p>
            <a:r>
              <a:rPr lang="ru-RU" sz="1300" b="1" dirty="0" smtClean="0">
                <a:ea typeface="Calibri"/>
                <a:cs typeface="Times New Roman"/>
              </a:rPr>
              <a:t>Жизненное кредо</a:t>
            </a:r>
          </a:p>
          <a:p>
            <a:r>
              <a:rPr lang="kk-KZ" sz="1300" dirty="0"/>
              <a:t>1%-таланта,99%-труда.</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0316420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77152"/>
            <a:ext cx="1476338" cy="1364617"/>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Мырзабеков Ислам </a:t>
            </a: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a:solidFill>
                  <a:schemeClr val="bg1"/>
                </a:solidFill>
              </a:rPr>
              <a:t>+</a:t>
            </a:r>
            <a:r>
              <a:rPr lang="kk-KZ" sz="1400" dirty="0" smtClean="0">
                <a:solidFill>
                  <a:schemeClr val="bg1"/>
                </a:solidFill>
              </a:rPr>
              <a:t>77085874784</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u="sng" dirty="0">
                <a:solidFill>
                  <a:schemeClr val="bg1"/>
                </a:solidFill>
                <a:hlinkClick r:id="rId3"/>
              </a:rPr>
              <a:t>myrzabekovvv@mail.ru</a:t>
            </a:r>
            <a:r>
              <a:rPr lang="ru-RU" sz="1400" dirty="0">
                <a:solidFill>
                  <a:schemeClr val="bg1"/>
                </a:solidFill>
              </a:rPr>
              <a:t> </a:t>
            </a: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11.07.2001</a:t>
            </a:r>
            <a:endParaRPr lang="ru-RU" sz="1400" dirty="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a:t>
            </a:r>
            <a:r>
              <a:rPr lang="ru-RU" sz="1400" dirty="0">
                <a:solidFill>
                  <a:schemeClr val="bg1"/>
                </a:solidFill>
              </a:rPr>
              <a:t>6</a:t>
            </a:r>
            <a:r>
              <a:rPr lang="en-GB" sz="1400" dirty="0">
                <a:solidFill>
                  <a:schemeClr val="bg1"/>
                </a:solidFill>
              </a:rPr>
              <a:t>B</a:t>
            </a:r>
            <a:r>
              <a:rPr lang="ru-RU" sz="1400" dirty="0">
                <a:solidFill>
                  <a:schemeClr val="bg1"/>
                </a:solidFill>
              </a:rPr>
              <a:t>01602 </a:t>
            </a:r>
            <a:r>
              <a:rPr lang="kk-KZ" sz="1400" dirty="0">
                <a:solidFill>
                  <a:schemeClr val="bg1"/>
                </a:solidFill>
              </a:rPr>
              <a:t>Сандық гуманитаристика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a:t>Онлайн форматта курс Степик « Тарихи антропология</a:t>
            </a:r>
            <a:r>
              <a:rPr lang="kk-KZ" sz="1400" dirty="0" smtClean="0"/>
              <a:t>» сертификат</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smtClean="0"/>
              <a:t>№</a:t>
            </a:r>
            <a:r>
              <a:rPr lang="kk-KZ" sz="1400" dirty="0"/>
              <a:t>47 жалпы білім беретін мектеп</a:t>
            </a:r>
            <a:r>
              <a:rPr lang="kk-KZ" sz="1400" dirty="0" smtClean="0"/>
              <a:t>, </a:t>
            </a:r>
            <a:r>
              <a:rPr lang="kk-KZ" sz="1400" dirty="0"/>
              <a:t>Өскемен қаласы әкімдігінің «№ 15 орта мектебі»</a:t>
            </a:r>
            <a:endParaRPr lang="ru-RU" sz="1000" dirty="0">
              <a:latin typeface="Times New Roman" panose="02020603050405020304" pitchFamily="18" charset="0"/>
              <a:ea typeface="Times New Roman" panose="02020603050405020304" pitchFamily="18" charset="0"/>
            </a:endParaRPr>
          </a:p>
          <a:p>
            <a:r>
              <a:rPr lang="kk-KZ" sz="1400" dirty="0" smtClean="0"/>
              <a:t> </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a:t>қазақ тілі және орыс </a:t>
            </a:r>
            <a:r>
              <a:rPr lang="kk-KZ" sz="1300" dirty="0" smtClean="0"/>
              <a:t>тілі</a:t>
            </a:r>
          </a:p>
          <a:p>
            <a:r>
              <a:rPr lang="kk-KZ" sz="1300" b="1" dirty="0" smtClean="0"/>
              <a:t>Жетістіктері</a:t>
            </a:r>
            <a:r>
              <a:rPr lang="ru-RU" sz="1300" b="1" dirty="0" smtClean="0"/>
              <a:t>, </a:t>
            </a:r>
            <a:r>
              <a:rPr lang="kk-KZ" sz="1300" b="1" dirty="0" smtClean="0"/>
              <a:t>марапаттары </a:t>
            </a:r>
            <a:r>
              <a:rPr lang="ru-RU" sz="1300" dirty="0" smtClean="0"/>
              <a:t> </a:t>
            </a:r>
            <a:r>
              <a:rPr lang="kk-KZ" sz="1300" dirty="0" smtClean="0"/>
              <a:t>-</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a:t>Жауапкершілігі жоғары, жанжақтылық, ұйымдастырушылық қасиеттер.</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300" dirty="0"/>
              <a:t>Болашаққа үмітпен қара, жазылар мүмкін бойдағы </a:t>
            </a:r>
            <a:endParaRPr lang="ru-RU" sz="13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358559708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77151"/>
            <a:ext cx="1476338" cy="1364618"/>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a:t>
            </a:r>
            <a:r>
              <a:rPr lang="ru-RU" sz="1600" b="1" dirty="0" err="1">
                <a:solidFill>
                  <a:schemeClr val="bg1"/>
                </a:solidFill>
              </a:rPr>
              <a:t>Кажиакпарова</a:t>
            </a:r>
            <a:r>
              <a:rPr lang="ru-RU" sz="1600" b="1" dirty="0">
                <a:solidFill>
                  <a:schemeClr val="bg1"/>
                </a:solidFill>
              </a:rPr>
              <a:t> </a:t>
            </a:r>
            <a:r>
              <a:rPr lang="ru-RU" sz="1600" b="1" dirty="0" err="1">
                <a:solidFill>
                  <a:schemeClr val="bg1"/>
                </a:solidFill>
              </a:rPr>
              <a:t>Жадыра</a:t>
            </a:r>
            <a:r>
              <a:rPr lang="ru-RU" sz="1600" b="1" dirty="0">
                <a:solidFill>
                  <a:schemeClr val="bg1"/>
                </a:solidFill>
              </a:rPr>
              <a:t> </a:t>
            </a:r>
            <a:r>
              <a:rPr lang="ru-RU" sz="1600" b="1" dirty="0" err="1">
                <a:solidFill>
                  <a:schemeClr val="bg1"/>
                </a:solidFill>
              </a:rPr>
              <a:t>Ильясовна</a:t>
            </a:r>
            <a:r>
              <a:rPr lang="kk-KZ" sz="1600" b="1" dirty="0"/>
              <a:t> </a:t>
            </a: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a:solidFill>
                  <a:schemeClr val="bg1"/>
                </a:solidFill>
              </a:rPr>
              <a:t>+77027650049</a:t>
            </a:r>
            <a:r>
              <a:rPr lang="kk-KZ" sz="1400" b="1" dirty="0">
                <a:solidFill>
                  <a:schemeClr val="bg1"/>
                </a:solidFill>
              </a:rPr>
              <a:t> </a:t>
            </a:r>
            <a:endParaRPr lang="kk-KZ" sz="1400" b="1"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dior</a:t>
            </a:r>
            <a:r>
              <a:rPr lang="ru-RU" sz="1400" dirty="0">
                <a:solidFill>
                  <a:schemeClr val="bg1"/>
                </a:solidFill>
              </a:rPr>
              <a:t>-</a:t>
            </a:r>
            <a:r>
              <a:rPr lang="en-US" sz="1400" dirty="0" err="1">
                <a:solidFill>
                  <a:schemeClr val="bg1"/>
                </a:solidFill>
              </a:rPr>
              <a:t>jadore</a:t>
            </a:r>
            <a:r>
              <a:rPr lang="kk-KZ" sz="1400" dirty="0">
                <a:solidFill>
                  <a:schemeClr val="bg1"/>
                </a:solidFill>
              </a:rPr>
              <a:t>@mail.ru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20.06.1986 ж.</a:t>
            </a:r>
            <a:endParaRPr lang="ru-RU" sz="1400" dirty="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5В011400 - </a:t>
            </a:r>
            <a:r>
              <a:rPr lang="kk-KZ" sz="1400" dirty="0" smtClean="0">
                <a:solidFill>
                  <a:schemeClr val="bg1"/>
                </a:solidFill>
              </a:rPr>
              <a:t>Тарих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«ШӘКӘРІМ ҚҰДАЙБЕРДІҰЛЫ АТЫНДАҒЫ №1 ЖАЛПЫ БІЛІМ БЕРЕТІН МЕКТЕП» </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a:t>қазақ тілі және орыс </a:t>
            </a:r>
            <a:r>
              <a:rPr lang="kk-KZ" sz="1300" dirty="0" smtClean="0"/>
              <a:t>тілі</a:t>
            </a:r>
          </a:p>
          <a:p>
            <a:r>
              <a:rPr lang="kk-KZ" sz="1300" b="1" dirty="0" smtClean="0"/>
              <a:t>Жетістіктері</a:t>
            </a:r>
            <a:r>
              <a:rPr lang="ru-RU" sz="1300" b="1" dirty="0" smtClean="0"/>
              <a:t>, </a:t>
            </a:r>
            <a:r>
              <a:rPr lang="kk-KZ" sz="1300" b="1" dirty="0" smtClean="0"/>
              <a:t>марапаттары </a:t>
            </a:r>
            <a:r>
              <a:rPr lang="ru-RU" sz="1300" dirty="0" smtClean="0"/>
              <a:t> </a:t>
            </a:r>
            <a:r>
              <a:rPr lang="kk-KZ" sz="1300" dirty="0" smtClean="0"/>
              <a:t>-</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a:t>Жұмысқа бейімді, сыпайы, жауапкершілігі жоғары, ұйымдастырушылық қасиеттері бар, ұқыпты</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300" dirty="0"/>
              <a:t>Арманыңды мақсатына айналдыр! Адамның жасына қарап емес, мәдениеттілігі мен біліміне қарай бағалауымыз керек!</a:t>
            </a:r>
            <a:endParaRPr lang="ru-RU" sz="13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4207314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rotWithShape="1">
          <a:blip r:embed="rId2" cstate="print">
            <a:extLst>
              <a:ext uri="{28A0092B-C50C-407E-A947-70E740481C1C}">
                <a14:useLocalDpi xmlns:a14="http://schemas.microsoft.com/office/drawing/2010/main" val="0"/>
              </a:ext>
            </a:extLst>
          </a:blip>
          <a:srcRect l="15859" t="8532" r="17278" b="18469"/>
          <a:stretch/>
        </p:blipFill>
        <p:spPr bwMode="auto">
          <a:xfrm>
            <a:off x="2760136" y="478776"/>
            <a:ext cx="1475427" cy="1362992"/>
          </a:xfrm>
          <a:prstGeom prst="rect">
            <a:avLst/>
          </a:prstGeom>
          <a:noFill/>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err="1">
                <a:solidFill>
                  <a:schemeClr val="bg1"/>
                </a:solidFill>
              </a:rPr>
              <a:t>Қажытаев</a:t>
            </a:r>
            <a:r>
              <a:rPr lang="ru-RU" sz="1600" b="1" dirty="0">
                <a:solidFill>
                  <a:schemeClr val="bg1"/>
                </a:solidFill>
              </a:rPr>
              <a:t> </a:t>
            </a:r>
            <a:r>
              <a:rPr lang="ru-RU" sz="1600" b="1" dirty="0" err="1">
                <a:solidFill>
                  <a:schemeClr val="bg1"/>
                </a:solidFill>
              </a:rPr>
              <a:t>Әділет</a:t>
            </a:r>
            <a:r>
              <a:rPr lang="ru-RU" sz="1600" b="1" dirty="0">
                <a:solidFill>
                  <a:schemeClr val="bg1"/>
                </a:solidFill>
              </a:rPr>
              <a:t> </a:t>
            </a:r>
            <a:r>
              <a:rPr lang="ru-RU" sz="1600" b="1" dirty="0" err="1">
                <a:solidFill>
                  <a:schemeClr val="bg1"/>
                </a:solidFill>
              </a:rPr>
              <a:t>Серікжанұлы</a:t>
            </a:r>
            <a:endParaRPr lang="ru-RU" sz="16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8 776 456 </a:t>
            </a:r>
            <a:r>
              <a:rPr lang="ru-RU" sz="1400" dirty="0" smtClean="0">
                <a:solidFill>
                  <a:schemeClr val="bg1"/>
                </a:solidFill>
              </a:rPr>
              <a:t>4444</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Kazhytayuly</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27.09.2000</a:t>
            </a:r>
            <a:endParaRPr lang="ru-RU" sz="1400" dirty="0" smtClean="0"/>
          </a:p>
          <a:p>
            <a:r>
              <a:rPr lang="ru-RU" sz="1400" b="1" dirty="0" smtClean="0"/>
              <a:t>Семейное </a:t>
            </a:r>
            <a:r>
              <a:rPr lang="ru-RU" sz="1400" b="1" dirty="0"/>
              <a:t>положение:</a:t>
            </a:r>
            <a:r>
              <a:rPr lang="ru-RU" sz="1400" dirty="0"/>
              <a:t> </a:t>
            </a:r>
            <a:r>
              <a:rPr lang="ru-RU" sz="1400" dirty="0" smtClean="0"/>
              <a:t>холост</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a:t>
            </a:r>
            <a:r>
              <a:rPr lang="ru-RU" sz="1400" dirty="0">
                <a:solidFill>
                  <a:schemeClr val="bg1"/>
                </a:solidFill>
              </a:rPr>
              <a:t>6В04102</a:t>
            </a:r>
            <a:r>
              <a:rPr lang="ru-RU" sz="1400" dirty="0"/>
              <a:t> </a:t>
            </a:r>
            <a:r>
              <a:rPr lang="ru-RU" sz="1400" dirty="0" smtClean="0">
                <a:solidFill>
                  <a:schemeClr val="bg1"/>
                </a:solidFill>
              </a:rPr>
              <a:t>Финансы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ru-RU" sz="1400" dirty="0" smtClean="0"/>
              <a:t>-</a:t>
            </a:r>
            <a:endParaRPr lang="ru-RU" sz="1400" dirty="0" smtClean="0">
              <a:ea typeface="Calibri"/>
              <a:cs typeface="Times New Roman"/>
            </a:endParaRPr>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r>
              <a:rPr lang="ru-RU" sz="1200" dirty="0">
                <a:solidFill>
                  <a:schemeClr val="bg1"/>
                </a:solidFill>
              </a:rPr>
              <a:t>Финансовый консультант ДБ АО </a:t>
            </a:r>
            <a:r>
              <a:rPr lang="ru-RU" sz="1200" dirty="0" smtClean="0">
                <a:solidFill>
                  <a:schemeClr val="bg1"/>
                </a:solidFill>
              </a:rPr>
              <a:t>СБЕРБАНК, </a:t>
            </a:r>
            <a:r>
              <a:rPr lang="ru-RU" sz="1200" dirty="0">
                <a:solidFill>
                  <a:schemeClr val="bg1"/>
                </a:solidFill>
              </a:rPr>
              <a:t>Финансовый консультант/ </a:t>
            </a:r>
            <a:r>
              <a:rPr lang="ru-RU" sz="1200" i="1" dirty="0">
                <a:solidFill>
                  <a:schemeClr val="bg1"/>
                </a:solidFill>
              </a:rPr>
              <a:t>АО ДБ Альфа Банк</a:t>
            </a:r>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a:t>
            </a:r>
            <a:r>
              <a:rPr lang="ru-RU" sz="1400" dirty="0" smtClean="0"/>
              <a:t>казахский, английский </a:t>
            </a:r>
            <a:r>
              <a:rPr lang="ru-RU" sz="1400" dirty="0"/>
              <a:t>язык </a:t>
            </a:r>
          </a:p>
          <a:p>
            <a:pPr>
              <a:lnSpc>
                <a:spcPct val="106000"/>
              </a:lnSpc>
              <a:tabLst>
                <a:tab pos="2257425" algn="ctr"/>
              </a:tabLst>
            </a:pPr>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pPr lvl="0"/>
            <a:r>
              <a:rPr lang="ru-RU" sz="1400" dirty="0"/>
              <a:t>Умение общения с использованием английского языка в совершенстве, сертификат </a:t>
            </a:r>
            <a:r>
              <a:rPr lang="en-US" sz="1400" dirty="0" smtClean="0"/>
              <a:t>IELTS</a:t>
            </a:r>
            <a:r>
              <a:rPr lang="kk-KZ" sz="1400" dirty="0" smtClean="0"/>
              <a:t>, </a:t>
            </a:r>
            <a:r>
              <a:rPr lang="ru-RU" sz="1400" dirty="0"/>
              <a:t>Умение работать на компьютере в </a:t>
            </a:r>
            <a:r>
              <a:rPr lang="ru-RU" sz="1400" dirty="0" smtClean="0"/>
              <a:t>совершенстве, </a:t>
            </a:r>
            <a:r>
              <a:rPr lang="kk-KZ" sz="1400" dirty="0"/>
              <a:t>Умение строить диалог с клиентами и сотрудниками</a:t>
            </a:r>
            <a:endParaRPr lang="ru-RU" sz="1400" dirty="0"/>
          </a:p>
          <a:p>
            <a:r>
              <a:rPr lang="ru-RU" sz="1400" b="1" dirty="0" smtClean="0">
                <a:ea typeface="Calibri"/>
                <a:cs typeface="Times New Roman"/>
              </a:rPr>
              <a:t>Личные качества</a:t>
            </a:r>
          </a:p>
          <a:p>
            <a:pPr lvl="0"/>
            <a:r>
              <a:rPr lang="ru-RU" sz="1400" dirty="0" smtClean="0"/>
              <a:t>Целеустремленность, Ответственность, Коммуникабельность, </a:t>
            </a:r>
            <a:r>
              <a:rPr lang="ru-RU" sz="1400" dirty="0"/>
              <a:t>Без вредных привычных</a:t>
            </a:r>
          </a:p>
          <a:p>
            <a:r>
              <a:rPr lang="ru-RU" sz="1400" b="1" dirty="0" smtClean="0">
                <a:ea typeface="Calibri"/>
                <a:cs typeface="Times New Roman"/>
              </a:rPr>
              <a:t>Жизненное кредо</a:t>
            </a:r>
            <a:endParaRPr lang="ru-RU" sz="1400" dirty="0" smtClean="0">
              <a:ea typeface="Calibri"/>
              <a:cs typeface="Times New Roman"/>
            </a:endParaRPr>
          </a:p>
          <a:p>
            <a:pPr>
              <a:lnSpc>
                <a:spcPct val="106000"/>
              </a:lnSpc>
              <a:tabLst>
                <a:tab pos="2257425" algn="ctr"/>
              </a:tabLst>
            </a:pPr>
            <a:r>
              <a:rPr lang="ru-RU" sz="1400" dirty="0" smtClean="0"/>
              <a:t>-</a:t>
            </a: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82206136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a:stretch>
            <a:fillRect/>
          </a:stretch>
        </p:blipFill>
        <p:spPr>
          <a:xfrm>
            <a:off x="2761529" y="480726"/>
            <a:ext cx="147634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Кусембекова Камила Ралифов</a:t>
            </a:r>
            <a:r>
              <a:rPr lang="kk-KZ" sz="1600" b="1" dirty="0"/>
              <a:t>на</a:t>
            </a:r>
            <a:endParaRPr lang="ru-RU" sz="1600" dirty="0"/>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Тел.: </a:t>
            </a:r>
            <a:r>
              <a:rPr lang="ru-RU" sz="1400" dirty="0" smtClean="0">
                <a:solidFill>
                  <a:schemeClr val="bg1"/>
                </a:solidFill>
              </a:rPr>
              <a:t>87475182141</a:t>
            </a:r>
          </a:p>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E-mail: </a:t>
            </a:r>
            <a:r>
              <a:rPr lang="en-US" sz="1400" dirty="0" err="1">
                <a:solidFill>
                  <a:schemeClr val="bg1"/>
                </a:solidFill>
              </a:rPr>
              <a:t>kusembekova</a:t>
            </a:r>
            <a:r>
              <a:rPr lang="ru-RU" sz="1400" dirty="0">
                <a:solidFill>
                  <a:schemeClr val="bg1"/>
                </a:solidFill>
              </a:rPr>
              <a:t>@gmail.com</a:t>
            </a: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smtClean="0"/>
              <a:t>24.08.2001</a:t>
            </a:r>
            <a:endParaRPr lang="ru-RU" sz="1400" dirty="0"/>
          </a:p>
          <a:p>
            <a:r>
              <a:rPr lang="ru-RU" sz="1400" b="1" dirty="0" smtClean="0"/>
              <a:t>Семейное </a:t>
            </a:r>
            <a:r>
              <a:rPr lang="ru-RU" sz="1400" b="1" dirty="0"/>
              <a:t>положение:</a:t>
            </a:r>
            <a:r>
              <a:rPr lang="ru-RU" sz="1400" dirty="0"/>
              <a:t> не замужем</a:t>
            </a:r>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5В020200 Международные отношения </a:t>
            </a:r>
            <a:r>
              <a:rPr lang="ru-RU" sz="1400" dirty="0" smtClean="0">
                <a:solidFill>
                  <a:schemeClr val="bg1"/>
                </a:solidFill>
              </a:rPr>
              <a:t>(бакалавр</a:t>
            </a:r>
            <a:r>
              <a:rPr lang="ru-RU" sz="1400" dirty="0">
                <a:solidFill>
                  <a:schemeClr val="bg1"/>
                </a:solidFill>
              </a:rPr>
              <a:t>)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900" dirty="0" smtClean="0"/>
              <a:t>-</a:t>
            </a:r>
            <a:endParaRPr lang="ru-RU" sz="900" dirty="0" smtClean="0">
              <a:ea typeface="Calibri"/>
              <a:cs typeface="Times New Roman"/>
            </a:endParaRPr>
          </a:p>
        </p:txBody>
      </p:sp>
      <p:sp>
        <p:nvSpPr>
          <p:cNvPr id="22" name="Прямоугольник 21"/>
          <p:cNvSpPr/>
          <p:nvPr/>
        </p:nvSpPr>
        <p:spPr>
          <a:xfrm>
            <a:off x="4285479" y="1912464"/>
            <a:ext cx="7481536" cy="672117"/>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a:lnSpc>
                <a:spcPct val="106000"/>
              </a:lnSpc>
              <a:tabLst>
                <a:tab pos="2257425" algn="ctr"/>
              </a:tabLst>
            </a:pPr>
            <a:r>
              <a:rPr lang="ru-RU" sz="1200" dirty="0"/>
              <a:t>Туристическое </a:t>
            </a:r>
            <a:r>
              <a:rPr lang="ru-RU" sz="1200" dirty="0" smtClean="0"/>
              <a:t>агентство, Международный отдел, </a:t>
            </a:r>
            <a:r>
              <a:rPr lang="ru-RU" sz="1200" dirty="0" err="1" smtClean="0"/>
              <a:t>Восточно</a:t>
            </a:r>
            <a:r>
              <a:rPr lang="ru-RU" sz="1200" dirty="0" smtClean="0"/>
              <a:t> Казахстанского технического университета имени </a:t>
            </a:r>
            <a:r>
              <a:rPr lang="ru-RU" sz="1200" dirty="0" err="1" smtClean="0"/>
              <a:t>Д.Серикбаева</a:t>
            </a:r>
            <a:r>
              <a:rPr lang="ru-RU" sz="1200" dirty="0" smtClean="0"/>
              <a:t>, Институт прогнозирования и анализа города Усть-Каменогорск</a:t>
            </a:r>
            <a:endParaRPr lang="en-US" sz="12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a:solidFill>
                  <a:schemeClr val="bg1"/>
                </a:solidFill>
              </a:rPr>
              <a:t>Агентство </a:t>
            </a:r>
            <a:r>
              <a:rPr lang="kk-KZ" sz="1400" dirty="0" smtClean="0">
                <a:solidFill>
                  <a:schemeClr val="bg1"/>
                </a:solidFill>
              </a:rPr>
              <a:t>недвижимости, </a:t>
            </a:r>
            <a:r>
              <a:rPr lang="kk-KZ" sz="1400" dirty="0">
                <a:solidFill>
                  <a:schemeClr val="bg1"/>
                </a:solidFill>
              </a:rPr>
              <a:t>Специалист по недвижимости </a:t>
            </a:r>
            <a:r>
              <a:rPr lang="kk-KZ" sz="1400" dirty="0" smtClean="0">
                <a:solidFill>
                  <a:schemeClr val="bg1"/>
                </a:solidFill>
              </a:rPr>
              <a:t>(</a:t>
            </a:r>
            <a:r>
              <a:rPr lang="ru-RU" sz="1400" dirty="0">
                <a:solidFill>
                  <a:schemeClr val="bg1"/>
                </a:solidFill>
              </a:rPr>
              <a:t>Ведение и расширение базы клиентов, ведение переговоров, выполнение поставленных целей по объему </a:t>
            </a:r>
            <a:r>
              <a:rPr lang="ru-RU" sz="1400" dirty="0" smtClean="0">
                <a:solidFill>
                  <a:schemeClr val="bg1"/>
                </a:solidFill>
              </a:rPr>
              <a:t>продаж)</a:t>
            </a: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en-US" sz="1300" dirty="0" err="1"/>
              <a:t>Русский</a:t>
            </a:r>
            <a:r>
              <a:rPr lang="en-US" sz="1300" dirty="0"/>
              <a:t> </a:t>
            </a:r>
            <a:r>
              <a:rPr lang="en-US" sz="1300" dirty="0" err="1" smtClean="0"/>
              <a:t>язык</a:t>
            </a:r>
            <a:r>
              <a:rPr lang="kk-KZ" sz="1300" dirty="0" smtClean="0"/>
              <a:t>, казахский, английский</a:t>
            </a:r>
            <a:endParaRPr lang="kk-KZ" sz="1300" dirty="0"/>
          </a:p>
          <a:p>
            <a:r>
              <a:rPr lang="ru-RU" sz="1300" b="1" dirty="0" smtClean="0">
                <a:ea typeface="Calibri"/>
                <a:cs typeface="Times New Roman"/>
              </a:rPr>
              <a:t>Достижения, награды</a:t>
            </a:r>
            <a:r>
              <a:rPr lang="en-US" sz="1300" b="1" dirty="0" smtClean="0"/>
              <a:t> </a:t>
            </a:r>
            <a:r>
              <a:rPr lang="ru-RU" sz="1300" dirty="0"/>
              <a:t>За четыре года обучения в </a:t>
            </a:r>
            <a:r>
              <a:rPr lang="ru-RU" sz="1300" dirty="0" err="1"/>
              <a:t>университете,ввела</a:t>
            </a:r>
            <a:r>
              <a:rPr lang="ru-RU" sz="1300" dirty="0"/>
              <a:t> активное участие в </a:t>
            </a:r>
            <a:r>
              <a:rPr lang="ru-RU" sz="1300" dirty="0" err="1"/>
              <a:t>конференцих</a:t>
            </a:r>
            <a:r>
              <a:rPr lang="ru-RU" sz="1300" dirty="0"/>
              <a:t> и семинарах. Написано </a:t>
            </a:r>
            <a:r>
              <a:rPr lang="kk-KZ" sz="1300" dirty="0"/>
              <a:t>две</a:t>
            </a:r>
            <a:r>
              <a:rPr lang="ru-RU" sz="1300" dirty="0"/>
              <a:t> научных статьи </a:t>
            </a:r>
          </a:p>
          <a:p>
            <a:r>
              <a:rPr lang="ru-RU" sz="1300" b="1" dirty="0" smtClean="0">
                <a:ea typeface="Calibri"/>
                <a:cs typeface="Times New Roman"/>
              </a:rPr>
              <a:t>Профессиональные знания и навыки</a:t>
            </a:r>
          </a:p>
          <a:p>
            <a:r>
              <a:rPr lang="ru-RU" sz="1300" dirty="0"/>
              <a:t>Знание в совершенстве русского и казахского языка. Со словарем английский. Также изучаю немецкий и китайский язык. Имею опыт в сфере недвижимости </a:t>
            </a:r>
          </a:p>
          <a:p>
            <a:r>
              <a:rPr lang="ru-RU" sz="1300" b="1" dirty="0" smtClean="0">
                <a:ea typeface="Calibri"/>
                <a:cs typeface="Times New Roman"/>
              </a:rPr>
              <a:t>Личные качества</a:t>
            </a:r>
          </a:p>
          <a:p>
            <a:r>
              <a:rPr lang="kk-KZ" sz="1300" dirty="0"/>
              <a:t>Пунктуальна</a:t>
            </a:r>
            <a:r>
              <a:rPr lang="ru-RU" sz="1300" dirty="0"/>
              <a:t>, концентрируюсь на поставленной цели и выполняю ее в </a:t>
            </a:r>
            <a:r>
              <a:rPr lang="ru-RU" sz="1300" dirty="0" err="1"/>
              <a:t>обозначанные</a:t>
            </a:r>
            <a:r>
              <a:rPr lang="ru-RU" sz="1300" dirty="0"/>
              <a:t> сроки</a:t>
            </a:r>
            <a:r>
              <a:rPr lang="kk-KZ" sz="1300" dirty="0"/>
              <a:t>. Трудолюбие, поставленная речь и </a:t>
            </a:r>
            <a:r>
              <a:rPr lang="kk-KZ" sz="1300" dirty="0" smtClean="0"/>
              <a:t>коммуникабельность, </a:t>
            </a:r>
            <a:r>
              <a:rPr lang="kk-KZ" sz="1300" dirty="0"/>
              <a:t>Еженедельные занятия спортом  и чтением. Изучаю сферу маркетинга</a:t>
            </a:r>
            <a:r>
              <a:rPr lang="kk-KZ" sz="1300" dirty="0" smtClean="0"/>
              <a:t>.</a:t>
            </a:r>
            <a:endParaRPr lang="ru-RU" sz="1300" dirty="0"/>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2833574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a:t>
            </a:r>
            <a:r>
              <a:rPr lang="kk-KZ" sz="1600" b="1" dirty="0" smtClean="0">
                <a:solidFill>
                  <a:schemeClr val="bg1"/>
                </a:solidFill>
              </a:rPr>
              <a:t>Күнтуған Амангул</a:t>
            </a: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smtClean="0">
                <a:solidFill>
                  <a:schemeClr val="bg1"/>
                </a:solidFill>
              </a:rPr>
              <a:t>87474019628</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amanglk</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r>
              <a:rPr lang="en-US" sz="1400"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1999</a:t>
            </a:r>
            <a:endParaRPr lang="ru-RU" sz="1400" dirty="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5В011400 - </a:t>
            </a:r>
            <a:r>
              <a:rPr lang="kk-KZ" sz="1400" dirty="0" smtClean="0">
                <a:solidFill>
                  <a:schemeClr val="bg1"/>
                </a:solidFill>
              </a:rPr>
              <a:t>Тарих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a:t>Педагогтердің цифрлық құзырлығын дамыту </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Өскемен қаласы бойынша білім бөлімінің №46 жалпы білім беретін </a:t>
            </a:r>
            <a:r>
              <a:rPr lang="kk-KZ" sz="1400" dirty="0" smtClean="0"/>
              <a:t>мектеп, </a:t>
            </a:r>
            <a:r>
              <a:rPr lang="kk-KZ" sz="1400" dirty="0"/>
              <a:t>Өскемен қаласы бойынша білім бөлімінің №47 жалпы білім беретін мектеп</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smtClean="0"/>
              <a:t>-</a:t>
            </a:r>
          </a:p>
          <a:p>
            <a:r>
              <a:rPr lang="kk-KZ" sz="1300" b="1" dirty="0" smtClean="0"/>
              <a:t>Жетістіктері</a:t>
            </a:r>
            <a:r>
              <a:rPr lang="ru-RU" sz="1300" b="1" dirty="0" smtClean="0"/>
              <a:t>, </a:t>
            </a:r>
            <a:r>
              <a:rPr lang="kk-KZ" sz="1300" b="1" dirty="0" smtClean="0"/>
              <a:t>марапаттары </a:t>
            </a:r>
            <a:r>
              <a:rPr lang="ru-RU" sz="1300" dirty="0" smtClean="0"/>
              <a:t> </a:t>
            </a:r>
            <a:r>
              <a:rPr lang="kk-KZ" sz="1300" dirty="0"/>
              <a:t>Монғолия, Баян- Өлгий аймағы 2012 жылы  Қазақ тілі  олимпиядасынан 2-торын,  Баян- Өлгий аймағы 6- шы ахылық орта мектебінің 2014 жылы жүргізген Тоғыз құмалақ атты сайысынан 3-орын, 2015 жылы  Дэлүүн сұмыны «бұрымды қыз» атты сайысынан 3-орын, 2016 жылы математика олимпиядасынан 3- орын</a:t>
            </a:r>
            <a:r>
              <a:rPr lang="kk-KZ" sz="1300" dirty="0" smtClean="0"/>
              <a:t>.</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a:t>Тігінмен айналысу, кітап оқу</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300" dirty="0"/>
              <a:t>Еңкейгенге еңкей, ол әкеңнің құлы емес, шалқайғанға шалқай ол құдайдың ұлы емес, өз-өзімді мақтаныш етемін. Түйедей бойың болғанша, түймедей ойың болсын. </a:t>
            </a:r>
            <a:endParaRPr lang="ru-RU" sz="13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31129541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rotWithShape="1">
          <a:blip r:embed="rId2" cstate="print">
            <a:extLst>
              <a:ext uri="{28A0092B-C50C-407E-A947-70E740481C1C}">
                <a14:useLocalDpi xmlns:a14="http://schemas.microsoft.com/office/drawing/2010/main" val="0"/>
              </a:ext>
            </a:extLst>
          </a:blip>
          <a:srcRect t="17847" b="21038"/>
          <a:stretch/>
        </p:blipFill>
        <p:spPr bwMode="auto">
          <a:xfrm>
            <a:off x="2774527" y="480725"/>
            <a:ext cx="1463341" cy="1361044"/>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Қуайыс Балшат </a:t>
            </a: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smtClean="0">
                <a:solidFill>
                  <a:schemeClr val="bg1"/>
                </a:solidFill>
              </a:rPr>
              <a:t>87471132872</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GB" sz="1400" dirty="0" err="1">
                <a:solidFill>
                  <a:schemeClr val="bg1"/>
                </a:solidFill>
              </a:rPr>
              <a:t>balshat</a:t>
            </a:r>
            <a:r>
              <a:rPr lang="ru-RU" sz="1400" dirty="0">
                <a:solidFill>
                  <a:schemeClr val="bg1"/>
                </a:solidFill>
              </a:rPr>
              <a:t>.</a:t>
            </a:r>
            <a:r>
              <a:rPr lang="en-GB" sz="1400" dirty="0" err="1">
                <a:solidFill>
                  <a:schemeClr val="bg1"/>
                </a:solidFill>
              </a:rPr>
              <a:t>uayys</a:t>
            </a:r>
            <a:r>
              <a:rPr lang="ru-RU" sz="1400" dirty="0">
                <a:solidFill>
                  <a:schemeClr val="bg1"/>
                </a:solidFill>
              </a:rPr>
              <a:t>.01@</a:t>
            </a:r>
            <a:r>
              <a:rPr lang="en-GB" sz="1400" dirty="0" err="1">
                <a:solidFill>
                  <a:schemeClr val="bg1"/>
                </a:solidFill>
              </a:rPr>
              <a:t>bk</a:t>
            </a:r>
            <a:r>
              <a:rPr lang="ru-RU" sz="1400" dirty="0">
                <a:solidFill>
                  <a:schemeClr val="bg1"/>
                </a:solidFill>
              </a:rPr>
              <a:t>.</a:t>
            </a:r>
            <a:r>
              <a:rPr lang="en-GB" sz="1400" dirty="0" err="1" smtClean="0">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13.08.2001</a:t>
            </a:r>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a:t>
            </a:r>
            <a:r>
              <a:rPr lang="kk-KZ" sz="1400" dirty="0" smtClean="0">
                <a:solidFill>
                  <a:schemeClr val="bg1"/>
                </a:solidFill>
              </a:rPr>
              <a:t>5В020200 </a:t>
            </a:r>
            <a:r>
              <a:rPr lang="kk-KZ" sz="1400" dirty="0">
                <a:solidFill>
                  <a:schemeClr val="bg1"/>
                </a:solidFill>
              </a:rPr>
              <a:t>Халықаралық қатынастар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a:t>Онлайн форматта курс Ағылшын тілі</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smtClean="0"/>
              <a:t>-</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a:solidFill>
                  <a:schemeClr val="bg1"/>
                </a:solidFill>
              </a:rPr>
              <a:t>Аура </a:t>
            </a:r>
            <a:r>
              <a:rPr lang="kk-KZ" sz="1400" dirty="0" smtClean="0">
                <a:solidFill>
                  <a:schemeClr val="bg1"/>
                </a:solidFill>
              </a:rPr>
              <a:t>компания, </a:t>
            </a:r>
            <a:r>
              <a:rPr lang="kk-KZ" sz="1400" dirty="0">
                <a:solidFill>
                  <a:schemeClr val="bg1"/>
                </a:solidFill>
              </a:rPr>
              <a:t>Менеджер</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smtClean="0"/>
              <a:t>-</a:t>
            </a:r>
          </a:p>
          <a:p>
            <a:r>
              <a:rPr lang="kk-KZ" sz="1300" b="1" dirty="0" smtClean="0"/>
              <a:t>Жетістіктері</a:t>
            </a:r>
            <a:r>
              <a:rPr lang="ru-RU" sz="1300" b="1" dirty="0" smtClean="0"/>
              <a:t>, </a:t>
            </a:r>
            <a:r>
              <a:rPr lang="kk-KZ" sz="1300" b="1" dirty="0" smtClean="0"/>
              <a:t>марапаттары </a:t>
            </a:r>
            <a:r>
              <a:rPr lang="ru-RU" sz="1300" dirty="0" smtClean="0"/>
              <a:t> </a:t>
            </a:r>
            <a:r>
              <a:rPr lang="kk-KZ" sz="1300" dirty="0" smtClean="0"/>
              <a:t>-</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a:t>Жұмысқа биімді,жауапкершілігі жоғары,жанжақтылық, ұйымдастырушылық қасиеттер.</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300" dirty="0"/>
              <a:t>Бәрі өткінші, уақытты дұрыс қолдана біл</a:t>
            </a:r>
            <a:endParaRPr lang="ru-RU" sz="13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47607138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a:t>
            </a:r>
            <a:endParaRPr lang="kk-KZ" sz="1600" b="1" dirty="0" smtClean="0">
              <a:solidFill>
                <a:schemeClr val="bg1"/>
              </a:solidFill>
            </a:endParaRPr>
          </a:p>
          <a:p>
            <a:pPr algn="ctr"/>
            <a:r>
              <a:rPr lang="kk-KZ" sz="1400" b="1" dirty="0" smtClean="0">
                <a:solidFill>
                  <a:schemeClr val="bg1"/>
                </a:solidFill>
              </a:rPr>
              <a:t>Құмарғазы </a:t>
            </a:r>
            <a:r>
              <a:rPr lang="kk-KZ" sz="1400" b="1" dirty="0">
                <a:solidFill>
                  <a:schemeClr val="bg1"/>
                </a:solidFill>
              </a:rPr>
              <a:t>Сабина Құмарғазықызы</a:t>
            </a:r>
            <a:endParaRPr lang="ru-RU" sz="1400" b="1" dirty="0">
              <a:solidFill>
                <a:schemeClr val="bg1"/>
              </a:solidFill>
            </a:endParaRPr>
          </a:p>
          <a:p>
            <a:pPr algn="ct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smtClean="0">
                <a:solidFill>
                  <a:schemeClr val="bg1"/>
                </a:solidFill>
              </a:rPr>
              <a:t>87770636283</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kk-KZ" sz="1400" dirty="0">
                <a:solidFill>
                  <a:schemeClr val="bg1"/>
                </a:solidFill>
              </a:rPr>
              <a:t>sahmetova269@gmail.com</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24.02.2001</a:t>
            </a:r>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a:t>
            </a:r>
            <a:r>
              <a:rPr lang="kk-KZ" sz="1400" dirty="0" smtClean="0">
                <a:solidFill>
                  <a:schemeClr val="bg1"/>
                </a:solidFill>
              </a:rPr>
              <a:t>5В020200 </a:t>
            </a:r>
            <a:r>
              <a:rPr lang="kk-KZ" sz="1400" dirty="0">
                <a:solidFill>
                  <a:schemeClr val="bg1"/>
                </a:solidFill>
              </a:rPr>
              <a:t>Халықаралық қатынастар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a:t>Онлайн форматта курс Ағылшын тілі</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smtClean="0"/>
              <a:t>-</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rPr>
              <a:t>Cofeeboom, </a:t>
            </a:r>
            <a:r>
              <a:rPr lang="kk-KZ" sz="1400" dirty="0">
                <a:solidFill>
                  <a:schemeClr val="bg1"/>
                </a:solidFill>
              </a:rPr>
              <a:t>Офицант</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smtClean="0"/>
              <a:t>-</a:t>
            </a:r>
          </a:p>
          <a:p>
            <a:r>
              <a:rPr lang="kk-KZ" sz="1300" b="1" dirty="0" smtClean="0"/>
              <a:t>Жетістіктері</a:t>
            </a:r>
            <a:r>
              <a:rPr lang="ru-RU" sz="1300" b="1" dirty="0" smtClean="0"/>
              <a:t>, </a:t>
            </a:r>
            <a:r>
              <a:rPr lang="kk-KZ" sz="1300" b="1" dirty="0" smtClean="0"/>
              <a:t>марапаттары </a:t>
            </a:r>
            <a:r>
              <a:rPr lang="ru-RU" sz="1300" dirty="0" smtClean="0"/>
              <a:t> </a:t>
            </a:r>
            <a:r>
              <a:rPr lang="kk-KZ" sz="1300" dirty="0" smtClean="0"/>
              <a:t>-</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a:t>Жұмысқа биімді,жауапкершілігі жоғары,жанжақтылық, ұйымдастырушылық қасиеттер.</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400" dirty="0"/>
              <a:t>Өзіңмен өзің бол</a:t>
            </a:r>
            <a:endParaRPr lang="ru-RU" sz="14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63195381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cstate="print">
            <a:extLst>
              <a:ext uri="{28A0092B-C50C-407E-A947-70E740481C1C}">
                <a14:useLocalDpi xmlns:a14="http://schemas.microsoft.com/office/drawing/2010/main" val="0"/>
              </a:ext>
            </a:extLst>
          </a:blip>
          <a:stretch>
            <a:fillRect/>
          </a:stretch>
        </p:blipFill>
        <p:spPr>
          <a:xfrm>
            <a:off x="2761529" y="480725"/>
            <a:ext cx="1476340" cy="1361044"/>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a:t>
            </a:r>
            <a:endParaRPr lang="kk-KZ" sz="1600" b="1" dirty="0" smtClean="0">
              <a:solidFill>
                <a:schemeClr val="bg1"/>
              </a:solidFill>
            </a:endParaRPr>
          </a:p>
          <a:p>
            <a:pPr algn="ctr"/>
            <a:r>
              <a:rPr lang="kk-KZ" sz="1400" b="1" dirty="0">
                <a:solidFill>
                  <a:schemeClr val="bg1"/>
                </a:solidFill>
              </a:rPr>
              <a:t>Мамырбаева Әлина Ренатқызы</a:t>
            </a: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8705-534-53-23 </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renatkyzy</a:t>
            </a:r>
            <a:r>
              <a:rPr lang="ru-RU" sz="1400" dirty="0">
                <a:solidFill>
                  <a:schemeClr val="bg1"/>
                </a:solidFill>
              </a:rPr>
              <a:t>15</a:t>
            </a:r>
            <a:r>
              <a:rPr lang="kk-KZ" sz="1400" dirty="0" smtClean="0">
                <a:solidFill>
                  <a:schemeClr val="bg1"/>
                </a:solidFill>
              </a:rPr>
              <a:t>@mail.ru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30.10.2001</a:t>
            </a:r>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5В011400 - </a:t>
            </a:r>
            <a:r>
              <a:rPr lang="kk-KZ" sz="1400" dirty="0" smtClean="0">
                <a:solidFill>
                  <a:schemeClr val="bg1"/>
                </a:solidFill>
              </a:rPr>
              <a:t>Тарих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ӨСКЕМЕН ҚАЛАСЫ БОЙЫНША БІЛІМ БӨЛІМІНІҢ «№47 ЖАЛПЫ БІЛІМ БЕРЕТІН МЕКТЕП» </a:t>
            </a:r>
            <a:endParaRPr lang="ru-RU" sz="1400" dirty="0"/>
          </a:p>
          <a:p>
            <a:r>
              <a:rPr lang="kk-KZ" sz="1400" dirty="0"/>
              <a:t>«ШӘКӘРІМ ҚҰДАЙБЕРДІҰЛЫ АТЫНДАҒЫ №1 ЖАЛПЫ БІЛІМ БЕРЕТІН МЕКТЕП» </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a:t>қазақ тілі және орыс </a:t>
            </a:r>
            <a:r>
              <a:rPr lang="kk-KZ" sz="1300" dirty="0" smtClean="0"/>
              <a:t>тілі</a:t>
            </a:r>
          </a:p>
          <a:p>
            <a:r>
              <a:rPr lang="kk-KZ" sz="1300" b="1" dirty="0" smtClean="0"/>
              <a:t>Жетістіктері</a:t>
            </a:r>
            <a:r>
              <a:rPr lang="ru-RU" sz="1300" b="1" dirty="0" smtClean="0"/>
              <a:t>, </a:t>
            </a:r>
            <a:r>
              <a:rPr lang="kk-KZ" sz="1300" b="1" dirty="0" smtClean="0"/>
              <a:t>марапаттары </a:t>
            </a:r>
            <a:r>
              <a:rPr lang="ru-RU" sz="1300" dirty="0" smtClean="0"/>
              <a:t> </a:t>
            </a:r>
            <a:r>
              <a:rPr lang="kk-KZ" sz="1300" dirty="0" smtClean="0"/>
              <a:t>-</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a:t>Жұмысқа бейімді, сыпайы, жауапкершілігі жоғары, жанжақты, ұйымдастырушылық қасиеттері бар, ұқыпты, байсалды, адамдармен тез тіл табыса алады.</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300" dirty="0"/>
              <a:t>Өмір - бұл қазір ол «кеше» немесе «ертең» емес, сондықтан қозғал!</a:t>
            </a:r>
            <a:endParaRPr lang="ru-RU" sz="13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227541283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a:t>
            </a:r>
            <a:endParaRPr lang="kk-KZ" sz="1600" b="1" dirty="0" smtClean="0">
              <a:solidFill>
                <a:schemeClr val="bg1"/>
              </a:solidFill>
            </a:endParaRPr>
          </a:p>
          <a:p>
            <a:pPr algn="ctr"/>
            <a:r>
              <a:rPr lang="kk-KZ" sz="1400" b="1" dirty="0">
                <a:solidFill>
                  <a:schemeClr val="bg1"/>
                </a:solidFill>
              </a:rPr>
              <a:t>Нұржанова Алтынай Нұржанқызы</a:t>
            </a: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smtClean="0">
                <a:solidFill>
                  <a:schemeClr val="bg1"/>
                </a:solidFill>
              </a:rPr>
              <a:t>87055333898</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GB" sz="1400" dirty="0" err="1">
                <a:solidFill>
                  <a:schemeClr val="bg1"/>
                </a:solidFill>
              </a:rPr>
              <a:t>nurzhanova</a:t>
            </a:r>
            <a:r>
              <a:rPr lang="ru-RU" sz="1400" dirty="0">
                <a:solidFill>
                  <a:schemeClr val="bg1"/>
                </a:solidFill>
              </a:rPr>
              <a:t>010@</a:t>
            </a:r>
            <a:r>
              <a:rPr lang="en-GB" sz="1400" dirty="0" err="1">
                <a:solidFill>
                  <a:schemeClr val="bg1"/>
                </a:solidFill>
              </a:rPr>
              <a:t>icloud</a:t>
            </a:r>
            <a:r>
              <a:rPr lang="ru-RU" sz="1400" dirty="0">
                <a:solidFill>
                  <a:schemeClr val="bg1"/>
                </a:solidFill>
              </a:rPr>
              <a:t>.</a:t>
            </a:r>
            <a:r>
              <a:rPr lang="en-GB" sz="1400" dirty="0">
                <a:solidFill>
                  <a:schemeClr val="bg1"/>
                </a:solidFill>
              </a:rPr>
              <a:t>com</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15.04.2001</a:t>
            </a:r>
            <a:endParaRPr lang="ru-RU" sz="1400" dirty="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a:t>
            </a:r>
            <a:r>
              <a:rPr lang="kk-KZ" sz="1400" dirty="0" smtClean="0">
                <a:solidFill>
                  <a:schemeClr val="bg1"/>
                </a:solidFill>
              </a:rPr>
              <a:t>5В020200 </a:t>
            </a:r>
            <a:r>
              <a:rPr lang="kk-KZ" sz="1400" dirty="0">
                <a:solidFill>
                  <a:schemeClr val="bg1"/>
                </a:solidFill>
              </a:rPr>
              <a:t>Халықаралық қатынастар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a:lnSpc>
                <a:spcPts val="1080"/>
              </a:lnSpc>
              <a:spcAft>
                <a:spcPts val="0"/>
              </a:spcAft>
            </a:pPr>
            <a:r>
              <a:rPr lang="kk-KZ" sz="1200" dirty="0"/>
              <a:t>Тіл курс орталығы BEST</a:t>
            </a: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smtClean="0"/>
              <a:t>-</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smtClean="0"/>
              <a:t>-</a:t>
            </a:r>
          </a:p>
          <a:p>
            <a:r>
              <a:rPr lang="kk-KZ" sz="1300" b="1" dirty="0" smtClean="0"/>
              <a:t>Жетістіктері</a:t>
            </a:r>
            <a:r>
              <a:rPr lang="ru-RU" sz="1300" b="1" dirty="0" smtClean="0"/>
              <a:t>, </a:t>
            </a:r>
            <a:r>
              <a:rPr lang="kk-KZ" sz="1300" b="1" dirty="0" smtClean="0"/>
              <a:t>марапаттары </a:t>
            </a:r>
            <a:r>
              <a:rPr lang="ru-RU" sz="1300" dirty="0" smtClean="0"/>
              <a:t> </a:t>
            </a:r>
            <a:r>
              <a:rPr lang="kk-KZ" sz="1300" dirty="0" smtClean="0"/>
              <a:t>-</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a:t>Жауапкершілігі мол, коллективте </a:t>
            </a:r>
            <a:r>
              <a:rPr lang="ru-KZ" sz="1300" dirty="0"/>
              <a:t>коллективте жұмыс істей білу қасиетке иемін, жаңа білім мен </a:t>
            </a:r>
            <a:r>
              <a:rPr lang="ru-KZ" sz="1300" dirty="0" smtClean="0"/>
              <a:t>ізденіске </a:t>
            </a:r>
            <a:r>
              <a:rPr lang="ru-KZ" sz="1300" dirty="0"/>
              <a:t>құштарлығым мол, өзіне тапсырылған жұмысты уақытылы </a:t>
            </a:r>
            <a:r>
              <a:rPr lang="ru-KZ" sz="1300" dirty="0" smtClean="0"/>
              <a:t>орындаймын</a:t>
            </a:r>
            <a:r>
              <a:rPr lang="ru-KZ" sz="1300" dirty="0"/>
              <a:t>.</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ru-KZ" sz="1300" dirty="0"/>
              <a:t>Бақытты адамдардың ұстамдылығы баянды сәттілік сыйлаған сабырдан тарайды.</a:t>
            </a:r>
            <a:endParaRPr lang="ru-RU" sz="13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198367982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stretch>
            <a:fillRect/>
          </a:stretch>
        </p:blipFill>
        <p:spPr>
          <a:xfrm>
            <a:off x="2761529" y="484696"/>
            <a:ext cx="1476340" cy="135707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a:t>
            </a:r>
            <a:endParaRPr lang="kk-KZ" sz="1600" b="1" dirty="0" smtClean="0">
              <a:solidFill>
                <a:schemeClr val="bg1"/>
              </a:solidFill>
            </a:endParaRPr>
          </a:p>
          <a:p>
            <a:pPr algn="ctr"/>
            <a:r>
              <a:rPr lang="kk-KZ" sz="1400" b="1" dirty="0">
                <a:solidFill>
                  <a:schemeClr val="bg1"/>
                </a:solidFill>
              </a:rPr>
              <a:t>Орысбаев Мейржан Серикұлы </a:t>
            </a: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a:solidFill>
                  <a:schemeClr val="bg1"/>
                </a:solidFill>
              </a:rPr>
              <a:t>+77714354505</a:t>
            </a:r>
            <a:r>
              <a:rPr lang="kk-KZ" sz="1400" b="1" dirty="0">
                <a:solidFill>
                  <a:schemeClr val="bg1"/>
                </a:solidFill>
              </a:rPr>
              <a:t> </a:t>
            </a:r>
            <a:r>
              <a:rPr lang="ru-RU" sz="1400" dirty="0" smtClean="0">
                <a:solidFill>
                  <a:schemeClr val="bg1"/>
                </a:solidFill>
              </a:rPr>
              <a:t> </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orysbayev</a:t>
            </a:r>
            <a:r>
              <a:rPr lang="ru-RU" sz="1400" dirty="0">
                <a:solidFill>
                  <a:schemeClr val="bg1"/>
                </a:solidFill>
              </a:rPr>
              <a:t>00</a:t>
            </a:r>
            <a:r>
              <a:rPr lang="kk-KZ" sz="1400" dirty="0">
                <a:solidFill>
                  <a:schemeClr val="bg1"/>
                </a:solidFill>
              </a:rPr>
              <a:t>@mail.ru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09.03.1991</a:t>
            </a:r>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5В011400 - </a:t>
            </a:r>
            <a:r>
              <a:rPr lang="kk-KZ" sz="1400" dirty="0" smtClean="0">
                <a:solidFill>
                  <a:schemeClr val="bg1"/>
                </a:solidFill>
              </a:rPr>
              <a:t>Тарих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ӨСКЕМЕН ҚАЛАСЫ БОЙЫНША БІЛІМ БӨЛІМІНІҢ «№47 ЖАЛПЫ БІЛІМ БЕРЕТІН МЕКТЕП» </a:t>
            </a:r>
            <a:endParaRPr lang="ru-RU" sz="1400" dirty="0"/>
          </a:p>
          <a:p>
            <a:r>
              <a:rPr lang="kk-KZ" sz="1400" dirty="0"/>
              <a:t>«ШӘКӘРІМ ҚҰДАЙБЕРДІҰЛЫ АТЫНДАҒЫ №1 ЖАЛПЫ БІЛІМ БЕРЕТІН МЕКТЕП» </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a:t>қазақ тілі және орыс </a:t>
            </a:r>
            <a:r>
              <a:rPr lang="kk-KZ" sz="1300" dirty="0" smtClean="0"/>
              <a:t>тілі</a:t>
            </a:r>
          </a:p>
          <a:p>
            <a:r>
              <a:rPr lang="kk-KZ" sz="1300" b="1" dirty="0" smtClean="0"/>
              <a:t>Жетістіктері</a:t>
            </a:r>
            <a:r>
              <a:rPr lang="ru-RU" sz="1300" b="1" dirty="0" smtClean="0"/>
              <a:t>, </a:t>
            </a:r>
            <a:r>
              <a:rPr lang="kk-KZ" sz="1300" b="1" dirty="0" smtClean="0"/>
              <a:t>марапаттары </a:t>
            </a:r>
            <a:r>
              <a:rPr lang="ru-RU" sz="1300" dirty="0" smtClean="0"/>
              <a:t> </a:t>
            </a:r>
            <a:r>
              <a:rPr lang="kk-KZ" sz="1300" dirty="0" smtClean="0"/>
              <a:t>-</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a:t>Жұмысқа бейімді, сыпайы, жауапкершілігі жоғары, жанжақты, ұйымдастырушылық қасиеттері бар, ұқыпты</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300" dirty="0"/>
              <a:t>Өзіңе сен өзіңді алып шығар, еңбегіңмен ақылың екі жақтап</a:t>
            </a:r>
            <a:endParaRPr lang="ru-RU" sz="13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14872600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rotWithShape="1">
          <a:blip r:embed="rId2" cstate="print">
            <a:extLst>
              <a:ext uri="{28A0092B-C50C-407E-A947-70E740481C1C}">
                <a14:useLocalDpi xmlns:a14="http://schemas.microsoft.com/office/drawing/2010/main" val="0"/>
              </a:ext>
            </a:extLst>
          </a:blip>
          <a:srcRect l="1803" t="34884" r="-1803" b="35695"/>
          <a:stretch/>
        </p:blipFill>
        <p:spPr bwMode="auto">
          <a:xfrm>
            <a:off x="2761529" y="480725"/>
            <a:ext cx="1476340" cy="1349233"/>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a:t>
            </a:r>
            <a:endParaRPr lang="kk-KZ" sz="1600" b="1" dirty="0" smtClean="0">
              <a:solidFill>
                <a:schemeClr val="bg1"/>
              </a:solidFill>
            </a:endParaRPr>
          </a:p>
          <a:p>
            <a:pPr algn="ctr"/>
            <a:r>
              <a:rPr lang="kk-KZ" sz="1600" b="1" dirty="0">
                <a:solidFill>
                  <a:schemeClr val="bg1"/>
                </a:solidFill>
              </a:rPr>
              <a:t>Рахметұлы  Ұлан  </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smtClean="0">
                <a:solidFill>
                  <a:schemeClr val="bg1"/>
                </a:solidFill>
              </a:rPr>
              <a:t>87764528889</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GB" sz="1400" dirty="0" err="1">
                <a:solidFill>
                  <a:schemeClr val="bg1"/>
                </a:solidFill>
              </a:rPr>
              <a:t>rakhmetly</a:t>
            </a:r>
            <a:r>
              <a:rPr lang="ru-RU" sz="1400" dirty="0">
                <a:solidFill>
                  <a:schemeClr val="bg1"/>
                </a:solidFill>
              </a:rPr>
              <a:t>@</a:t>
            </a:r>
            <a:r>
              <a:rPr lang="en-GB" sz="1400" dirty="0" err="1">
                <a:solidFill>
                  <a:schemeClr val="bg1"/>
                </a:solidFill>
              </a:rPr>
              <a:t>bk</a:t>
            </a:r>
            <a:r>
              <a:rPr lang="ru-RU" sz="1400" dirty="0">
                <a:solidFill>
                  <a:schemeClr val="bg1"/>
                </a:solidFill>
              </a:rPr>
              <a:t>.</a:t>
            </a:r>
            <a:r>
              <a:rPr lang="en-GB"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06.04.2001</a:t>
            </a:r>
            <a:endParaRPr lang="ru-RU" sz="1400" dirty="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a:t>
            </a:r>
            <a:r>
              <a:rPr lang="ru-RU" sz="1400" dirty="0">
                <a:solidFill>
                  <a:schemeClr val="bg1"/>
                </a:solidFill>
              </a:rPr>
              <a:t>6</a:t>
            </a:r>
            <a:r>
              <a:rPr lang="en-GB" sz="1400" dirty="0">
                <a:solidFill>
                  <a:schemeClr val="bg1"/>
                </a:solidFill>
              </a:rPr>
              <a:t>B</a:t>
            </a:r>
            <a:r>
              <a:rPr lang="ru-RU" sz="1400" dirty="0">
                <a:solidFill>
                  <a:schemeClr val="bg1"/>
                </a:solidFill>
              </a:rPr>
              <a:t>01602 </a:t>
            </a:r>
            <a:r>
              <a:rPr lang="kk-KZ" sz="1400" dirty="0">
                <a:solidFill>
                  <a:schemeClr val="bg1"/>
                </a:solidFill>
              </a:rPr>
              <a:t>Сандық гуманитаристика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a:t>Онлайн форматта курс Степик « Тарихи </a:t>
            </a:r>
            <a:r>
              <a:rPr lang="kk-KZ" sz="1400" dirty="0" smtClean="0"/>
              <a:t>антропология»сертификат, </a:t>
            </a:r>
            <a:r>
              <a:rPr lang="kk-KZ" sz="1400" dirty="0"/>
              <a:t>Сайт жасау негіздері</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p>
          <a:p>
            <a:pPr>
              <a:lnSpc>
                <a:spcPct val="106000"/>
              </a:lnSpc>
              <a:tabLst>
                <a:tab pos="2257425" algn="ctr"/>
              </a:tabLst>
            </a:pPr>
            <a:r>
              <a:rPr lang="kk-KZ" sz="1400" dirty="0"/>
              <a:t>Елеке сазы, </a:t>
            </a:r>
            <a:r>
              <a:rPr lang="kk-KZ" sz="1400" dirty="0" smtClean="0"/>
              <a:t>Берел</a:t>
            </a:r>
            <a:r>
              <a:rPr lang="ru-RU" sz="1400" dirty="0" smtClean="0">
                <a:solidFill>
                  <a:prstClr val="black"/>
                </a:solidFill>
                <a:cs typeface="Times New Roman"/>
              </a:rPr>
              <a:t>, </a:t>
            </a:r>
            <a:r>
              <a:rPr lang="kk-KZ" sz="1400" dirty="0"/>
              <a:t>Өскемен қаласы әкімдігінің «№ 1 мектебі»</a:t>
            </a:r>
            <a:endParaRPr lang="ru-RU" sz="1400" dirty="0"/>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r>
              <a:rPr lang="kk-KZ" sz="1100" dirty="0">
                <a:solidFill>
                  <a:schemeClr val="bg1"/>
                </a:solidFill>
              </a:rPr>
              <a:t>ВКАЭ-2019, </a:t>
            </a:r>
            <a:r>
              <a:rPr lang="kk-KZ" sz="1100" dirty="0" smtClean="0">
                <a:solidFill>
                  <a:schemeClr val="bg1"/>
                </a:solidFill>
              </a:rPr>
              <a:t>БЕРЕЛ </a:t>
            </a:r>
            <a:r>
              <a:rPr lang="kk-KZ" sz="1100" dirty="0">
                <a:solidFill>
                  <a:schemeClr val="bg1"/>
                </a:solidFill>
              </a:rPr>
              <a:t>Археологиялық Экспедицияда Лаборант </a:t>
            </a:r>
            <a:r>
              <a:rPr lang="kk-KZ" sz="1100" dirty="0" smtClean="0">
                <a:solidFill>
                  <a:schemeClr val="bg1"/>
                </a:solidFill>
              </a:rPr>
              <a:t>көмекші, </a:t>
            </a:r>
            <a:r>
              <a:rPr lang="kk-KZ" sz="1100" dirty="0">
                <a:solidFill>
                  <a:schemeClr val="bg1"/>
                </a:solidFill>
              </a:rPr>
              <a:t>ВКАЭ-2020, </a:t>
            </a:r>
            <a:r>
              <a:rPr lang="kk-KZ" sz="1100" dirty="0" smtClean="0">
                <a:solidFill>
                  <a:schemeClr val="bg1"/>
                </a:solidFill>
              </a:rPr>
              <a:t>Ақбауыр </a:t>
            </a:r>
            <a:r>
              <a:rPr lang="kk-KZ" sz="1100" dirty="0">
                <a:solidFill>
                  <a:schemeClr val="bg1"/>
                </a:solidFill>
              </a:rPr>
              <a:t>Археологиялық Экспедицияда  Ғылыми </a:t>
            </a:r>
            <a:r>
              <a:rPr lang="kk-KZ" sz="1100" dirty="0" smtClean="0">
                <a:solidFill>
                  <a:schemeClr val="bg1"/>
                </a:solidFill>
              </a:rPr>
              <a:t>Қызметкер, </a:t>
            </a:r>
            <a:r>
              <a:rPr lang="en-US" sz="1100" dirty="0">
                <a:solidFill>
                  <a:schemeClr val="bg1"/>
                </a:solidFill>
              </a:rPr>
              <a:t>Royal </a:t>
            </a:r>
            <a:r>
              <a:rPr lang="en-US" sz="1100" dirty="0" smtClean="0">
                <a:solidFill>
                  <a:schemeClr val="bg1"/>
                </a:solidFill>
              </a:rPr>
              <a:t>Petrol</a:t>
            </a:r>
            <a:r>
              <a:rPr lang="kk-KZ" sz="1100" dirty="0" smtClean="0">
                <a:solidFill>
                  <a:schemeClr val="bg1"/>
                </a:solidFill>
              </a:rPr>
              <a:t> Жанармайқұйушы, </a:t>
            </a:r>
            <a:r>
              <a:rPr lang="kk-KZ" sz="1100" dirty="0">
                <a:solidFill>
                  <a:schemeClr val="bg1"/>
                </a:solidFill>
              </a:rPr>
              <a:t>ТОО «КОМФОРТ»  </a:t>
            </a:r>
            <a:r>
              <a:rPr lang="en-US" sz="1100" dirty="0" smtClean="0">
                <a:solidFill>
                  <a:schemeClr val="bg1"/>
                </a:solidFill>
              </a:rPr>
              <a:t>DIY</a:t>
            </a:r>
            <a:r>
              <a:rPr lang="kk-KZ" sz="1100" dirty="0" smtClean="0">
                <a:solidFill>
                  <a:schemeClr val="bg1"/>
                </a:solidFill>
              </a:rPr>
              <a:t> </a:t>
            </a:r>
            <a:r>
              <a:rPr lang="kk-KZ" sz="1100" dirty="0">
                <a:solidFill>
                  <a:schemeClr val="bg1"/>
                </a:solidFill>
              </a:rPr>
              <a:t>Сатушы </a:t>
            </a:r>
            <a:r>
              <a:rPr lang="kk-KZ" sz="1100" dirty="0" smtClean="0">
                <a:solidFill>
                  <a:schemeClr val="bg1"/>
                </a:solidFill>
              </a:rPr>
              <a:t>– Кеңесші, </a:t>
            </a:r>
            <a:r>
              <a:rPr lang="kk-KZ" sz="1100" dirty="0">
                <a:solidFill>
                  <a:schemeClr val="bg1"/>
                </a:solidFill>
              </a:rPr>
              <a:t>Жеке меншік </a:t>
            </a:r>
            <a:r>
              <a:rPr lang="kk-KZ" sz="1100" dirty="0" smtClean="0">
                <a:solidFill>
                  <a:schemeClr val="bg1"/>
                </a:solidFill>
              </a:rPr>
              <a:t>құрылыс </a:t>
            </a:r>
            <a:r>
              <a:rPr lang="kk-KZ" sz="1100" dirty="0">
                <a:solidFill>
                  <a:schemeClr val="bg1"/>
                </a:solidFill>
              </a:rPr>
              <a:t>Құрылысшы</a:t>
            </a:r>
            <a:endParaRPr lang="ru-RU" sz="1100" dirty="0">
              <a:solidFill>
                <a:schemeClr val="bg1"/>
              </a:solidFill>
            </a:endParaRPr>
          </a:p>
          <a:p>
            <a:endParaRPr lang="ru-RU" sz="1100" dirty="0"/>
          </a:p>
          <a:p>
            <a:endParaRPr lang="ru-RU" sz="1100" dirty="0"/>
          </a:p>
          <a:p>
            <a:pPr lvl="0"/>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a:t>қазақ тілі және орыс </a:t>
            </a:r>
            <a:r>
              <a:rPr lang="kk-KZ" sz="1300" dirty="0" smtClean="0"/>
              <a:t>тілі</a:t>
            </a:r>
          </a:p>
          <a:p>
            <a:r>
              <a:rPr lang="kk-KZ" sz="1300" b="1" dirty="0" smtClean="0"/>
              <a:t>Жетістіктері</a:t>
            </a:r>
            <a:r>
              <a:rPr lang="ru-RU" sz="1300" b="1" dirty="0" smtClean="0"/>
              <a:t>, </a:t>
            </a:r>
            <a:r>
              <a:rPr lang="kk-KZ" sz="1300" b="1" dirty="0" smtClean="0"/>
              <a:t>марапаттары </a:t>
            </a:r>
            <a:r>
              <a:rPr lang="ru-RU" sz="1300" dirty="0" smtClean="0"/>
              <a:t> </a:t>
            </a:r>
            <a:r>
              <a:rPr lang="ru-RU" sz="1300" dirty="0" err="1"/>
              <a:t>Конференциялар</a:t>
            </a:r>
            <a:r>
              <a:rPr lang="ru-RU" sz="1300" dirty="0"/>
              <a:t>, </a:t>
            </a:r>
            <a:r>
              <a:rPr lang="ru-RU" sz="1300" dirty="0" err="1"/>
              <a:t>публикациялар</a:t>
            </a:r>
            <a:r>
              <a:rPr lang="ru-RU" sz="1300" dirty="0"/>
              <a:t>, </a:t>
            </a:r>
            <a:r>
              <a:rPr lang="kk-KZ" sz="1300" dirty="0"/>
              <a:t>марапаттар</a:t>
            </a:r>
            <a:r>
              <a:rPr lang="ru-RU" sz="1300" dirty="0"/>
              <a:t>,</a:t>
            </a:r>
            <a:r>
              <a:rPr lang="kk-KZ" sz="1300" dirty="0"/>
              <a:t>мақалалар,</a:t>
            </a:r>
            <a:r>
              <a:rPr lang="ru-RU" sz="1300" dirty="0"/>
              <a:t> </a:t>
            </a:r>
            <a:r>
              <a:rPr lang="ru-RU" sz="1300" dirty="0" err="1"/>
              <a:t>спорттық</a:t>
            </a:r>
            <a:r>
              <a:rPr lang="ru-RU" sz="1300" dirty="0"/>
              <a:t> </a:t>
            </a:r>
            <a:r>
              <a:rPr lang="ru-RU" sz="1300" dirty="0" err="1"/>
              <a:t>және</a:t>
            </a:r>
            <a:r>
              <a:rPr lang="ru-RU" sz="1300" dirty="0"/>
              <a:t> </a:t>
            </a:r>
            <a:r>
              <a:rPr lang="kk-KZ" sz="1300" dirty="0"/>
              <a:t>шығармашылық </a:t>
            </a:r>
            <a:r>
              <a:rPr lang="kk-KZ" sz="1300" dirty="0" smtClean="0"/>
              <a:t>жетістіктер</a:t>
            </a:r>
            <a:endParaRPr lang="ru-RU" sz="1300" dirty="0"/>
          </a:p>
          <a:p>
            <a:r>
              <a:rPr lang="ru-RU" sz="1300" b="1" dirty="0" smtClean="0"/>
              <a:t>К</a:t>
            </a:r>
            <a:r>
              <a:rPr lang="kk-KZ" sz="1300" b="1" dirty="0" smtClean="0"/>
              <a:t>әсіби білімі</a:t>
            </a:r>
          </a:p>
          <a:p>
            <a:r>
              <a:rPr lang="ru-RU" sz="1300" dirty="0" smtClean="0"/>
              <a:t> </a:t>
            </a:r>
            <a:r>
              <a:rPr lang="kk-KZ" sz="1300" dirty="0"/>
              <a:t>Архелогиялық экспедициға үлес қосу,Археология негізін үйрену. Сатушы кеңесші ретінде үйрену,клиентпен жұмыс жасау</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a:t>Жұмысқа бейімділік,тез үйрену,адаммен жақсы қарым қатынас,сыпайы,жауапкершілігі жоғары, жанжақтылық,ұйымдастырушылық қасиеттер.</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300" dirty="0"/>
              <a:t>Болашаққа сеніммен қарау.</a:t>
            </a:r>
            <a:endParaRPr lang="ru-RU" sz="1300" dirty="0"/>
          </a:p>
          <a:p>
            <a:r>
              <a:rPr lang="kk-KZ" sz="1300" dirty="0"/>
              <a:t>Уәдеге берік болу.</a:t>
            </a:r>
            <a:endParaRPr lang="ru-RU" sz="1300" dirty="0"/>
          </a:p>
          <a:p>
            <a:r>
              <a:rPr lang="kk-KZ" sz="1300" dirty="0"/>
              <a:t>Еңбекке құштар болу.</a:t>
            </a:r>
            <a:endParaRPr lang="ru-RU" sz="1300" dirty="0"/>
          </a:p>
          <a:p>
            <a:r>
              <a:rPr lang="kk-KZ" sz="1300" dirty="0"/>
              <a:t>Өзіңе сену.</a:t>
            </a:r>
            <a:endParaRPr lang="ru-RU" sz="13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241762495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a:t>
            </a:r>
            <a:endParaRPr lang="kk-KZ" sz="1600" b="1" dirty="0" smtClean="0">
              <a:solidFill>
                <a:schemeClr val="bg1"/>
              </a:solidFill>
            </a:endParaRPr>
          </a:p>
          <a:p>
            <a:pPr algn="ctr"/>
            <a:r>
              <a:rPr lang="ru-RU" sz="1600" b="1" dirty="0" err="1">
                <a:solidFill>
                  <a:schemeClr val="bg1"/>
                </a:solidFill>
              </a:rPr>
              <a:t>Мухаметкалиев</a:t>
            </a:r>
            <a:r>
              <a:rPr lang="ru-RU" sz="1600" b="1" dirty="0">
                <a:solidFill>
                  <a:schemeClr val="bg1"/>
                </a:solidFill>
              </a:rPr>
              <a:t> </a:t>
            </a:r>
            <a:r>
              <a:rPr lang="ru-RU" sz="1600" b="1" dirty="0" err="1">
                <a:solidFill>
                  <a:schemeClr val="bg1"/>
                </a:solidFill>
              </a:rPr>
              <a:t>Рақат</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a:solidFill>
                  <a:schemeClr val="bg1"/>
                </a:solidFill>
              </a:rPr>
              <a:t>8707</a:t>
            </a:r>
            <a:r>
              <a:rPr lang="ru-RU" sz="1400" dirty="0" smtClean="0">
                <a:solidFill>
                  <a:schemeClr val="bg1"/>
                </a:solidFill>
              </a:rPr>
              <a:t>7046581</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GB" sz="1400" dirty="0" err="1">
                <a:solidFill>
                  <a:schemeClr val="bg1"/>
                </a:solidFill>
              </a:rPr>
              <a:t>theheroinnefather</a:t>
            </a:r>
            <a:r>
              <a:rPr lang="ru-RU" sz="1400" dirty="0">
                <a:solidFill>
                  <a:schemeClr val="bg1"/>
                </a:solidFill>
              </a:rPr>
              <a:t>@</a:t>
            </a:r>
            <a:r>
              <a:rPr lang="en-GB" sz="1400" dirty="0">
                <a:solidFill>
                  <a:schemeClr val="bg1"/>
                </a:solidFill>
              </a:rPr>
              <a:t>mail</a:t>
            </a:r>
            <a:r>
              <a:rPr lang="ru-RU" sz="1400" dirty="0">
                <a:solidFill>
                  <a:schemeClr val="bg1"/>
                </a:solidFill>
              </a:rPr>
              <a:t>.</a:t>
            </a:r>
            <a:r>
              <a:rPr lang="en-GB"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ru-RU" sz="1400" dirty="0"/>
              <a:t>08.06.2001</a:t>
            </a:r>
          </a:p>
          <a:p>
            <a:r>
              <a:rPr lang="kk-KZ" sz="1400" b="1" dirty="0" smtClean="0"/>
              <a:t>Отбасылық </a:t>
            </a:r>
            <a:r>
              <a:rPr lang="kk-KZ" sz="1400" b="1" dirty="0"/>
              <a:t>жағдайы: </a:t>
            </a:r>
            <a:r>
              <a:rPr lang="ru-RU" sz="1400" dirty="0" err="1"/>
              <a:t>үйленген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a:t>
            </a:r>
            <a:r>
              <a:rPr lang="ru-RU" sz="1400" dirty="0">
                <a:solidFill>
                  <a:schemeClr val="bg1"/>
                </a:solidFill>
              </a:rPr>
              <a:t>6</a:t>
            </a:r>
            <a:r>
              <a:rPr lang="en-GB" sz="1400" dirty="0">
                <a:solidFill>
                  <a:schemeClr val="bg1"/>
                </a:solidFill>
              </a:rPr>
              <a:t>B</a:t>
            </a:r>
            <a:r>
              <a:rPr lang="ru-RU" sz="1400" dirty="0">
                <a:solidFill>
                  <a:schemeClr val="bg1"/>
                </a:solidFill>
              </a:rPr>
              <a:t>01602 </a:t>
            </a:r>
            <a:r>
              <a:rPr lang="kk-KZ" sz="1400" dirty="0">
                <a:solidFill>
                  <a:schemeClr val="bg1"/>
                </a:solidFill>
              </a:rPr>
              <a:t>Сандық гуманитаристика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a:t>Онлайн форматта курс Степик « Тарихи </a:t>
            </a:r>
            <a:r>
              <a:rPr lang="kk-KZ" sz="1400" dirty="0" smtClean="0"/>
              <a:t>антропология»сертификат</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p>
          <a:p>
            <a:pPr>
              <a:lnSpc>
                <a:spcPct val="106000"/>
              </a:lnSpc>
              <a:tabLst>
                <a:tab pos="2257425" algn="ctr"/>
              </a:tabLst>
            </a:pPr>
            <a:r>
              <a:rPr lang="kk-KZ" sz="1400" dirty="0" smtClean="0"/>
              <a:t>Өскемен </a:t>
            </a:r>
            <a:r>
              <a:rPr lang="kk-KZ" sz="1400" dirty="0"/>
              <a:t>қаласы әкімдігінің «№ 1 мектебі</a:t>
            </a:r>
            <a:r>
              <a:rPr lang="kk-KZ" sz="1400" dirty="0" smtClean="0"/>
              <a:t>», </a:t>
            </a:r>
            <a:r>
              <a:rPr lang="kk-KZ" sz="1400" dirty="0"/>
              <a:t>Өскемен қаласы әкімдігінің «№ 15 орта мектебі»</a:t>
            </a:r>
            <a:endParaRPr lang="ru-RU" sz="1000" dirty="0">
              <a:latin typeface="Times New Roman" panose="02020603050405020304" pitchFamily="18" charset="0"/>
              <a:ea typeface="Times New Roman" panose="02020603050405020304" pitchFamily="18" charset="0"/>
            </a:endParaRPr>
          </a:p>
          <a:p>
            <a:pPr>
              <a:lnSpc>
                <a:spcPct val="106000"/>
              </a:lnSpc>
              <a:tabLst>
                <a:tab pos="2257425" algn="ctr"/>
              </a:tabLst>
            </a:pPr>
            <a:r>
              <a:rPr lang="kk-KZ" sz="1400" dirty="0" smtClean="0"/>
              <a:t> </a:t>
            </a:r>
            <a:endParaRPr lang="ru-RU" sz="1400" dirty="0"/>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r>
              <a:rPr lang="kk-KZ" sz="1400" dirty="0" smtClean="0">
                <a:solidFill>
                  <a:schemeClr val="bg1"/>
                </a:solidFill>
              </a:rPr>
              <a:t>жоқ</a:t>
            </a:r>
            <a:endParaRPr lang="ru-RU" sz="1400" dirty="0">
              <a:solidFill>
                <a:schemeClr val="bg1"/>
              </a:solidFill>
            </a:endParaRPr>
          </a:p>
          <a:p>
            <a:endParaRPr lang="ru-RU" sz="1100" dirty="0"/>
          </a:p>
          <a:p>
            <a:pPr lvl="0"/>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a:t>қазақ тілі және орыс </a:t>
            </a:r>
            <a:r>
              <a:rPr lang="kk-KZ" sz="1300" dirty="0" smtClean="0"/>
              <a:t>тілі</a:t>
            </a:r>
          </a:p>
          <a:p>
            <a:r>
              <a:rPr lang="kk-KZ" sz="1300" b="1" dirty="0" smtClean="0"/>
              <a:t>Жетістіктері</a:t>
            </a:r>
            <a:r>
              <a:rPr lang="ru-RU" sz="1300" b="1" dirty="0" smtClean="0"/>
              <a:t>, </a:t>
            </a:r>
            <a:r>
              <a:rPr lang="kk-KZ" sz="1300" b="1" dirty="0" smtClean="0"/>
              <a:t>марапаттары </a:t>
            </a:r>
            <a:r>
              <a:rPr lang="ru-RU" sz="1300" dirty="0" smtClean="0"/>
              <a:t> </a:t>
            </a:r>
            <a:r>
              <a:rPr lang="ru-RU" sz="1300" dirty="0" err="1"/>
              <a:t>Конференциялар</a:t>
            </a:r>
            <a:r>
              <a:rPr lang="ru-RU" sz="1300" dirty="0"/>
              <a:t>, </a:t>
            </a:r>
            <a:r>
              <a:rPr lang="ru-RU" sz="1300" dirty="0" err="1"/>
              <a:t>публикациялар</a:t>
            </a:r>
            <a:r>
              <a:rPr lang="ru-RU" sz="1300" dirty="0"/>
              <a:t>, </a:t>
            </a:r>
            <a:r>
              <a:rPr lang="kk-KZ" sz="1300" dirty="0"/>
              <a:t>марапаттар</a:t>
            </a:r>
            <a:r>
              <a:rPr lang="ru-RU" sz="1300" dirty="0"/>
              <a:t>,</a:t>
            </a:r>
            <a:r>
              <a:rPr lang="kk-KZ" sz="1300" dirty="0"/>
              <a:t>мақалалар,</a:t>
            </a:r>
            <a:r>
              <a:rPr lang="ru-RU" sz="1300" dirty="0"/>
              <a:t> </a:t>
            </a:r>
            <a:r>
              <a:rPr lang="ru-RU" sz="1300" dirty="0" err="1"/>
              <a:t>спорттық</a:t>
            </a:r>
            <a:r>
              <a:rPr lang="ru-RU" sz="1300" dirty="0"/>
              <a:t> </a:t>
            </a:r>
            <a:r>
              <a:rPr lang="ru-RU" sz="1300" dirty="0" err="1"/>
              <a:t>және</a:t>
            </a:r>
            <a:r>
              <a:rPr lang="ru-RU" sz="1300" dirty="0"/>
              <a:t> </a:t>
            </a:r>
            <a:r>
              <a:rPr lang="kk-KZ" sz="1300" dirty="0"/>
              <a:t>шығармашылық </a:t>
            </a:r>
            <a:r>
              <a:rPr lang="kk-KZ" sz="1300" dirty="0" smtClean="0"/>
              <a:t>жетістіктер</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a:t>Жұмысқа биімді,</a:t>
            </a:r>
            <a:r>
              <a:rPr lang="ru-RU" sz="1300" dirty="0" err="1"/>
              <a:t>байыпты</a:t>
            </a:r>
            <a:r>
              <a:rPr lang="ru-RU" sz="1300" dirty="0"/>
              <a:t>,</a:t>
            </a:r>
            <a:r>
              <a:rPr lang="kk-KZ" sz="1300" dirty="0"/>
              <a:t>жауапкершілігі жоғары, жанжақтылық,ұйымдастырушылық қасиеттер.</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300" dirty="0"/>
              <a:t>Өз </a:t>
            </a:r>
            <a:r>
              <a:rPr lang="ru-RU" sz="1300" dirty="0" err="1"/>
              <a:t>күшіңмен</a:t>
            </a:r>
            <a:r>
              <a:rPr lang="ru-RU" sz="1300" dirty="0"/>
              <a:t> </a:t>
            </a:r>
            <a:r>
              <a:rPr lang="ru-RU" sz="1300" dirty="0" err="1"/>
              <a:t>бәріне</a:t>
            </a:r>
            <a:r>
              <a:rPr lang="ru-RU" sz="1300" dirty="0"/>
              <a:t> </a:t>
            </a:r>
            <a:r>
              <a:rPr lang="ru-RU" sz="1300" dirty="0" err="1"/>
              <a:t>жету</a:t>
            </a:r>
            <a:r>
              <a:rPr lang="ru-RU" sz="1300" dirty="0"/>
              <a:t>. </a:t>
            </a:r>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208627468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rotWithShape="1">
          <a:blip r:embed="rId2" cstate="print">
            <a:extLst>
              <a:ext uri="{28A0092B-C50C-407E-A947-70E740481C1C}">
                <a14:useLocalDpi xmlns:a14="http://schemas.microsoft.com/office/drawing/2010/main" val="0"/>
              </a:ext>
            </a:extLst>
          </a:blip>
          <a:srcRect l="1" t="8434" r="4944" b="7831"/>
          <a:stretch/>
        </p:blipFill>
        <p:spPr bwMode="auto">
          <a:xfrm>
            <a:off x="2761529" y="480726"/>
            <a:ext cx="1476340" cy="1361043"/>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a:t>
            </a:r>
            <a:endParaRPr lang="kk-KZ" sz="1600" b="1" dirty="0" smtClean="0">
              <a:solidFill>
                <a:schemeClr val="bg1"/>
              </a:solidFill>
            </a:endParaRPr>
          </a:p>
          <a:p>
            <a:pPr algn="ctr"/>
            <a:r>
              <a:rPr lang="kk-KZ" sz="1600" b="1" dirty="0">
                <a:solidFill>
                  <a:schemeClr val="bg1"/>
                </a:solidFill>
              </a:rPr>
              <a:t>Аскерханова Амина Ринат</a:t>
            </a: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ru-RU" sz="1400" dirty="0" smtClean="0">
                <a:solidFill>
                  <a:schemeClr val="bg1"/>
                </a:solidFill>
              </a:rPr>
              <a:t>87472001036</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u="sng" dirty="0" err="1">
                <a:solidFill>
                  <a:schemeClr val="bg1"/>
                </a:solidFill>
                <a:hlinkClick r:id="rId3"/>
              </a:rPr>
              <a:t>rinatovna</a:t>
            </a:r>
            <a:r>
              <a:rPr lang="ru-RU" sz="1400" u="sng" dirty="0">
                <a:solidFill>
                  <a:schemeClr val="bg1"/>
                </a:solidFill>
                <a:hlinkClick r:id="rId3"/>
              </a:rPr>
              <a:t>01@</a:t>
            </a:r>
            <a:r>
              <a:rPr lang="en-US" sz="1400" u="sng" dirty="0" err="1">
                <a:solidFill>
                  <a:schemeClr val="bg1"/>
                </a:solidFill>
                <a:hlinkClick r:id="rId3"/>
              </a:rPr>
              <a:t>bk</a:t>
            </a:r>
            <a:r>
              <a:rPr lang="ru-RU" sz="1400" u="sng" dirty="0">
                <a:solidFill>
                  <a:schemeClr val="bg1"/>
                </a:solidFill>
                <a:hlinkClick r:id="rId3"/>
              </a:rPr>
              <a:t>.</a:t>
            </a:r>
            <a:r>
              <a:rPr lang="en-US" sz="1400" u="sng" dirty="0" err="1">
                <a:solidFill>
                  <a:schemeClr val="bg1"/>
                </a:solidFill>
                <a:hlinkClick r:id="rId3"/>
              </a:rPr>
              <a:t>ru</a:t>
            </a:r>
            <a:r>
              <a:rPr lang="ru-RU" sz="1400" dirty="0">
                <a:solidFill>
                  <a:schemeClr val="bg1"/>
                </a:solidFill>
              </a:rPr>
              <a:t> </a:t>
            </a: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03.08.2001ж. </a:t>
            </a:r>
            <a:endParaRPr lang="kk-KZ" sz="1400" dirty="0" smtClean="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a:t>
            </a:r>
            <a:r>
              <a:rPr lang="kk-KZ" sz="1400" dirty="0" smtClean="0">
                <a:solidFill>
                  <a:schemeClr val="bg1"/>
                </a:solidFill>
              </a:rPr>
              <a:t>5В020200 </a:t>
            </a:r>
            <a:r>
              <a:rPr lang="kk-KZ" sz="1400" dirty="0">
                <a:solidFill>
                  <a:schemeClr val="bg1"/>
                </a:solidFill>
              </a:rPr>
              <a:t>Халықаралық қатынастар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a:lnSpc>
                <a:spcPts val="1080"/>
              </a:lnSpc>
            </a:pPr>
            <a:r>
              <a:rPr lang="kk-KZ" sz="1200" dirty="0"/>
              <a:t>Іс жүргізу курсынан сертификат</a:t>
            </a:r>
            <a:endParaRPr lang="ru-RU" sz="1200" dirty="0"/>
          </a:p>
          <a:p>
            <a:pPr>
              <a:lnSpc>
                <a:spcPts val="1080"/>
              </a:lnSpc>
              <a:spcAft>
                <a:spcPts val="0"/>
              </a:spcAft>
            </a:pPr>
            <a:endParaRPr lang="ru-RU"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smtClean="0"/>
              <a:t>-</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300" b="1" dirty="0" smtClean="0"/>
              <a:t>Тілдерді меңгеруі</a:t>
            </a:r>
            <a:endParaRPr lang="ru-RU" sz="1300" b="1" dirty="0" smtClean="0">
              <a:solidFill>
                <a:prstClr val="black"/>
              </a:solidFill>
              <a:ea typeface="Calibri"/>
              <a:cs typeface="Times New Roman"/>
            </a:endParaRPr>
          </a:p>
          <a:p>
            <a:r>
              <a:rPr lang="kk-KZ" sz="1300" dirty="0"/>
              <a:t>қазақ тілі(ана тілі), орыс тілі(еркін), ағылшын тілі(еркін), неміс тілі және қытай тілі(бастауыш деңгей</a:t>
            </a:r>
            <a:r>
              <a:rPr lang="kk-KZ" sz="1300" dirty="0" smtClean="0"/>
              <a:t>)</a:t>
            </a:r>
          </a:p>
          <a:p>
            <a:r>
              <a:rPr lang="kk-KZ" sz="1300" b="1" dirty="0" smtClean="0"/>
              <a:t>Жетістіктері</a:t>
            </a:r>
            <a:r>
              <a:rPr lang="ru-RU" sz="1300" b="1" dirty="0" smtClean="0"/>
              <a:t>, </a:t>
            </a:r>
            <a:r>
              <a:rPr lang="kk-KZ" sz="1300" b="1" dirty="0" smtClean="0"/>
              <a:t>марапаттары </a:t>
            </a:r>
            <a:r>
              <a:rPr lang="ru-RU" sz="1300" dirty="0" smtClean="0"/>
              <a:t> </a:t>
            </a:r>
            <a:r>
              <a:rPr lang="kk-KZ" sz="1300" dirty="0" smtClean="0"/>
              <a:t>-</a:t>
            </a:r>
            <a:endParaRPr lang="ru-RU" sz="1300" dirty="0"/>
          </a:p>
          <a:p>
            <a:r>
              <a:rPr lang="ru-RU" sz="1300" b="1" dirty="0" smtClean="0"/>
              <a:t>К</a:t>
            </a:r>
            <a:r>
              <a:rPr lang="kk-KZ" sz="1300" b="1" dirty="0" smtClean="0"/>
              <a:t>әсіби білімі</a:t>
            </a:r>
          </a:p>
          <a:p>
            <a:r>
              <a:rPr lang="ru-RU" sz="1300" dirty="0" smtClean="0"/>
              <a:t> </a:t>
            </a:r>
            <a:r>
              <a:rPr lang="kk-KZ" sz="1300" dirty="0" smtClean="0"/>
              <a:t>-</a:t>
            </a:r>
            <a:endParaRPr lang="ru-RU" sz="1300" dirty="0"/>
          </a:p>
          <a:p>
            <a:r>
              <a:rPr lang="kk-KZ" sz="1300" b="1" dirty="0" smtClean="0"/>
              <a:t>Жеке қасиеттері</a:t>
            </a:r>
            <a:r>
              <a:rPr lang="ru-RU" sz="1300" b="1" dirty="0">
                <a:cs typeface="Times New Roman"/>
              </a:rPr>
              <a:t> </a:t>
            </a:r>
            <a:endParaRPr lang="ru-RU" sz="1300" b="1" dirty="0" smtClean="0">
              <a:cs typeface="Times New Roman"/>
            </a:endParaRPr>
          </a:p>
          <a:p>
            <a:r>
              <a:rPr lang="kk-KZ" sz="1300" dirty="0"/>
              <a:t>Ұқыптылық, жан-жақтылық, зейінділік.</a:t>
            </a:r>
            <a:endParaRPr lang="ru-RU" sz="1300" dirty="0"/>
          </a:p>
          <a:p>
            <a:pPr>
              <a:lnSpc>
                <a:spcPct val="106000"/>
              </a:lnSpc>
              <a:tabLst>
                <a:tab pos="2257425" algn="ctr"/>
              </a:tabLst>
            </a:pPr>
            <a:r>
              <a:rPr lang="kk-KZ" sz="1300" b="1" dirty="0" smtClean="0"/>
              <a:t>Өмірлік ұстаным</a:t>
            </a:r>
            <a:endParaRPr lang="ru-RU" sz="1300" dirty="0" smtClean="0">
              <a:ea typeface="Calibri"/>
              <a:cs typeface="Times New Roman"/>
            </a:endParaRPr>
          </a:p>
          <a:p>
            <a:r>
              <a:rPr lang="kk-KZ" sz="1300" dirty="0"/>
              <a:t>Әрдайым оқу, әрдайым даму.</a:t>
            </a:r>
            <a:endParaRPr lang="ru-RU" sz="13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912317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4" name="Объект 3"/>
          <p:cNvGraphicFramePr>
            <a:graphicFrameLocks noChangeAspect="1"/>
          </p:cNvGraphicFramePr>
          <p:nvPr>
            <p:extLst>
              <p:ext uri="{D42A27DB-BD31-4B8C-83A1-F6EECF244321}">
                <p14:modId xmlns:p14="http://schemas.microsoft.com/office/powerpoint/2010/main" val="1144127680"/>
              </p:ext>
            </p:extLst>
          </p:nvPr>
        </p:nvGraphicFramePr>
        <p:xfrm>
          <a:off x="2760136" y="476826"/>
          <a:ext cx="1475427" cy="1364942"/>
        </p:xfrm>
        <a:graphic>
          <a:graphicData uri="http://schemas.openxmlformats.org/presentationml/2006/ole">
            <mc:AlternateContent xmlns:mc="http://schemas.openxmlformats.org/markup-compatibility/2006">
              <mc:Choice xmlns:v="urn:schemas-microsoft-com:vml" Requires="v">
                <p:oleObj spid="_x0000_s17466" name="Точечный рисунок" r:id="rId3" imgW="5742857" imgH="5819048" progId="Paint.Picture">
                  <p:embed/>
                </p:oleObj>
              </mc:Choice>
              <mc:Fallback>
                <p:oleObj name="Точечный рисунок" r:id="rId3" imgW="5742857" imgH="5819048"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136" y="476826"/>
                        <a:ext cx="1475427" cy="1364942"/>
                      </a:xfrm>
                      <a:prstGeom prst="rect">
                        <a:avLst/>
                      </a:prstGeom>
                      <a:noFill/>
                    </p:spPr>
                  </p:pic>
                </p:oleObj>
              </mc:Fallback>
            </mc:AlternateContent>
          </a:graphicData>
        </a:graphic>
      </p:graphicFrame>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a:solidFill>
                  <a:schemeClr val="bg1"/>
                </a:solidFill>
              </a:rPr>
              <a:t>Колесникова Маргарита Константиновна</a:t>
            </a: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87088290558</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a:solidFill>
                  <a:schemeClr val="bg1"/>
                </a:solidFill>
              </a:rPr>
              <a:t>margok2304@mail.ru</a:t>
            </a:r>
            <a:endParaRPr lang="ru-RU" sz="140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23.04.2001г</a:t>
            </a:r>
          </a:p>
          <a:p>
            <a:r>
              <a:rPr lang="ru-RU" sz="1400" b="1" dirty="0" smtClean="0"/>
              <a:t>Семейное </a:t>
            </a:r>
            <a:r>
              <a:rPr lang="ru-RU" sz="1400" b="1" dirty="0"/>
              <a:t>положение:</a:t>
            </a:r>
            <a:r>
              <a:rPr lang="ru-RU" sz="1400" dirty="0"/>
              <a:t>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a:t>
            </a:r>
            <a:r>
              <a:rPr lang="ru-RU" sz="1400" dirty="0">
                <a:solidFill>
                  <a:schemeClr val="bg1"/>
                </a:solidFill>
              </a:rPr>
              <a:t>6В04102</a:t>
            </a:r>
            <a:r>
              <a:rPr lang="ru-RU" sz="1400" dirty="0"/>
              <a:t> </a:t>
            </a:r>
            <a:r>
              <a:rPr lang="ru-RU" sz="1400" dirty="0" smtClean="0">
                <a:solidFill>
                  <a:schemeClr val="bg1"/>
                </a:solidFill>
              </a:rPr>
              <a:t>Финансы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ru-RU" sz="1400" dirty="0" smtClean="0"/>
              <a:t>-</a:t>
            </a:r>
            <a:endParaRPr lang="ru-RU" sz="1400" dirty="0" smtClean="0">
              <a:ea typeface="Calibri"/>
              <a:cs typeface="Times New Roman"/>
            </a:endParaRPr>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r>
              <a:rPr lang="ru-RU" sz="1200" dirty="0" smtClean="0">
                <a:solidFill>
                  <a:schemeClr val="bg1"/>
                </a:solidFill>
              </a:rPr>
              <a:t>нет</a:t>
            </a:r>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a:t>
            </a:r>
            <a:r>
              <a:rPr lang="ru-RU" sz="1400" dirty="0" smtClean="0"/>
              <a:t>казахский, английский </a:t>
            </a:r>
            <a:r>
              <a:rPr lang="ru-RU" sz="1400" dirty="0"/>
              <a:t>язык </a:t>
            </a:r>
          </a:p>
          <a:p>
            <a:pPr>
              <a:lnSpc>
                <a:spcPct val="106000"/>
              </a:lnSpc>
              <a:tabLst>
                <a:tab pos="2257425" algn="ctr"/>
              </a:tabLst>
            </a:pPr>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r>
              <a:rPr lang="ru-RU" sz="1400" dirty="0"/>
              <a:t>Аналитическое </a:t>
            </a:r>
            <a:r>
              <a:rPr lang="ru-RU" sz="1400" dirty="0" smtClean="0"/>
              <a:t>мышление, Дисциплинированность, </a:t>
            </a:r>
            <a:r>
              <a:rPr lang="ru-RU" sz="1400" dirty="0"/>
              <a:t>Исполнительность</a:t>
            </a:r>
          </a:p>
          <a:p>
            <a:r>
              <a:rPr lang="ru-RU" sz="1400" b="1" dirty="0" smtClean="0">
                <a:ea typeface="Calibri"/>
                <a:cs typeface="Times New Roman"/>
              </a:rPr>
              <a:t>Личные качества</a:t>
            </a:r>
          </a:p>
          <a:p>
            <a:r>
              <a:rPr lang="ru-RU" sz="1400" dirty="0" smtClean="0"/>
              <a:t>Ответственность, Инициативность, </a:t>
            </a:r>
            <a:r>
              <a:rPr lang="ru-RU" sz="1400" dirty="0"/>
              <a:t>Внимательность</a:t>
            </a:r>
          </a:p>
          <a:p>
            <a:r>
              <a:rPr lang="ru-RU" sz="1400" b="1" dirty="0" smtClean="0">
                <a:ea typeface="Calibri"/>
                <a:cs typeface="Times New Roman"/>
              </a:rPr>
              <a:t>Жизненное кредо</a:t>
            </a:r>
            <a:endParaRPr lang="ru-RU" sz="1400" dirty="0" smtClean="0">
              <a:ea typeface="Calibri"/>
              <a:cs typeface="Times New Roman"/>
            </a:endParaRPr>
          </a:p>
          <a:p>
            <a:pPr>
              <a:lnSpc>
                <a:spcPct val="106000"/>
              </a:lnSpc>
              <a:tabLst>
                <a:tab pos="2257425" algn="ctr"/>
              </a:tabLst>
            </a:pPr>
            <a:r>
              <a:rPr lang="ru-RU" sz="1400" dirty="0" smtClean="0"/>
              <a:t>-</a:t>
            </a: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5"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66557391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0"/>
          <p:cNvSpPr>
            <a:spLocks noGrp="1"/>
          </p:cNvSpPr>
          <p:nvPr>
            <p:ph type="title"/>
          </p:nvPr>
        </p:nvSpPr>
        <p:spPr>
          <a:xfrm>
            <a:off x="1295399" y="660399"/>
            <a:ext cx="10126133" cy="1571584"/>
          </a:xfrm>
          <a:solidFill>
            <a:srgbClr val="00B050"/>
          </a:solidFill>
        </p:spPr>
        <p:txBody>
          <a:bodyPr>
            <a:spAutoFit/>
          </a:bodyPr>
          <a:lstStyle/>
          <a:p>
            <a:pPr algn="r"/>
            <a:r>
              <a:rPr lang="ru-RU" sz="3600" b="1" dirty="0" smtClean="0">
                <a:solidFill>
                  <a:srgbClr val="EEECE1"/>
                </a:solidFill>
              </a:rPr>
              <a:t>ВЫСШАЯ ШКОЛА </a:t>
            </a:r>
            <a:r>
              <a:rPr lang="en-US" sz="3600" b="1" dirty="0" smtClean="0">
                <a:solidFill>
                  <a:srgbClr val="EEECE1"/>
                </a:solidFill>
              </a:rPr>
              <a:t>IT </a:t>
            </a:r>
            <a:r>
              <a:rPr lang="kk-KZ" sz="3600" b="1" dirty="0" smtClean="0">
                <a:solidFill>
                  <a:srgbClr val="EEECE1"/>
                </a:solidFill>
              </a:rPr>
              <a:t>И</a:t>
            </a:r>
            <a:r>
              <a:rPr lang="ru-RU" sz="3600" b="1" dirty="0" smtClean="0">
                <a:solidFill>
                  <a:srgbClr val="EEECE1"/>
                </a:solidFill>
              </a:rPr>
              <a:t> ЕСТЕСТВЕННЫХ НАУК / </a:t>
            </a:r>
            <a:br>
              <a:rPr lang="ru-RU" sz="3600" b="1" dirty="0" smtClean="0">
                <a:solidFill>
                  <a:srgbClr val="EEECE1"/>
                </a:solidFill>
              </a:rPr>
            </a:br>
            <a:r>
              <a:rPr lang="en-US" sz="3600" b="1" dirty="0">
                <a:solidFill>
                  <a:srgbClr val="EEECE1"/>
                </a:solidFill>
              </a:rPr>
              <a:t>IT </a:t>
            </a:r>
            <a:r>
              <a:rPr lang="kk-KZ" sz="3600" b="1" dirty="0" smtClean="0">
                <a:solidFill>
                  <a:srgbClr val="EEECE1"/>
                </a:solidFill>
              </a:rPr>
              <a:t>ЖӘНЕ </a:t>
            </a:r>
            <a:r>
              <a:rPr lang="ru-RU" sz="3600" b="1" dirty="0" smtClean="0">
                <a:solidFill>
                  <a:srgbClr val="EEECE1"/>
                </a:solidFill>
              </a:rPr>
              <a:t>ЖАРАТЫЛЫСТАНУ ҒЫЛЫМДАРЫ </a:t>
            </a:r>
            <a:br>
              <a:rPr lang="ru-RU" sz="3600" b="1" dirty="0" smtClean="0">
                <a:solidFill>
                  <a:srgbClr val="EEECE1"/>
                </a:solidFill>
              </a:rPr>
            </a:br>
            <a:r>
              <a:rPr lang="ru-RU" sz="3600" b="1" dirty="0" smtClean="0">
                <a:solidFill>
                  <a:srgbClr val="EEECE1"/>
                </a:solidFill>
              </a:rPr>
              <a:t>ЖОҒАРЫ МЕКТЕБІ</a:t>
            </a:r>
            <a:endParaRPr lang="ru-RU" sz="3600" b="1" dirty="0">
              <a:solidFill>
                <a:srgbClr val="EEECE1"/>
              </a:solidFill>
            </a:endParaRPr>
          </a:p>
        </p:txBody>
      </p:sp>
      <p:sp>
        <p:nvSpPr>
          <p:cNvPr id="13" name="Прямоугольник 12"/>
          <p:cNvSpPr/>
          <p:nvPr/>
        </p:nvSpPr>
        <p:spPr>
          <a:xfrm>
            <a:off x="1295399" y="2624667"/>
            <a:ext cx="6878276" cy="707886"/>
          </a:xfrm>
          <a:prstGeom prst="rect">
            <a:avLst/>
          </a:prstGeom>
        </p:spPr>
        <p:txBody>
          <a:bodyPr wrap="square">
            <a:spAutoFit/>
          </a:bodyPr>
          <a:lstStyle/>
          <a:p>
            <a:pPr>
              <a:defRPr/>
            </a:pPr>
            <a:r>
              <a:rPr lang="kk-KZ" sz="4000" dirty="0" smtClean="0">
                <a:solidFill>
                  <a:schemeClr val="tx2">
                    <a:lumMod val="75000"/>
                  </a:schemeClr>
                </a:solidFill>
              </a:rPr>
              <a:t>Резюме выпускников</a:t>
            </a:r>
            <a:endParaRPr lang="ru-RU" sz="4000" dirty="0" smtClean="0">
              <a:solidFill>
                <a:schemeClr val="tx2">
                  <a:lumMod val="75000"/>
                </a:schemeClr>
              </a:solidFill>
            </a:endParaRPr>
          </a:p>
        </p:txBody>
      </p:sp>
      <p:sp>
        <p:nvSpPr>
          <p:cNvPr id="15" name="Прямоугольник 14"/>
          <p:cNvSpPr/>
          <p:nvPr/>
        </p:nvSpPr>
        <p:spPr>
          <a:xfrm>
            <a:off x="5477932" y="4101182"/>
            <a:ext cx="5943600" cy="707886"/>
          </a:xfrm>
          <a:prstGeom prst="rect">
            <a:avLst/>
          </a:prstGeom>
        </p:spPr>
        <p:txBody>
          <a:bodyPr wrap="square">
            <a:spAutoFit/>
          </a:bodyPr>
          <a:lstStyle/>
          <a:p>
            <a:pPr lvl="0">
              <a:defRPr/>
            </a:pPr>
            <a:r>
              <a:rPr lang="kk-KZ" sz="4000" dirty="0" smtClean="0">
                <a:solidFill>
                  <a:srgbClr val="1F497D">
                    <a:lumMod val="75000"/>
                  </a:srgbClr>
                </a:solidFill>
              </a:rPr>
              <a:t>Түлектердің түйіндемелері </a:t>
            </a:r>
            <a:endParaRPr lang="ru-RU" sz="4000" dirty="0" smtClean="0">
              <a:solidFill>
                <a:srgbClr val="1F497D">
                  <a:lumMod val="75000"/>
                </a:srgbClr>
              </a:solidFill>
            </a:endParaRPr>
          </a:p>
        </p:txBody>
      </p:sp>
      <p:cxnSp>
        <p:nvCxnSpPr>
          <p:cNvPr id="18" name="Прямая соединительная линия 17"/>
          <p:cNvCxnSpPr/>
          <p:nvPr/>
        </p:nvCxnSpPr>
        <p:spPr>
          <a:xfrm>
            <a:off x="1600200" y="3716867"/>
            <a:ext cx="94234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t>65</a:t>
            </a:r>
            <a:endParaRPr lang="ru-RU" dirty="0"/>
          </a:p>
        </p:txBody>
      </p:sp>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05984246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C:\Users\Vega\Pictures\254093958_2690636624565377_8210788506800936635_n.jpg"/>
          <p:cNvPicPr/>
          <p:nvPr/>
        </p:nvPicPr>
        <p:blipFill>
          <a:blip r:embed="rId2"/>
          <a:srcRect/>
          <a:stretch>
            <a:fillRect/>
          </a:stretch>
        </p:blipFill>
        <p:spPr bwMode="auto">
          <a:xfrm>
            <a:off x="2761528" y="480725"/>
            <a:ext cx="1476339" cy="1361043"/>
          </a:xfrm>
          <a:prstGeom prst="rect">
            <a:avLst/>
          </a:prstGeom>
          <a:noFill/>
          <a:ln w="9525">
            <a:noFill/>
            <a:miter lim="800000"/>
            <a:headEnd/>
            <a:tailEnd/>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Сейсенбеков Ерасыл Жанатбекұлы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87471416109 </a:t>
            </a:r>
            <a:endParaRPr lang="kk-KZ"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erasylseisenbekov</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a:t>10</a:t>
            </a:r>
            <a:r>
              <a:rPr lang="ru-RU" sz="1400" dirty="0"/>
              <a:t>.07.2001</a:t>
            </a:r>
            <a:r>
              <a:rPr lang="ru-RU" sz="1400" dirty="0" smtClean="0"/>
              <a:t>.</a:t>
            </a:r>
          </a:p>
          <a:p>
            <a:r>
              <a:rPr lang="kk-KZ" sz="1400" b="1" dirty="0" smtClean="0"/>
              <a:t>Семейное положение: </a:t>
            </a:r>
            <a:r>
              <a:rPr lang="kk-KZ" sz="1400" dirty="0" smtClean="0"/>
              <a:t>холост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Компьютерная </a:t>
            </a:r>
            <a:r>
              <a:rPr lang="kk-KZ" sz="1400" dirty="0">
                <a:solidFill>
                  <a:schemeClr val="bg1"/>
                </a:solidFill>
              </a:rPr>
              <a:t>мехатроника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en-US" sz="1400" dirty="0"/>
              <a:t>Sketch Up </a:t>
            </a:r>
            <a:r>
              <a:rPr lang="ru-RU" sz="1400" dirty="0"/>
              <a:t>3D дизайна и архитектурного проектирования.</a:t>
            </a:r>
            <a:endParaRPr lang="ru-RU" sz="1400" b="1" dirty="0" smtClean="0">
              <a:ea typeface="Calibri"/>
              <a:cs typeface="Times New Roman"/>
            </a:endParaRP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400" dirty="0"/>
              <a:t>Станция юнных </a:t>
            </a:r>
            <a:r>
              <a:rPr lang="kk-KZ" sz="1400" dirty="0" smtClean="0"/>
              <a:t>техников, </a:t>
            </a:r>
            <a:r>
              <a:rPr lang="kk-KZ" sz="1400" dirty="0"/>
              <a:t>КГУ  </a:t>
            </a:r>
            <a:r>
              <a:rPr lang="en-US" sz="1400" dirty="0"/>
              <a:t>" </a:t>
            </a:r>
            <a:r>
              <a:rPr lang="kk-KZ" sz="1400" dirty="0"/>
              <a:t>Учебный </a:t>
            </a:r>
            <a:r>
              <a:rPr lang="en-US" sz="1400" dirty="0"/>
              <a:t>-</a:t>
            </a:r>
            <a:r>
              <a:rPr lang="kk-KZ" sz="1400" dirty="0"/>
              <a:t>производственный комбинат</a:t>
            </a:r>
            <a:endParaRPr lang="ru-RU" sz="1400" dirty="0">
              <a:latin typeface="Times New Roman" panose="02020603050405020304" pitchFamily="18" charset="0"/>
              <a:ea typeface="Times New Roman" panose="02020603050405020304" pitchFamily="18" charset="0"/>
            </a:endParaRPr>
          </a:p>
          <a:p>
            <a:r>
              <a:rPr lang="kk-KZ" sz="1400" dirty="0" smtClean="0"/>
              <a:t> </a:t>
            </a:r>
            <a:endParaRPr lang="ru-RU" sz="13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pPr fontAlgn="base"/>
            <a:r>
              <a:rPr lang="kk-KZ" sz="1200" dirty="0"/>
              <a:t>Казахский, русский </a:t>
            </a:r>
            <a:endParaRPr lang="kk-KZ" sz="1200" dirty="0" smtClean="0"/>
          </a:p>
          <a:p>
            <a:pPr fontAlgn="base"/>
            <a:r>
              <a:rPr lang="ru-RU" sz="1200" b="1" dirty="0" smtClean="0">
                <a:ea typeface="Calibri"/>
                <a:cs typeface="Times New Roman"/>
              </a:rPr>
              <a:t>Достижения, награды </a:t>
            </a:r>
            <a:endParaRPr lang="kk-KZ" sz="1200" dirty="0"/>
          </a:p>
          <a:p>
            <a:r>
              <a:rPr lang="ru-RU" sz="1200" dirty="0" smtClean="0"/>
              <a:t>-</a:t>
            </a:r>
          </a:p>
          <a:p>
            <a:r>
              <a:rPr lang="ru-RU" sz="1200" b="1" dirty="0" smtClean="0">
                <a:ea typeface="Calibri"/>
                <a:cs typeface="Times New Roman"/>
              </a:rPr>
              <a:t>Профессиональные знания и навыки</a:t>
            </a:r>
          </a:p>
          <a:p>
            <a:pPr lvl="0" fontAlgn="base"/>
            <a:r>
              <a:rPr lang="ru-RU" sz="1200" dirty="0"/>
              <a:t>Знание </a:t>
            </a:r>
            <a:r>
              <a:rPr lang="en-US" sz="1200" dirty="0"/>
              <a:t>MS Office</a:t>
            </a:r>
            <a:r>
              <a:rPr lang="ru-RU" sz="1200" dirty="0"/>
              <a:t> (</a:t>
            </a:r>
            <a:r>
              <a:rPr lang="en-US" sz="1200" dirty="0"/>
              <a:t>Word</a:t>
            </a:r>
            <a:r>
              <a:rPr lang="ru-RU" sz="1200" dirty="0"/>
              <a:t>, </a:t>
            </a:r>
            <a:r>
              <a:rPr lang="en-US" sz="1200" dirty="0"/>
              <a:t>Excel</a:t>
            </a:r>
            <a:r>
              <a:rPr lang="ru-RU" sz="1200" dirty="0"/>
              <a:t>, </a:t>
            </a:r>
            <a:r>
              <a:rPr lang="en-US" sz="1200" dirty="0"/>
              <a:t>Access</a:t>
            </a:r>
            <a:r>
              <a:rPr lang="ru-RU" sz="1200" dirty="0"/>
              <a:t>, </a:t>
            </a:r>
            <a:r>
              <a:rPr lang="en-US" sz="1200" dirty="0"/>
              <a:t>Power Point</a:t>
            </a:r>
            <a:r>
              <a:rPr lang="ru-RU" sz="1200" dirty="0" smtClean="0"/>
              <a:t>)</a:t>
            </a:r>
          </a:p>
          <a:p>
            <a:pPr lvl="0" fontAlgn="base"/>
            <a:r>
              <a:rPr lang="ru-RU" sz="1200" b="1" dirty="0" smtClean="0">
                <a:ea typeface="Calibri"/>
                <a:cs typeface="Times New Roman"/>
              </a:rPr>
              <a:t>Личные качества</a:t>
            </a:r>
          </a:p>
          <a:p>
            <a:r>
              <a:rPr lang="ru-RU" sz="1200" dirty="0"/>
              <a:t>Меньше говори и больше </a:t>
            </a:r>
            <a:r>
              <a:rPr lang="ru-RU" sz="1200" dirty="0" smtClean="0"/>
              <a:t>работай, Вежливость; Обязанность, Уметь </a:t>
            </a:r>
            <a:r>
              <a:rPr lang="ru-RU" sz="1200" dirty="0"/>
              <a:t>быстро анализировать ситуацию и принимать </a:t>
            </a:r>
            <a:r>
              <a:rPr lang="ru-RU" sz="1200" dirty="0" smtClean="0"/>
              <a:t>решения; Умение </a:t>
            </a:r>
            <a:r>
              <a:rPr lang="ru-RU" sz="1200" dirty="0"/>
              <a:t>работать в команде</a:t>
            </a:r>
          </a:p>
          <a:p>
            <a:pPr lvl="0" fontAlgn="base"/>
            <a:r>
              <a:rPr lang="ru-RU" sz="1200" b="1" dirty="0" smtClean="0">
                <a:ea typeface="Calibri"/>
                <a:cs typeface="Times New Roman"/>
              </a:rPr>
              <a:t>Жизненное кредо </a:t>
            </a:r>
          </a:p>
          <a:p>
            <a:r>
              <a:rPr lang="kk-KZ" sz="1200" dirty="0"/>
              <a:t>Достоинство человека определяется тем, каким путем он идет к цели, а не тем, достигнет ли он ее.</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28168595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Vega3\Downloads\WhatsApp Image 2021-11-05 at 09.19.06.jpeg"/>
          <p:cNvPicPr/>
          <p:nvPr/>
        </p:nvPicPr>
        <p:blipFill>
          <a:blip r:embed="rId2"/>
          <a:srcRect/>
          <a:stretch>
            <a:fillRect/>
          </a:stretch>
        </p:blipFill>
        <p:spPr bwMode="auto">
          <a:xfrm>
            <a:off x="2761528" y="473112"/>
            <a:ext cx="1476339" cy="1368656"/>
          </a:xfrm>
          <a:prstGeom prst="rect">
            <a:avLst/>
          </a:prstGeom>
          <a:noFill/>
          <a:ln w="9525">
            <a:noFill/>
            <a:miter lim="800000"/>
            <a:headEnd/>
            <a:tailEnd/>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Әбділдабекұлы Нұрасыл</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87025673576 </a:t>
            </a:r>
            <a:endParaRPr lang="kk-KZ"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abdildabekn</a:t>
            </a:r>
            <a:r>
              <a:rPr lang="ru-RU" sz="1400" u="sng" dirty="0">
                <a:solidFill>
                  <a:schemeClr val="bg1"/>
                </a:solidFill>
                <a:hlinkClick r:id="rId3"/>
              </a:rPr>
              <a:t>@</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r>
              <a:rPr lang="en-US" sz="1400"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a:t>16</a:t>
            </a:r>
            <a:r>
              <a:rPr lang="kk-KZ" sz="1400" dirty="0"/>
              <a:t>.</a:t>
            </a:r>
            <a:r>
              <a:rPr lang="ru-RU" sz="1400" dirty="0"/>
              <a:t>06</a:t>
            </a:r>
            <a:r>
              <a:rPr lang="kk-KZ" sz="1400" dirty="0"/>
              <a:t>.2000 </a:t>
            </a:r>
            <a:endParaRPr lang="kk-KZ" sz="1400" dirty="0" smtClean="0"/>
          </a:p>
          <a:p>
            <a:r>
              <a:rPr lang="kk-KZ" sz="1400" b="1" dirty="0" smtClean="0"/>
              <a:t>Семейное положение: </a:t>
            </a:r>
            <a:r>
              <a:rPr lang="kk-KZ" sz="1400" dirty="0" smtClean="0"/>
              <a:t>холост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Компьютерная </a:t>
            </a:r>
            <a:r>
              <a:rPr lang="kk-KZ" sz="1400" dirty="0">
                <a:solidFill>
                  <a:schemeClr val="bg1"/>
                </a:solidFill>
              </a:rPr>
              <a:t>мехатроника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ru-RU" sz="1400" dirty="0"/>
              <a:t>Разработка веб-</a:t>
            </a:r>
            <a:r>
              <a:rPr lang="kk-KZ" sz="1400" dirty="0"/>
              <a:t>приложения на языке </a:t>
            </a:r>
            <a:r>
              <a:rPr lang="en-US" sz="1400" dirty="0" smtClean="0"/>
              <a:t>PHP</a:t>
            </a:r>
            <a:r>
              <a:rPr lang="kk-KZ" sz="1400" dirty="0" smtClean="0"/>
              <a:t>, </a:t>
            </a:r>
            <a:r>
              <a:rPr lang="en-US" sz="1400" dirty="0"/>
              <a:t>HTML CSS </a:t>
            </a:r>
            <a:r>
              <a:rPr lang="ru-RU" sz="1400" dirty="0"/>
              <a:t>Верстка макета и </a:t>
            </a:r>
            <a:r>
              <a:rPr lang="ru-RU" sz="1400" dirty="0" err="1"/>
              <a:t>лендинг</a:t>
            </a:r>
            <a:r>
              <a:rPr lang="ru-RU" sz="1400" dirty="0"/>
              <a:t> </a:t>
            </a:r>
            <a:r>
              <a:rPr lang="ru-RU" sz="1400" dirty="0" err="1"/>
              <a:t>пейдж</a:t>
            </a:r>
            <a:endParaRPr lang="ru-RU" sz="1400" b="1" dirty="0" smtClean="0">
              <a:ea typeface="Calibri"/>
              <a:cs typeface="Times New Roman"/>
            </a:endParaRP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АО Азия </a:t>
            </a:r>
            <a:r>
              <a:rPr lang="kk-KZ" sz="1200" dirty="0" smtClean="0"/>
              <a:t>Авто, </a:t>
            </a:r>
            <a:r>
              <a:rPr lang="kk-KZ" sz="1200" dirty="0"/>
              <a:t>НАО </a:t>
            </a:r>
            <a:r>
              <a:rPr lang="ru-RU" sz="1200" dirty="0"/>
              <a:t>"Восточно-Казахстанский университет имени </a:t>
            </a:r>
            <a:r>
              <a:rPr lang="ru-RU" sz="1200" dirty="0" err="1"/>
              <a:t>Сарсена</a:t>
            </a:r>
            <a:r>
              <a:rPr lang="ru-RU" sz="1200" dirty="0"/>
              <a:t> </a:t>
            </a:r>
            <a:r>
              <a:rPr lang="ru-RU" sz="1200" dirty="0" err="1"/>
              <a:t>Аманжолова</a:t>
            </a:r>
            <a:r>
              <a:rPr lang="ru-RU" sz="1200" dirty="0"/>
              <a:t>" (Научная </a:t>
            </a:r>
            <a:r>
              <a:rPr lang="ru-RU" sz="1200" dirty="0" err="1"/>
              <a:t>билиотека</a:t>
            </a:r>
            <a:r>
              <a:rPr lang="ru-RU" sz="1200" dirty="0"/>
              <a:t>)</a:t>
            </a:r>
            <a:endParaRPr lang="ru-RU" sz="1200" dirty="0">
              <a:latin typeface="Times New Roman" panose="02020603050405020304" pitchFamily="18" charset="0"/>
              <a:ea typeface="Times New Roman" panose="02020603050405020304" pitchFamily="18" charset="0"/>
            </a:endParaRPr>
          </a:p>
          <a:p>
            <a:r>
              <a:rPr lang="kk-KZ" sz="1400" dirty="0" smtClean="0"/>
              <a:t> </a:t>
            </a:r>
            <a:endParaRPr lang="ru-RU" sz="13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pPr fontAlgn="base"/>
            <a:r>
              <a:rPr lang="kk-KZ" sz="1200" dirty="0"/>
              <a:t>Казахский, русский </a:t>
            </a:r>
            <a:endParaRPr lang="kk-KZ" sz="1200" dirty="0" smtClean="0"/>
          </a:p>
          <a:p>
            <a:pPr fontAlgn="base"/>
            <a:r>
              <a:rPr lang="ru-RU" sz="1200" b="1" dirty="0" smtClean="0">
                <a:ea typeface="Calibri"/>
                <a:cs typeface="Times New Roman"/>
              </a:rPr>
              <a:t>Достижения, награды </a:t>
            </a:r>
            <a:endParaRPr lang="kk-KZ" sz="1200" dirty="0"/>
          </a:p>
          <a:p>
            <a:r>
              <a:rPr lang="ru-RU" sz="1200" dirty="0" smtClean="0"/>
              <a:t>-</a:t>
            </a:r>
          </a:p>
          <a:p>
            <a:r>
              <a:rPr lang="ru-RU" sz="1200" b="1" dirty="0" smtClean="0">
                <a:ea typeface="Calibri"/>
                <a:cs typeface="Times New Roman"/>
              </a:rPr>
              <a:t>Профессиональные знания и навыки</a:t>
            </a:r>
          </a:p>
          <a:p>
            <a:pPr lvl="0" fontAlgn="base"/>
            <a:r>
              <a:rPr lang="ru-RU" sz="1200" dirty="0"/>
              <a:t>Знание </a:t>
            </a:r>
            <a:r>
              <a:rPr lang="en-US" sz="1200" dirty="0"/>
              <a:t>MS Office</a:t>
            </a:r>
            <a:r>
              <a:rPr lang="ru-RU" sz="1200" dirty="0"/>
              <a:t> (</a:t>
            </a:r>
            <a:r>
              <a:rPr lang="en-US" sz="1200" dirty="0"/>
              <a:t>Word</a:t>
            </a:r>
            <a:r>
              <a:rPr lang="ru-RU" sz="1200" dirty="0"/>
              <a:t>, </a:t>
            </a:r>
            <a:r>
              <a:rPr lang="en-US" sz="1200" dirty="0"/>
              <a:t>Excel</a:t>
            </a:r>
            <a:r>
              <a:rPr lang="ru-RU" sz="1200" dirty="0"/>
              <a:t>, </a:t>
            </a:r>
            <a:r>
              <a:rPr lang="en-US" sz="1200" dirty="0"/>
              <a:t>Access</a:t>
            </a:r>
            <a:r>
              <a:rPr lang="ru-RU" sz="1200" dirty="0"/>
              <a:t>, </a:t>
            </a:r>
            <a:r>
              <a:rPr lang="en-US" sz="1200" dirty="0"/>
              <a:t>Power Point</a:t>
            </a:r>
            <a:r>
              <a:rPr lang="ru-RU" sz="1200" dirty="0" smtClean="0"/>
              <a:t>)</a:t>
            </a:r>
          </a:p>
          <a:p>
            <a:pPr lvl="0" fontAlgn="base"/>
            <a:r>
              <a:rPr lang="ru-RU" sz="1200" b="1" dirty="0" smtClean="0">
                <a:ea typeface="Calibri"/>
                <a:cs typeface="Times New Roman"/>
              </a:rPr>
              <a:t>Личные качества</a:t>
            </a:r>
          </a:p>
          <a:p>
            <a:r>
              <a:rPr lang="kk-KZ" sz="1200" dirty="0" smtClean="0"/>
              <a:t>Вежливость;</a:t>
            </a:r>
            <a:r>
              <a:rPr lang="ru-RU" sz="1200" dirty="0"/>
              <a:t> </a:t>
            </a:r>
            <a:r>
              <a:rPr lang="kk-KZ" sz="1200" dirty="0" smtClean="0"/>
              <a:t>Повышенная работоспособность, </a:t>
            </a:r>
            <a:r>
              <a:rPr lang="kk-KZ" sz="1200" dirty="0"/>
              <a:t>На гитаре </a:t>
            </a:r>
            <a:r>
              <a:rPr lang="kk-KZ" sz="1200" dirty="0" smtClean="0"/>
              <a:t>сыграть;</a:t>
            </a:r>
            <a:r>
              <a:rPr lang="ru-RU" sz="1200" dirty="0"/>
              <a:t> </a:t>
            </a:r>
            <a:r>
              <a:rPr lang="kk-KZ" sz="1200" dirty="0" smtClean="0"/>
              <a:t>Активный </a:t>
            </a:r>
            <a:r>
              <a:rPr lang="kk-KZ" sz="1200" dirty="0"/>
              <a:t>отдых, увлечение </a:t>
            </a:r>
            <a:r>
              <a:rPr lang="kk-KZ" sz="1200" dirty="0" smtClean="0"/>
              <a:t>путешествиями;</a:t>
            </a:r>
            <a:r>
              <a:rPr lang="ru-RU" sz="1200" dirty="0"/>
              <a:t> </a:t>
            </a:r>
            <a:r>
              <a:rPr lang="kk-KZ" sz="1200" dirty="0" smtClean="0"/>
              <a:t>Чтение </a:t>
            </a:r>
            <a:r>
              <a:rPr lang="kk-KZ" sz="1200" dirty="0"/>
              <a:t>книг</a:t>
            </a:r>
            <a:r>
              <a:rPr lang="kk-KZ" sz="1200" dirty="0" smtClean="0"/>
              <a:t>.</a:t>
            </a:r>
            <a:endParaRPr lang="ru-RU" sz="1200" dirty="0"/>
          </a:p>
          <a:p>
            <a:pPr lvl="0" fontAlgn="base"/>
            <a:r>
              <a:rPr lang="ru-RU" sz="1200" b="1" dirty="0" smtClean="0">
                <a:ea typeface="Calibri"/>
                <a:cs typeface="Times New Roman"/>
              </a:rPr>
              <a:t>Жизненное кредо </a:t>
            </a:r>
          </a:p>
          <a:p>
            <a:r>
              <a:rPr lang="ru-RU" sz="1200" dirty="0"/>
              <a:t>Ты должен любить то, что делаешь, и только тогда твой труд, пусть даже простой, будет возведен в ранг творчества.</a:t>
            </a: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51464253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C:\Users\tech\Desktop\WhatsApp Image 2021-11-04 at 01.35.47.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7" y="473112"/>
            <a:ext cx="1476339" cy="1368656"/>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Аманғазин Ерасыл </a:t>
            </a:r>
            <a:r>
              <a:rPr lang="kk-KZ" sz="1400" b="1" dirty="0" smtClean="0">
                <a:solidFill>
                  <a:schemeClr val="bg1"/>
                </a:solidFill>
              </a:rPr>
              <a:t>Қуатулы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a:t>
            </a:r>
            <a:r>
              <a:rPr lang="ru-RU" sz="1400" dirty="0">
                <a:solidFill>
                  <a:schemeClr val="bg1"/>
                </a:solidFill>
              </a:rPr>
              <a:t>(777)1382893 </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amangazin</a:t>
            </a:r>
            <a:r>
              <a:rPr lang="ru-RU" sz="1400" dirty="0">
                <a:solidFill>
                  <a:schemeClr val="bg1"/>
                </a:solidFill>
              </a:rPr>
              <a:t>.</a:t>
            </a:r>
            <a:r>
              <a:rPr lang="en-US" sz="1400" dirty="0" err="1">
                <a:solidFill>
                  <a:schemeClr val="bg1"/>
                </a:solidFill>
              </a:rPr>
              <a:t>erasyl</a:t>
            </a:r>
            <a:r>
              <a:rPr lang="ru-RU" sz="1400" dirty="0">
                <a:solidFill>
                  <a:schemeClr val="bg1"/>
                </a:solidFill>
              </a:rPr>
              <a:t>777@</a:t>
            </a:r>
            <a:r>
              <a:rPr lang="en-US" sz="1400" dirty="0">
                <a:solidFill>
                  <a:schemeClr val="bg1"/>
                </a:solidFill>
              </a:rPr>
              <a:t>mal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a:t>20.</a:t>
            </a:r>
            <a:r>
              <a:rPr lang="ru-RU" sz="1400" dirty="0"/>
              <a:t>09</a:t>
            </a:r>
            <a:r>
              <a:rPr lang="kk-KZ" sz="1400" dirty="0"/>
              <a:t>.2000 </a:t>
            </a:r>
            <a:endParaRPr lang="kk-KZ" sz="1400" dirty="0" smtClean="0"/>
          </a:p>
          <a:p>
            <a:r>
              <a:rPr lang="kk-KZ" sz="1400" b="1" dirty="0" smtClean="0"/>
              <a:t>Семейное положение: </a:t>
            </a:r>
            <a:r>
              <a:rPr lang="kk-KZ" sz="1400" dirty="0" smtClean="0"/>
              <a:t>холост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Компьютерная </a:t>
            </a:r>
            <a:r>
              <a:rPr lang="kk-KZ" sz="1400" dirty="0">
                <a:solidFill>
                  <a:schemeClr val="bg1"/>
                </a:solidFill>
              </a:rPr>
              <a:t>мехатроника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en-US" sz="1400" dirty="0" err="1" smtClean="0"/>
              <a:t>NetLogo</a:t>
            </a:r>
            <a:r>
              <a:rPr lang="kk-KZ" sz="1400" dirty="0" smtClean="0"/>
              <a:t>, </a:t>
            </a:r>
            <a:r>
              <a:rPr lang="en-US" sz="1400" dirty="0" smtClean="0"/>
              <a:t>КОМПАС</a:t>
            </a:r>
            <a:r>
              <a:rPr lang="kk-KZ" sz="1400" dirty="0" smtClean="0"/>
              <a:t>, </a:t>
            </a:r>
            <a:r>
              <a:rPr lang="en-US" sz="1400" dirty="0"/>
              <a:t>CorelDraw</a:t>
            </a:r>
            <a:endParaRPr lang="ru-RU" sz="1400" b="1" dirty="0" smtClean="0">
              <a:ea typeface="Calibri"/>
              <a:cs typeface="Times New Roman"/>
            </a:endParaRP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КГКП </a:t>
            </a:r>
            <a:r>
              <a:rPr lang="en-US" sz="1400" dirty="0"/>
              <a:t>“</a:t>
            </a:r>
            <a:r>
              <a:rPr lang="ru-RU" sz="1400" dirty="0"/>
              <a:t>Станция юных техников</a:t>
            </a:r>
            <a:r>
              <a:rPr lang="en-US" sz="1400" dirty="0" smtClean="0"/>
              <a:t>”</a:t>
            </a:r>
            <a:r>
              <a:rPr lang="ru-RU" sz="1400" dirty="0" smtClean="0">
                <a:latin typeface="Times New Roman" panose="02020603050405020304" pitchFamily="18" charset="0"/>
              </a:rPr>
              <a:t>, </a:t>
            </a:r>
            <a:r>
              <a:rPr lang="kk-KZ" sz="1400" dirty="0"/>
              <a:t>КГУ </a:t>
            </a:r>
            <a:r>
              <a:rPr lang="en-US" sz="1400" dirty="0"/>
              <a:t>“</a:t>
            </a:r>
            <a:r>
              <a:rPr lang="kk-KZ" sz="1400" dirty="0"/>
              <a:t>Учебно-производственный комбинат</a:t>
            </a:r>
            <a:r>
              <a:rPr lang="en-US" sz="1400" dirty="0"/>
              <a:t>”</a:t>
            </a:r>
            <a:r>
              <a:rPr lang="kk-KZ" sz="1400" dirty="0" smtClean="0"/>
              <a:t> </a:t>
            </a:r>
            <a:endParaRPr lang="ru-RU" sz="14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pPr fontAlgn="base"/>
            <a:r>
              <a:rPr lang="kk-KZ" sz="1200" dirty="0"/>
              <a:t>Казахский, русский </a:t>
            </a:r>
            <a:endParaRPr lang="kk-KZ" sz="1200" dirty="0" smtClean="0"/>
          </a:p>
          <a:p>
            <a:pPr fontAlgn="base"/>
            <a:r>
              <a:rPr lang="ru-RU" sz="1200" b="1" dirty="0" smtClean="0">
                <a:ea typeface="Calibri"/>
                <a:cs typeface="Times New Roman"/>
              </a:rPr>
              <a:t>Достижения, награды </a:t>
            </a:r>
            <a:endParaRPr lang="kk-KZ" sz="1200" dirty="0"/>
          </a:p>
          <a:p>
            <a:r>
              <a:rPr lang="ru-RU" sz="1200" dirty="0" smtClean="0"/>
              <a:t>-</a:t>
            </a:r>
          </a:p>
          <a:p>
            <a:r>
              <a:rPr lang="ru-RU" sz="1200" b="1" dirty="0" smtClean="0">
                <a:ea typeface="Calibri"/>
                <a:cs typeface="Times New Roman"/>
              </a:rPr>
              <a:t>Профессиональные знания и навыки</a:t>
            </a:r>
          </a:p>
          <a:p>
            <a:pPr lvl="0" fontAlgn="base"/>
            <a:r>
              <a:rPr lang="ru-RU" sz="1200" dirty="0"/>
              <a:t>Знание </a:t>
            </a:r>
            <a:r>
              <a:rPr lang="en-US" sz="1200" dirty="0"/>
              <a:t>MS Office</a:t>
            </a:r>
            <a:r>
              <a:rPr lang="ru-RU" sz="1200" dirty="0"/>
              <a:t> (</a:t>
            </a:r>
            <a:r>
              <a:rPr lang="en-US" sz="1200" dirty="0"/>
              <a:t>Word</a:t>
            </a:r>
            <a:r>
              <a:rPr lang="ru-RU" sz="1200" dirty="0"/>
              <a:t>, </a:t>
            </a:r>
            <a:r>
              <a:rPr lang="en-US" sz="1200" dirty="0"/>
              <a:t>Excel</a:t>
            </a:r>
            <a:r>
              <a:rPr lang="ru-RU" sz="1200" dirty="0"/>
              <a:t>, </a:t>
            </a:r>
            <a:r>
              <a:rPr lang="en-US" sz="1200" dirty="0"/>
              <a:t>Access</a:t>
            </a:r>
            <a:r>
              <a:rPr lang="ru-RU" sz="1200" dirty="0"/>
              <a:t>, </a:t>
            </a:r>
            <a:r>
              <a:rPr lang="en-US" sz="1200" dirty="0"/>
              <a:t>Power Point</a:t>
            </a:r>
            <a:r>
              <a:rPr lang="ru-RU" sz="1200" dirty="0" smtClean="0"/>
              <a:t>)</a:t>
            </a:r>
          </a:p>
          <a:p>
            <a:pPr lvl="0" fontAlgn="base"/>
            <a:r>
              <a:rPr lang="ru-RU" sz="1200" b="1" dirty="0" smtClean="0">
                <a:ea typeface="Calibri"/>
                <a:cs typeface="Times New Roman"/>
              </a:rPr>
              <a:t>Личные качества</a:t>
            </a:r>
          </a:p>
          <a:p>
            <a:r>
              <a:rPr lang="kk-KZ" sz="1200" dirty="0" smtClean="0"/>
              <a:t>Вежливость;</a:t>
            </a:r>
            <a:r>
              <a:rPr lang="ru-RU" sz="1200" dirty="0"/>
              <a:t> </a:t>
            </a:r>
            <a:r>
              <a:rPr lang="kk-KZ" sz="1200" dirty="0" smtClean="0"/>
              <a:t>Повышенная работоспособность;</a:t>
            </a:r>
            <a:r>
              <a:rPr lang="ru-RU" sz="1200" dirty="0"/>
              <a:t> </a:t>
            </a:r>
            <a:r>
              <a:rPr lang="kk-KZ" sz="1200" dirty="0" smtClean="0"/>
              <a:t>Наличие </a:t>
            </a:r>
            <a:r>
              <a:rPr lang="kk-KZ" sz="1200" dirty="0"/>
              <a:t>навыков быстрого анализа ситуации и принятия </a:t>
            </a:r>
            <a:r>
              <a:rPr lang="kk-KZ" sz="1200" dirty="0" smtClean="0"/>
              <a:t>решений;</a:t>
            </a:r>
            <a:r>
              <a:rPr lang="ru-RU" sz="1200" dirty="0"/>
              <a:t> </a:t>
            </a:r>
            <a:r>
              <a:rPr lang="kk-KZ" sz="1200" dirty="0" smtClean="0"/>
              <a:t>Умение </a:t>
            </a:r>
            <a:r>
              <a:rPr lang="kk-KZ" sz="1200" dirty="0"/>
              <a:t>работать в команде.</a:t>
            </a:r>
            <a:endParaRPr lang="ru-RU" sz="1200" dirty="0"/>
          </a:p>
          <a:p>
            <a:pPr lvl="0" fontAlgn="base"/>
            <a:r>
              <a:rPr lang="ru-RU" sz="1200" b="1" dirty="0" smtClean="0">
                <a:ea typeface="Calibri"/>
                <a:cs typeface="Times New Roman"/>
              </a:rPr>
              <a:t>Жизненное кредо </a:t>
            </a:r>
          </a:p>
          <a:p>
            <a:r>
              <a:rPr lang="kk-KZ" sz="1200" dirty="0"/>
              <a:t>Учитесь,пока другие спят...</a:t>
            </a:r>
            <a:endParaRPr lang="ru-RU" sz="1200" dirty="0"/>
          </a:p>
          <a:p>
            <a:r>
              <a:rPr lang="kk-KZ" sz="1200" dirty="0"/>
              <a:t>Работайте, пока другие отдыхают...</a:t>
            </a:r>
            <a:endParaRPr lang="ru-RU" sz="1200" dirty="0"/>
          </a:p>
          <a:p>
            <a:r>
              <a:rPr lang="kk-KZ" sz="1200" dirty="0"/>
              <a:t>Будьте готовы,пока другие расслабляются..</a:t>
            </a:r>
            <a:endParaRPr lang="ru-RU" sz="1200" dirty="0"/>
          </a:p>
          <a:p>
            <a:r>
              <a:rPr lang="kk-KZ" sz="1200" dirty="0"/>
              <a:t>Мечтайте и действуйте,пока другие ноют. </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90608334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User\Downloads\WhatsApp Image 2021-11-09 at 13.27.44.jpeg"/>
          <p:cNvPicPr/>
          <p:nvPr/>
        </p:nvPicPr>
        <p:blipFill rotWithShape="1">
          <a:blip r:embed="rId2" cstate="print">
            <a:extLst>
              <a:ext uri="{28A0092B-C50C-407E-A947-70E740481C1C}">
                <a14:useLocalDpi xmlns:a14="http://schemas.microsoft.com/office/drawing/2010/main" val="0"/>
              </a:ext>
            </a:extLst>
          </a:blip>
          <a:srcRect l="27832" t="12305" r="33481" b="55373"/>
          <a:stretch/>
        </p:blipFill>
        <p:spPr bwMode="auto">
          <a:xfrm>
            <a:off x="2761527" y="482868"/>
            <a:ext cx="1476339" cy="1358900"/>
          </a:xfrm>
          <a:prstGeom prst="rect">
            <a:avLst/>
          </a:prstGeom>
          <a:noFill/>
          <a:ln>
            <a:solidFill>
              <a:schemeClr val="tx1"/>
            </a:solid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Серғалиев Бекарыс </a:t>
            </a:r>
            <a:r>
              <a:rPr lang="kk-KZ" sz="1400" b="1" dirty="0" smtClean="0">
                <a:solidFill>
                  <a:schemeClr val="bg1"/>
                </a:solidFill>
              </a:rPr>
              <a:t>Серікұлы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8</a:t>
            </a:r>
            <a:r>
              <a:rPr lang="ru-RU" sz="1400" dirty="0">
                <a:solidFill>
                  <a:schemeClr val="bg1"/>
                </a:solidFill>
              </a:rPr>
              <a:t>-(</a:t>
            </a:r>
            <a:r>
              <a:rPr lang="kk-KZ" sz="1400" dirty="0">
                <a:solidFill>
                  <a:schemeClr val="bg1"/>
                </a:solidFill>
              </a:rPr>
              <a:t>747</a:t>
            </a:r>
            <a:r>
              <a:rPr lang="ru-RU" sz="1400" dirty="0">
                <a:solidFill>
                  <a:schemeClr val="bg1"/>
                </a:solidFill>
              </a:rPr>
              <a:t>)-</a:t>
            </a:r>
            <a:r>
              <a:rPr lang="kk-KZ" sz="1400" dirty="0">
                <a:solidFill>
                  <a:schemeClr val="bg1"/>
                </a:solidFill>
              </a:rPr>
              <a:t>326</a:t>
            </a:r>
            <a:r>
              <a:rPr lang="ru-RU" sz="1400" dirty="0">
                <a:solidFill>
                  <a:schemeClr val="bg1"/>
                </a:solidFill>
              </a:rPr>
              <a:t>-</a:t>
            </a:r>
            <a:r>
              <a:rPr lang="kk-KZ" sz="1400" dirty="0">
                <a:solidFill>
                  <a:schemeClr val="bg1"/>
                </a:solidFill>
              </a:rPr>
              <a:t>20</a:t>
            </a:r>
            <a:r>
              <a:rPr lang="ru-RU" sz="1400" dirty="0">
                <a:solidFill>
                  <a:schemeClr val="bg1"/>
                </a:solidFill>
              </a:rPr>
              <a:t>-</a:t>
            </a:r>
            <a:r>
              <a:rPr lang="kk-KZ" sz="1400" dirty="0">
                <a:solidFill>
                  <a:schemeClr val="bg1"/>
                </a:solidFill>
              </a:rPr>
              <a:t>28</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rPr>
              <a:t>Sergaliyev</a:t>
            </a:r>
            <a:r>
              <a:rPr lang="ru-RU" sz="1400" u="sng" dirty="0">
                <a:solidFill>
                  <a:schemeClr val="bg1"/>
                </a:solidFill>
              </a:rPr>
              <a:t>7@</a:t>
            </a:r>
            <a:r>
              <a:rPr lang="en-US" sz="1400" u="sng" dirty="0">
                <a:solidFill>
                  <a:schemeClr val="bg1"/>
                </a:solidFill>
              </a:rPr>
              <a:t>mail</a:t>
            </a:r>
            <a:r>
              <a:rPr lang="ru-RU" sz="1400" u="sng" dirty="0">
                <a:solidFill>
                  <a:schemeClr val="bg1"/>
                </a:solidFill>
              </a:rPr>
              <a:t>.</a:t>
            </a:r>
            <a:r>
              <a:rPr lang="en-US" sz="1400" u="sng" dirty="0" err="1">
                <a:solidFill>
                  <a:schemeClr val="bg1"/>
                </a:solidFill>
              </a:rPr>
              <a:t>ru</a:t>
            </a:r>
            <a:endParaRPr lang="ru-RU" sz="1400" dirty="0">
              <a:solidFill>
                <a:schemeClr val="bg1"/>
              </a:solidFill>
              <a:effectLst/>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a:t>25.06.2000 </a:t>
            </a:r>
            <a:endParaRPr lang="kk-KZ" sz="1400" dirty="0" smtClean="0"/>
          </a:p>
          <a:p>
            <a:r>
              <a:rPr lang="kk-KZ" sz="1400" b="1" dirty="0" smtClean="0"/>
              <a:t>Семейное положение: </a:t>
            </a:r>
            <a:r>
              <a:rPr lang="kk-KZ" sz="1400" dirty="0" smtClean="0"/>
              <a:t>холост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6В01501 </a:t>
            </a:r>
            <a:r>
              <a:rPr lang="kk-KZ" sz="1400" dirty="0" smtClean="0">
                <a:solidFill>
                  <a:schemeClr val="bg1"/>
                </a:solidFill>
              </a:rPr>
              <a:t>Информатика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kk-KZ" sz="1400" dirty="0"/>
              <a:t>Развитие цифровых компетенций </a:t>
            </a:r>
            <a:r>
              <a:rPr lang="kk-KZ" sz="1400" dirty="0" smtClean="0"/>
              <a:t>педогогов, сертификат </a:t>
            </a:r>
            <a:r>
              <a:rPr lang="kk-KZ" sz="1400" dirty="0"/>
              <a:t>№287852</a:t>
            </a:r>
            <a:endParaRPr lang="ru-RU" sz="1400" b="1" dirty="0" smtClean="0">
              <a:ea typeface="Calibri"/>
              <a:cs typeface="Times New Roman"/>
            </a:endParaRP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КГУ «Средняя школа №19</a:t>
            </a:r>
            <a:r>
              <a:rPr lang="kk-KZ" sz="1200" dirty="0" smtClean="0"/>
              <a:t>», </a:t>
            </a:r>
            <a:r>
              <a:rPr lang="kk-KZ" sz="1200" dirty="0"/>
              <a:t>№44 лицей  имени Оралхана Бокея </a:t>
            </a:r>
            <a:r>
              <a:rPr lang="kk-KZ" sz="1200" dirty="0" smtClean="0"/>
              <a:t>, </a:t>
            </a:r>
            <a:r>
              <a:rPr lang="kk-KZ" sz="1200" cap="small" dirty="0"/>
              <a:t>КГУ «Средняя школа №20 имени Ахмета Байтурсынова»</a:t>
            </a:r>
            <a:endParaRPr lang="ru-RU" sz="12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 руский, турецкий</a:t>
            </a:r>
            <a:endParaRPr lang="ru-RU" sz="1200" dirty="0"/>
          </a:p>
          <a:p>
            <a:pPr fontAlgn="base"/>
            <a:r>
              <a:rPr lang="ru-RU" sz="1200" b="1" dirty="0" smtClean="0">
                <a:ea typeface="Calibri"/>
                <a:cs typeface="Times New Roman"/>
              </a:rPr>
              <a:t>Достижения, награды </a:t>
            </a:r>
            <a:r>
              <a:rPr lang="ru-RU" sz="1200" dirty="0"/>
              <a:t>3 место в конкурсе научных работ в рамках научной недели по педагогическому направлению, диплом 1 степени международной информатике олимпиады среди студентов, диплом 1 степени республиканской дистанционной олимпиады по информатике на портале </a:t>
            </a:r>
            <a:r>
              <a:rPr lang="ru-RU" sz="1200" dirty="0" err="1"/>
              <a:t>Talimger</a:t>
            </a:r>
            <a:r>
              <a:rPr lang="ru-RU" sz="1200" dirty="0"/>
              <a:t>, диплом 1 степени олимпиады среди студентов по международной физике, диплом 3 степени республиканской дистанционной олимпиады по информационной технологии, (6в01501) - отличник информатики</a:t>
            </a:r>
            <a:r>
              <a:rPr lang="ru-RU" sz="1200" dirty="0" smtClean="0"/>
              <a:t>.</a:t>
            </a:r>
          </a:p>
          <a:p>
            <a:r>
              <a:rPr lang="ru-RU" sz="1200" b="1" dirty="0" smtClean="0">
                <a:ea typeface="Calibri"/>
                <a:cs typeface="Times New Roman"/>
              </a:rPr>
              <a:t>Профессиональные знания и навыки</a:t>
            </a:r>
          </a:p>
          <a:p>
            <a:pPr lvl="0" fontAlgn="base"/>
            <a:r>
              <a:rPr lang="kk-KZ" sz="1200" dirty="0"/>
              <a:t>Создания HTML-страницы сайта, антивирусы, Python,Photoshop, MS Office, Adobe Flashи т. п. </a:t>
            </a:r>
            <a:endParaRPr lang="kk-KZ" sz="1200" dirty="0" smtClean="0"/>
          </a:p>
          <a:p>
            <a:pPr lvl="0" fontAlgn="base"/>
            <a:r>
              <a:rPr lang="ru-RU" sz="1200" b="1" dirty="0" smtClean="0">
                <a:ea typeface="Calibri"/>
                <a:cs typeface="Times New Roman"/>
              </a:rPr>
              <a:t>Личные качества</a:t>
            </a:r>
          </a:p>
          <a:p>
            <a:r>
              <a:rPr lang="ru-RU" sz="1200" dirty="0"/>
              <a:t>Надежность, исполнительность, дисциплинированность, пунктуальность, честность.</a:t>
            </a:r>
          </a:p>
          <a:p>
            <a:pPr lvl="0" fontAlgn="base"/>
            <a:r>
              <a:rPr lang="ru-RU" sz="1200" b="1" dirty="0" smtClean="0">
                <a:ea typeface="Calibri"/>
                <a:cs typeface="Times New Roman"/>
              </a:rPr>
              <a:t>Жизненное кредо </a:t>
            </a:r>
          </a:p>
          <a:p>
            <a:r>
              <a:rPr lang="ru-RU" sz="1200" dirty="0"/>
              <a:t>Образованный человек тем и отличается от необразованного, что продолжает считать свое образование незаконченным</a:t>
            </a:r>
            <a:r>
              <a:rPr lang="kk-KZ" sz="1200" dirty="0"/>
              <a:t>.</a:t>
            </a:r>
            <a:endParaRPr lang="ru-RU" sz="1200" dirty="0">
              <a:effectLst/>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79785148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Описание: D:\Мадина\РАБОЧИЙ СТОЛ\МАКОС\ФОТА\2019-2020\IMG-20200310-WA0000.jpg"/>
          <p:cNvPicPr/>
          <p:nvPr/>
        </p:nvPicPr>
        <p:blipFill>
          <a:blip r:embed="rId2"/>
          <a:srcRect/>
          <a:stretch>
            <a:fillRect/>
          </a:stretch>
        </p:blipFill>
        <p:spPr bwMode="auto">
          <a:xfrm>
            <a:off x="2761526" y="480726"/>
            <a:ext cx="1476339" cy="1361042"/>
          </a:xfrm>
          <a:prstGeom prst="rect">
            <a:avLst/>
          </a:prstGeom>
          <a:noFill/>
          <a:ln w="9525">
            <a:noFill/>
            <a:miter lim="800000"/>
            <a:headEnd/>
            <a:tailEnd/>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Касымканова Мадина </a:t>
            </a:r>
            <a:r>
              <a:rPr lang="kk-KZ" sz="1400" b="1" dirty="0" smtClean="0">
                <a:solidFill>
                  <a:schemeClr val="bg1"/>
                </a:solidFill>
              </a:rPr>
              <a:t>Бакдолдакызы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8-705-679-94-40</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madina</a:t>
            </a:r>
            <a:r>
              <a:rPr lang="ru-RU" sz="1400" u="sng" dirty="0">
                <a:solidFill>
                  <a:schemeClr val="bg1"/>
                </a:solidFill>
                <a:hlinkClick r:id="rId3"/>
              </a:rPr>
              <a:t>_</a:t>
            </a:r>
            <a:r>
              <a:rPr lang="en-US" sz="1400" u="sng" dirty="0" err="1">
                <a:solidFill>
                  <a:schemeClr val="bg1"/>
                </a:solidFill>
                <a:hlinkClick r:id="rId3"/>
              </a:rPr>
              <a:t>kassymhanova</a:t>
            </a:r>
            <a:r>
              <a:rPr lang="ru-RU" sz="1400" u="sng" dirty="0">
                <a:solidFill>
                  <a:schemeClr val="bg1"/>
                </a:solidFill>
                <a:hlinkClick r:id="rId3"/>
              </a:rPr>
              <a:t>@</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a:t>17.01.2000 </a:t>
            </a:r>
            <a:endParaRPr lang="ru-RU" sz="1400" dirty="0" smtClean="0"/>
          </a:p>
          <a:p>
            <a:r>
              <a:rPr lang="kk-KZ" sz="1400" b="1" dirty="0" smtClean="0"/>
              <a:t>Семейное положение: </a:t>
            </a:r>
            <a:r>
              <a:rPr lang="kk-KZ" sz="1400" dirty="0" smtClean="0"/>
              <a:t>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6В01501 </a:t>
            </a:r>
            <a:r>
              <a:rPr lang="kk-KZ" sz="1400" dirty="0" smtClean="0">
                <a:solidFill>
                  <a:schemeClr val="bg1"/>
                </a:solidFill>
              </a:rPr>
              <a:t>Информатика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2015 – 2019 гг. Восточно-Казахстанский гуманитарный колледж» основное среднее образование «По специальности» учитель информатики</a:t>
            </a:r>
            <a:r>
              <a:rPr lang="kk-KZ" sz="1100" dirty="0" smtClean="0"/>
              <a:t>», </a:t>
            </a:r>
            <a:r>
              <a:rPr lang="ru-RU" sz="1100" dirty="0"/>
              <a:t>Курс развития цифровой компетентности педагогов</a:t>
            </a: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КГУ «Средняя школа №19</a:t>
            </a:r>
            <a:r>
              <a:rPr lang="kk-KZ" sz="1200" dirty="0" smtClean="0"/>
              <a:t>», </a:t>
            </a:r>
            <a:r>
              <a:rPr lang="kk-KZ" sz="1200" dirty="0"/>
              <a:t>№44 лицей  имени Оралхана Бокея </a:t>
            </a:r>
            <a:r>
              <a:rPr lang="kk-KZ" sz="1200" dirty="0" smtClean="0"/>
              <a:t>, </a:t>
            </a:r>
            <a:r>
              <a:rPr lang="kk-KZ" sz="1200" cap="small" dirty="0"/>
              <a:t>КГУ «Средняя школа №20 имени Ахмета Байтурсынова»</a:t>
            </a:r>
            <a:endParaRPr lang="ru-RU" sz="12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казахский-роднойязык, русский-свободный, английский-со словарем </a:t>
            </a:r>
            <a:endParaRPr lang="kk-KZ" sz="1200" dirty="0" smtClean="0"/>
          </a:p>
          <a:p>
            <a:r>
              <a:rPr lang="ru-RU" sz="1200" b="1" dirty="0" smtClean="0">
                <a:ea typeface="Calibri"/>
                <a:cs typeface="Times New Roman"/>
              </a:rPr>
              <a:t>Достижения, награды </a:t>
            </a:r>
            <a:r>
              <a:rPr lang="ru-RU" sz="1200" dirty="0"/>
              <a:t>Международной информатике олимпиады среди студентов (диплом 1 </a:t>
            </a:r>
            <a:r>
              <a:rPr lang="ru-RU" sz="1200" dirty="0" smtClean="0"/>
              <a:t>степени), Конкурсе </a:t>
            </a:r>
            <a:r>
              <a:rPr lang="ru-RU" sz="1200" dirty="0"/>
              <a:t>научных работ в рамках научной недели по педагогическому направлению (2 место )</a:t>
            </a:r>
          </a:p>
          <a:p>
            <a:r>
              <a:rPr lang="ru-RU" sz="1200" b="1" dirty="0" smtClean="0">
                <a:ea typeface="Calibri"/>
                <a:cs typeface="Times New Roman"/>
              </a:rPr>
              <a:t>Профессиональные знания и навыки</a:t>
            </a:r>
          </a:p>
          <a:p>
            <a:r>
              <a:rPr lang="kk-KZ" sz="1200" dirty="0"/>
              <a:t>Microsoft Offiсe Word,  Microsoft Excel,  CorelDRAW, AdobePhotoshop,Learningapps, Kahooot, Pliccers,Bilimland, Prezi, Kundelik.kz,HotPhotatos ,C++, Lazarus, SketchUp и </a:t>
            </a:r>
            <a:r>
              <a:rPr lang="en-US" sz="1200" dirty="0"/>
              <a:t>M</a:t>
            </a:r>
            <a:r>
              <a:rPr lang="kk-KZ" sz="1200" dirty="0"/>
              <a:t>oviemaker</a:t>
            </a:r>
            <a:endParaRPr lang="ru-RU" sz="1200" dirty="0"/>
          </a:p>
          <a:p>
            <a:pPr lvl="0" fontAlgn="base"/>
            <a:r>
              <a:rPr lang="ru-RU" sz="1200" b="1" dirty="0" smtClean="0">
                <a:ea typeface="Calibri"/>
                <a:cs typeface="Times New Roman"/>
              </a:rPr>
              <a:t>Личные качества</a:t>
            </a:r>
          </a:p>
          <a:p>
            <a:r>
              <a:rPr lang="kk-KZ" sz="1200" dirty="0"/>
              <a:t>Ответственность, целеустремленность, разносторонность, организаторские и управленческие качества, творческийподход к поставленнымзадачам, требовательность, умениеработать с учащимися и др.</a:t>
            </a:r>
            <a:endParaRPr lang="ru-RU" sz="1200" dirty="0"/>
          </a:p>
          <a:p>
            <a:pPr lvl="0" fontAlgn="base"/>
            <a:r>
              <a:rPr lang="ru-RU" sz="1200" b="1" dirty="0" smtClean="0">
                <a:ea typeface="Calibri"/>
                <a:cs typeface="Times New Roman"/>
              </a:rPr>
              <a:t>Жизненное кредо </a:t>
            </a:r>
          </a:p>
          <a:p>
            <a:r>
              <a:rPr lang="ru-RU" sz="1200" dirty="0"/>
              <a:t>Никогда не отказывайтесь от своей мечты. (Пауло Коэльо)</a:t>
            </a: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69900880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Қабдолданова Әйгерім </a:t>
            </a:r>
            <a:r>
              <a:rPr lang="kk-KZ" sz="1400" b="1" dirty="0" smtClean="0">
                <a:solidFill>
                  <a:schemeClr val="bg1"/>
                </a:solidFill>
              </a:rPr>
              <a:t>Бақытжанқызы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smtClean="0">
                <a:solidFill>
                  <a:schemeClr val="bg1"/>
                </a:solidFill>
              </a:rPr>
              <a:t>87715381502</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GB" sz="1200" dirty="0">
                <a:solidFill>
                  <a:schemeClr val="bg1"/>
                </a:solidFill>
              </a:rPr>
              <a:t>KABDOLDANOVA</a:t>
            </a:r>
            <a:r>
              <a:rPr lang="ru-RU" sz="1200" dirty="0">
                <a:solidFill>
                  <a:schemeClr val="bg1"/>
                </a:solidFill>
              </a:rPr>
              <a:t>.</a:t>
            </a:r>
            <a:r>
              <a:rPr lang="en-GB" sz="1200" dirty="0">
                <a:solidFill>
                  <a:schemeClr val="bg1"/>
                </a:solidFill>
              </a:rPr>
              <a:t>AIGERIM</a:t>
            </a:r>
            <a:r>
              <a:rPr lang="ru-RU" sz="1200" dirty="0">
                <a:solidFill>
                  <a:schemeClr val="bg1"/>
                </a:solidFill>
              </a:rPr>
              <a:t>@</a:t>
            </a:r>
            <a:r>
              <a:rPr lang="en-GB" sz="1200" dirty="0">
                <a:solidFill>
                  <a:schemeClr val="bg1"/>
                </a:solidFill>
              </a:rPr>
              <a:t>mail</a:t>
            </a:r>
            <a:r>
              <a:rPr lang="ru-RU" sz="1200" dirty="0">
                <a:solidFill>
                  <a:schemeClr val="bg1"/>
                </a:solidFill>
              </a:rPr>
              <a:t>.</a:t>
            </a:r>
            <a:r>
              <a:rPr lang="en-GB" sz="1200" dirty="0" err="1" smtClean="0">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20.03.2000</a:t>
            </a:r>
            <a:endParaRPr lang="ru-RU" sz="1200" dirty="0"/>
          </a:p>
          <a:p>
            <a:r>
              <a:rPr lang="kk-KZ" sz="1200" b="1" dirty="0"/>
              <a:t>Отбасылық жағдайы: </a:t>
            </a:r>
            <a:r>
              <a:rPr lang="kk-KZ" sz="1200" dirty="0"/>
              <a:t>тұрмыс </a:t>
            </a:r>
            <a:r>
              <a:rPr lang="kk-KZ" sz="1200" dirty="0" smtClean="0"/>
              <a:t>құрмаған</a:t>
            </a:r>
            <a:endParaRPr lang="ru-RU" sz="1200" dirty="0"/>
          </a:p>
          <a:p>
            <a:endParaRPr lang="ru-RU" sz="14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ru-RU" sz="1200" dirty="0">
                <a:solidFill>
                  <a:schemeClr val="bg1"/>
                </a:solidFill>
                <a:ea typeface="Calibri"/>
                <a:cs typeface="Times New Roman"/>
              </a:rPr>
              <a:t>6В01501 </a:t>
            </a:r>
            <a:r>
              <a:rPr lang="kk-KZ" sz="1200" dirty="0">
                <a:solidFill>
                  <a:schemeClr val="bg1"/>
                </a:solidFill>
              </a:rPr>
              <a:t>Информатика (бакалавр)</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spcAft>
                <a:spcPts val="0"/>
              </a:spcAft>
              <a:tabLst>
                <a:tab pos="2257425" algn="ctr"/>
              </a:tabLst>
            </a:pPr>
            <a:r>
              <a:rPr lang="kk-KZ" sz="1200" dirty="0"/>
              <a:t>Ағылшын </a:t>
            </a:r>
            <a:r>
              <a:rPr lang="kk-KZ" sz="1200" dirty="0" smtClean="0"/>
              <a:t>тілі курсы</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smtClean="0"/>
              <a:t>-</a:t>
            </a:r>
            <a:endParaRPr lang="ru-RU" sz="1400" dirty="0"/>
          </a:p>
          <a:p>
            <a:endParaRPr lang="ru-RU" sz="13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kk-KZ" sz="1200" dirty="0" smtClean="0">
                <a:solidFill>
                  <a:schemeClr val="bg1"/>
                </a:solidFill>
              </a:rPr>
              <a:t>-</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 тілі, орыс тілі, ағылшын тілі (сөздік көмегімен).</a:t>
            </a:r>
            <a:endParaRPr lang="ru-RU" sz="1400" dirty="0"/>
          </a:p>
          <a:p>
            <a:pPr fontAlgn="base"/>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smtClean="0"/>
              <a:t>-</a:t>
            </a:r>
            <a:endParaRPr lang="ru-RU" sz="1400" dirty="0" smtClean="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pPr lvl="0" fontAlgn="base"/>
            <a:r>
              <a:rPr lang="kk-KZ" sz="1400" dirty="0"/>
              <a:t>компьютермен жұмыс жасау. </a:t>
            </a:r>
            <a:endParaRPr lang="kk-KZ" sz="1400" dirty="0" smtClean="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Ақкөңіл табандылық қанағаттылық адамгершілік</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pPr>
              <a:lnSpc>
                <a:spcPct val="106000"/>
              </a:lnSpc>
              <a:tabLst>
                <a:tab pos="2257425" algn="ctr"/>
              </a:tabLst>
            </a:pPr>
            <a:r>
              <a:rPr lang="kk-KZ" sz="1400" dirty="0"/>
              <a:t>Озине Сен өзінді алып шығар ақылын</a:t>
            </a:r>
            <a:endParaRPr lang="ru-RU" sz="14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331945201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Admin\Desktop\3e2a6407-3a37-436c-b480-15fe1d341896.jpg"/>
          <p:cNvPicPr/>
          <p:nvPr/>
        </p:nvPicPr>
        <p:blipFill>
          <a:blip r:embed="rId2"/>
          <a:srcRect/>
          <a:stretch>
            <a:fillRect/>
          </a:stretch>
        </p:blipFill>
        <p:spPr bwMode="auto">
          <a:xfrm>
            <a:off x="2761526" y="480726"/>
            <a:ext cx="1476339" cy="1361042"/>
          </a:xfrm>
          <a:prstGeom prst="rect">
            <a:avLst/>
          </a:prstGeom>
          <a:noFill/>
          <a:ln w="9525">
            <a:noFill/>
            <a:miter lim="800000"/>
            <a:headEnd/>
            <a:tailEnd/>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Жеңісханқызы Сұңқар</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8-771-537-80-01</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sunkarzheniskan</a:t>
            </a:r>
            <a:r>
              <a:rPr lang="ru-RU" sz="1400" u="sng" dirty="0">
                <a:solidFill>
                  <a:schemeClr val="bg1"/>
                </a:solidFill>
                <a:hlinkClick r:id="rId3"/>
              </a:rPr>
              <a:t>@</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06.02.2000</a:t>
            </a:r>
          </a:p>
          <a:p>
            <a:r>
              <a:rPr lang="kk-KZ" sz="1400" b="1" dirty="0" smtClean="0"/>
              <a:t>Семейное положение: </a:t>
            </a:r>
            <a:r>
              <a:rPr lang="kk-KZ"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6В01501 </a:t>
            </a:r>
            <a:r>
              <a:rPr lang="kk-KZ" sz="1400" dirty="0" smtClean="0">
                <a:solidFill>
                  <a:schemeClr val="bg1"/>
                </a:solidFill>
              </a:rPr>
              <a:t>Информатика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Курс развития цифровой компетентности педагогов</a:t>
            </a: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КГУ «Средняя школа №19</a:t>
            </a:r>
            <a:r>
              <a:rPr lang="kk-KZ" sz="1200" dirty="0" smtClean="0"/>
              <a:t>», </a:t>
            </a:r>
            <a:r>
              <a:rPr lang="kk-KZ" sz="1200" dirty="0"/>
              <a:t>№44 лицей  имени Оралхана Бокея </a:t>
            </a:r>
            <a:r>
              <a:rPr lang="kk-KZ" sz="1200" dirty="0" smtClean="0"/>
              <a:t>, </a:t>
            </a:r>
            <a:r>
              <a:rPr lang="kk-KZ" sz="1200" cap="small" dirty="0"/>
              <a:t>КГУ «Средняя школа №20 имени Ахмета Байтурсынова»</a:t>
            </a:r>
            <a:endParaRPr lang="ru-RU" sz="12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казахский-родной язык, русский-свободный, английский-со </a:t>
            </a:r>
            <a:r>
              <a:rPr lang="kk-KZ" sz="1200" dirty="0" smtClean="0"/>
              <a:t>словарем</a:t>
            </a:r>
          </a:p>
          <a:p>
            <a:r>
              <a:rPr lang="ru-RU" sz="1200" b="1" dirty="0" smtClean="0">
                <a:ea typeface="Calibri"/>
                <a:cs typeface="Times New Roman"/>
              </a:rPr>
              <a:t>Достижения, награды </a:t>
            </a:r>
            <a:r>
              <a:rPr lang="ru-RU" sz="1200" dirty="0"/>
              <a:t>Международной информатике олимпиады среди студентов (диплом 1 </a:t>
            </a:r>
            <a:r>
              <a:rPr lang="ru-RU" sz="1200" dirty="0" smtClean="0"/>
              <a:t>степени), Конкурсе </a:t>
            </a:r>
            <a:r>
              <a:rPr lang="ru-RU" sz="1200" dirty="0"/>
              <a:t>научных работ в рамках научной недели по педагогическому направлению (3 место )</a:t>
            </a:r>
          </a:p>
          <a:p>
            <a:r>
              <a:rPr lang="ru-RU" sz="1200" b="1" dirty="0" smtClean="0">
                <a:ea typeface="Calibri"/>
                <a:cs typeface="Times New Roman"/>
              </a:rPr>
              <a:t>Профессиональные знания и навыки</a:t>
            </a:r>
          </a:p>
          <a:p>
            <a:r>
              <a:rPr lang="kk-KZ" sz="1200" dirty="0"/>
              <a:t>Microsoft Offiсe Word,  Microsoft Excel,  CorelDRAW, Adobe Photoshop,Learningapps, Kahooot, Pliccers,</a:t>
            </a:r>
            <a:r>
              <a:rPr lang="kk-KZ" sz="1200" b="1" dirty="0"/>
              <a:t> </a:t>
            </a:r>
            <a:r>
              <a:rPr lang="kk-KZ" sz="1200" dirty="0"/>
              <a:t>Bilimland, Prezi, Kundelik.kz,HotPhotatos ,C++, Lazarus, Sketch Up и </a:t>
            </a:r>
            <a:r>
              <a:rPr lang="en-US" sz="1200" dirty="0"/>
              <a:t>M</a:t>
            </a:r>
            <a:r>
              <a:rPr lang="kk-KZ" sz="1200" dirty="0"/>
              <a:t>ovie maker</a:t>
            </a:r>
            <a:endParaRPr lang="ru-RU" sz="1200" dirty="0"/>
          </a:p>
          <a:p>
            <a:pPr lvl="0" fontAlgn="base"/>
            <a:r>
              <a:rPr lang="ru-RU" sz="1200" b="1" dirty="0" smtClean="0">
                <a:ea typeface="Calibri"/>
                <a:cs typeface="Times New Roman"/>
              </a:rPr>
              <a:t>Личные качества</a:t>
            </a:r>
          </a:p>
          <a:p>
            <a:r>
              <a:rPr lang="kk-KZ" sz="1200" dirty="0"/>
              <a:t>Ответственность, целеустремленность, разносторонность, организаторские и управленческие качества, творческий подход к поставленным задачам, требовательность, умение работать с учащимися и др.</a:t>
            </a:r>
            <a:endParaRPr lang="ru-RU" sz="1200" dirty="0"/>
          </a:p>
          <a:p>
            <a:pPr lvl="0" fontAlgn="base"/>
            <a:r>
              <a:rPr lang="ru-RU" sz="1200" b="1" dirty="0" smtClean="0">
                <a:ea typeface="Calibri"/>
                <a:cs typeface="Times New Roman"/>
              </a:rPr>
              <a:t>Жизненное кредо </a:t>
            </a:r>
          </a:p>
          <a:p>
            <a:r>
              <a:rPr lang="kk-KZ" sz="1200" dirty="0"/>
              <a:t>Работайте над своим мышлением каждый день. Только изменив мышление, установки, убеждения вы меняете свою жизнь.</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26898970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srcRect/>
          <a:stretch>
            <a:fillRect/>
          </a:stretch>
        </p:blipFill>
        <p:spPr bwMode="auto">
          <a:xfrm>
            <a:off x="2761525" y="480726"/>
            <a:ext cx="1476339" cy="1361042"/>
          </a:xfrm>
          <a:prstGeom prst="rect">
            <a:avLst/>
          </a:prstGeom>
          <a:noFill/>
          <a:ln w="9525">
            <a:noFill/>
            <a:miter lim="800000"/>
            <a:headEnd/>
            <a:tailEnd/>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Ахметова Назира Мұратханқызы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87713528845</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naz</a:t>
            </a:r>
            <a:r>
              <a:rPr lang="ru-RU" sz="1400" u="sng" dirty="0">
                <a:solidFill>
                  <a:schemeClr val="bg1"/>
                </a:solidFill>
                <a:hlinkClick r:id="rId3"/>
              </a:rPr>
              <a:t>01.99@</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05.08.1999</a:t>
            </a:r>
          </a:p>
          <a:p>
            <a:r>
              <a:rPr lang="kk-KZ" sz="1400" b="1" dirty="0" smtClean="0"/>
              <a:t>Семейное положение: </a:t>
            </a:r>
            <a:r>
              <a:rPr lang="kk-KZ"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6В01501 </a:t>
            </a:r>
            <a:r>
              <a:rPr lang="kk-KZ" sz="1400" dirty="0" smtClean="0">
                <a:solidFill>
                  <a:schemeClr val="bg1"/>
                </a:solidFill>
              </a:rPr>
              <a:t>Информатика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Курс развития цифровой компетентности педагогов</a:t>
            </a: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КГУ «Средняя школа №19</a:t>
            </a:r>
            <a:r>
              <a:rPr lang="kk-KZ" sz="1200" dirty="0" smtClean="0"/>
              <a:t>», </a:t>
            </a:r>
            <a:r>
              <a:rPr lang="kk-KZ" sz="1200" dirty="0"/>
              <a:t>№44 лицей  имени Оралхана Бокея </a:t>
            </a:r>
            <a:r>
              <a:rPr lang="kk-KZ" sz="1200" dirty="0" smtClean="0"/>
              <a:t>, </a:t>
            </a:r>
            <a:r>
              <a:rPr lang="kk-KZ" sz="1200" cap="small" dirty="0"/>
              <a:t>КГУ «Средняя школа №20 имени Ахмета Байтурсынова»</a:t>
            </a:r>
            <a:endParaRPr lang="ru-RU" sz="12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smtClean="0"/>
              <a:t>Казахский,русский</a:t>
            </a:r>
          </a:p>
          <a:p>
            <a:r>
              <a:rPr lang="ru-RU" sz="1200" b="1" dirty="0" smtClean="0">
                <a:ea typeface="Calibri"/>
                <a:cs typeface="Times New Roman"/>
              </a:rPr>
              <a:t>Достижения, награды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kk-KZ"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kk-KZ" sz="1200" dirty="0" smtClean="0"/>
              <a:t>Вежливость;</a:t>
            </a:r>
            <a:r>
              <a:rPr lang="ru-RU" sz="1200" dirty="0"/>
              <a:t> </a:t>
            </a:r>
            <a:r>
              <a:rPr lang="kk-KZ" sz="1200" dirty="0" smtClean="0"/>
              <a:t>Повышенная работоспособность;</a:t>
            </a:r>
            <a:r>
              <a:rPr lang="ru-RU" sz="1200" dirty="0"/>
              <a:t> </a:t>
            </a:r>
            <a:r>
              <a:rPr lang="kk-KZ" sz="1200" dirty="0" smtClean="0"/>
              <a:t>Наличие </a:t>
            </a:r>
            <a:r>
              <a:rPr lang="kk-KZ" sz="1200" dirty="0"/>
              <a:t>навыков быстрого анализа ситуации и принятия </a:t>
            </a:r>
            <a:r>
              <a:rPr lang="kk-KZ" sz="1200" dirty="0" smtClean="0"/>
              <a:t>решений;</a:t>
            </a:r>
            <a:r>
              <a:rPr lang="ru-RU" sz="1200" dirty="0"/>
              <a:t> </a:t>
            </a:r>
            <a:r>
              <a:rPr lang="kk-KZ" sz="1200" dirty="0" smtClean="0"/>
              <a:t>Умение </a:t>
            </a:r>
            <a:r>
              <a:rPr lang="kk-KZ" sz="1200" dirty="0"/>
              <a:t>работать в команде.</a:t>
            </a:r>
            <a:endParaRPr lang="ru-RU" sz="1200" dirty="0"/>
          </a:p>
          <a:p>
            <a:pPr lvl="0" fontAlgn="base"/>
            <a:r>
              <a:rPr lang="ru-RU" sz="1200" b="1" dirty="0" smtClean="0">
                <a:ea typeface="Calibri"/>
                <a:cs typeface="Times New Roman"/>
              </a:rPr>
              <a:t>Жизненное кредо </a:t>
            </a:r>
          </a:p>
          <a:p>
            <a:r>
              <a:rPr lang="kk-KZ" sz="1200" dirty="0"/>
              <a:t>Будь всегда прост, это лучшее качество в человеке</a:t>
            </a:r>
            <a:endParaRPr lang="ru-RU" sz="1200" dirty="0"/>
          </a:p>
          <a:p>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32014391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rotWithShape="1">
          <a:blip r:embed="rId2" cstate="print">
            <a:extLst>
              <a:ext uri="{28A0092B-C50C-407E-A947-70E740481C1C}">
                <a14:useLocalDpi xmlns:a14="http://schemas.microsoft.com/office/drawing/2010/main" val="0"/>
              </a:ext>
            </a:extLst>
          </a:blip>
          <a:srcRect t="13910" b="14076"/>
          <a:stretch/>
        </p:blipFill>
        <p:spPr bwMode="auto">
          <a:xfrm>
            <a:off x="2761525" y="480726"/>
            <a:ext cx="1476339" cy="1361042"/>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Садыкова Арайлым </a:t>
            </a:r>
            <a:r>
              <a:rPr lang="kk-KZ" sz="1400" b="1" dirty="0" smtClean="0">
                <a:solidFill>
                  <a:schemeClr val="bg1"/>
                </a:solidFill>
              </a:rPr>
              <a:t>Нұржанқызы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kk-KZ" sz="1400" dirty="0" smtClean="0">
                <a:solidFill>
                  <a:schemeClr val="bg1"/>
                </a:solidFill>
              </a:rPr>
              <a:t>87715478940</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aitowa</a:t>
            </a:r>
            <a:r>
              <a:rPr lang="ru-RU" sz="1400" u="sng" dirty="0">
                <a:solidFill>
                  <a:schemeClr val="bg1"/>
                </a:solidFill>
                <a:hlinkClick r:id="rId3"/>
              </a:rPr>
              <a:t>16011@</a:t>
            </a:r>
            <a:r>
              <a:rPr lang="en-US" sz="1400" u="sng" dirty="0" err="1">
                <a:solidFill>
                  <a:schemeClr val="bg1"/>
                </a:solidFill>
                <a:hlinkClick r:id="rId3"/>
              </a:rPr>
              <a:t>gmail</a:t>
            </a:r>
            <a:r>
              <a:rPr lang="ru-RU" sz="1400" u="sng" dirty="0">
                <a:solidFill>
                  <a:schemeClr val="bg1"/>
                </a:solidFill>
                <a:hlinkClick r:id="rId3"/>
              </a:rPr>
              <a:t>.</a:t>
            </a:r>
            <a:r>
              <a:rPr lang="en-US" sz="1400" u="sng" dirty="0">
                <a:solidFill>
                  <a:schemeClr val="bg1"/>
                </a:solidFill>
                <a:hlinkClick r:id="rId3"/>
              </a:rPr>
              <a:t>com</a:t>
            </a:r>
            <a:r>
              <a:rPr lang="en-US" sz="1400"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16.01.2001</a:t>
            </a:r>
          </a:p>
          <a:p>
            <a:r>
              <a:rPr lang="kk-KZ" sz="1400" b="1" dirty="0" smtClean="0"/>
              <a:t>Семейное положение: </a:t>
            </a:r>
            <a:r>
              <a:rPr lang="kk-KZ"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6В01501 </a:t>
            </a:r>
            <a:r>
              <a:rPr lang="kk-KZ" sz="1400" dirty="0" smtClean="0">
                <a:solidFill>
                  <a:schemeClr val="bg1"/>
                </a:solidFill>
              </a:rPr>
              <a:t>Информатика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А1(</a:t>
            </a:r>
            <a:r>
              <a:rPr lang="ru-RU" sz="1100" dirty="0" err="1"/>
              <a:t>Beginner,Elementary</a:t>
            </a:r>
            <a:r>
              <a:rPr lang="ru-RU" sz="1100" dirty="0" smtClean="0"/>
              <a:t>); </a:t>
            </a:r>
            <a:r>
              <a:rPr lang="ru-RU" sz="1100" dirty="0"/>
              <a:t>A2 (</a:t>
            </a:r>
            <a:r>
              <a:rPr lang="ru-RU" sz="1100" dirty="0" err="1"/>
              <a:t>Pre-Intermediate</a:t>
            </a:r>
            <a:r>
              <a:rPr lang="ru-RU" sz="1100" dirty="0"/>
              <a:t>) </a:t>
            </a: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№20 средняя школа имени А</a:t>
            </a:r>
            <a:r>
              <a:rPr lang="kk-KZ" sz="1200" dirty="0" smtClean="0"/>
              <a:t>.Байтурсынова, </a:t>
            </a:r>
            <a:r>
              <a:rPr lang="kk-KZ" sz="1200" dirty="0"/>
              <a:t>«Средняя школа </a:t>
            </a:r>
            <a:r>
              <a:rPr lang="ru-RU" sz="1200" dirty="0"/>
              <a:t>№</a:t>
            </a:r>
            <a:r>
              <a:rPr lang="kk-KZ" sz="1200" dirty="0"/>
              <a:t>15» акимата г. Усть-Каменогорска</a:t>
            </a:r>
            <a:endParaRPr lang="ru-RU" sz="12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smtClean="0"/>
              <a:t>Казахский,русский</a:t>
            </a:r>
          </a:p>
          <a:p>
            <a:r>
              <a:rPr lang="ru-RU" sz="1200" b="1" dirty="0" smtClean="0">
                <a:ea typeface="Calibri"/>
                <a:cs typeface="Times New Roman"/>
              </a:rPr>
              <a:t>Достижения, награды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А</a:t>
            </a:r>
            <a:r>
              <a:rPr lang="en-US" sz="1200" dirty="0"/>
              <a:t>1(</a:t>
            </a:r>
            <a:r>
              <a:rPr lang="en-US" sz="1200" dirty="0" err="1"/>
              <a:t>Beginner,Elementary</a:t>
            </a:r>
            <a:r>
              <a:rPr lang="en-US" sz="1200" dirty="0"/>
              <a:t>); A2(Pre-Intermediate)</a:t>
            </a:r>
            <a:r>
              <a:rPr lang="kk-KZ" sz="1200" dirty="0"/>
              <a:t>уровни  по английскому языку</a:t>
            </a:r>
            <a:r>
              <a:rPr lang="kk-KZ"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kk-KZ" sz="1200" dirty="0"/>
              <a:t>Вежливость, организационность,целеустремленность</a:t>
            </a:r>
            <a:endParaRPr lang="ru-RU" sz="1200" dirty="0"/>
          </a:p>
          <a:p>
            <a:pPr lvl="0" fontAlgn="base"/>
            <a:r>
              <a:rPr lang="ru-RU" sz="1200" b="1" dirty="0" smtClean="0">
                <a:ea typeface="Calibri"/>
                <a:cs typeface="Times New Roman"/>
              </a:rPr>
              <a:t>Жизненное кредо </a:t>
            </a:r>
          </a:p>
          <a:p>
            <a:r>
              <a:rPr lang="kk-KZ" sz="1200" dirty="0"/>
              <a:t>Извлекай уроки из каждого момента жизни!</a:t>
            </a:r>
            <a:endParaRPr lang="ru-RU" sz="1200" dirty="0"/>
          </a:p>
          <a:p>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906521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12903" r="14920" b="48379"/>
          <a:stretch/>
        </p:blipFill>
        <p:spPr bwMode="auto">
          <a:xfrm>
            <a:off x="2760136" y="476824"/>
            <a:ext cx="1475428" cy="1364944"/>
          </a:xfrm>
          <a:prstGeom prst="rect">
            <a:avLst/>
          </a:prstGeom>
          <a:ln>
            <a:noFill/>
          </a:ln>
          <a:extLst>
            <a:ext uri="{53640926-AAD7-44D8-BBD7-CCE9431645EC}">
              <a14:shadowObscured xmlns:a14="http://schemas.microsoft.com/office/drawing/2010/main"/>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Коржумбаев</a:t>
            </a:r>
            <a:r>
              <a:rPr lang="ru-RU" sz="1400" b="1" dirty="0">
                <a:solidFill>
                  <a:schemeClr val="bg1"/>
                </a:solidFill>
              </a:rPr>
              <a:t> Султан </a:t>
            </a:r>
            <a:r>
              <a:rPr lang="ru-RU" sz="1400" b="1" dirty="0" err="1">
                <a:solidFill>
                  <a:schemeClr val="bg1"/>
                </a:solidFill>
              </a:rPr>
              <a:t>Кудайбергенович</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8 </a:t>
            </a:r>
            <a:r>
              <a:rPr lang="ru-RU" sz="1400" dirty="0" smtClean="0">
                <a:solidFill>
                  <a:schemeClr val="bg1"/>
                </a:solidFill>
              </a:rPr>
              <a:t>7714364828</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korzhumbaev</a:t>
            </a:r>
            <a:r>
              <a:rPr lang="ru-RU" sz="1400" dirty="0">
                <a:solidFill>
                  <a:schemeClr val="bg1"/>
                </a:solidFill>
              </a:rPr>
              <a:t>.</a:t>
            </a:r>
            <a:r>
              <a:rPr lang="en-US" sz="1400" dirty="0">
                <a:solidFill>
                  <a:schemeClr val="bg1"/>
                </a:solidFill>
              </a:rPr>
              <a:t>sultan</a:t>
            </a:r>
            <a:r>
              <a:rPr lang="ru-RU" sz="1400" dirty="0">
                <a:solidFill>
                  <a:schemeClr val="bg1"/>
                </a:solidFill>
              </a:rPr>
              <a:t>@</a:t>
            </a:r>
            <a:r>
              <a:rPr lang="en-US" sz="1400" dirty="0" err="1">
                <a:solidFill>
                  <a:schemeClr val="bg1"/>
                </a:solidFill>
              </a:rPr>
              <a:t>bk</a:t>
            </a:r>
            <a:r>
              <a:rPr lang="ru-RU" sz="1400" dirty="0">
                <a:solidFill>
                  <a:schemeClr val="bg1"/>
                </a:solidFill>
              </a:rPr>
              <a:t>.</a:t>
            </a:r>
            <a:r>
              <a:rPr lang="en-US" sz="1400" dirty="0" err="1">
                <a:solidFill>
                  <a:schemeClr val="bg1"/>
                </a:solidFill>
              </a:rPr>
              <a:t>ru</a:t>
            </a:r>
            <a:endParaRPr lang="ru-RU" sz="140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03.07.1997</a:t>
            </a:r>
          </a:p>
          <a:p>
            <a:r>
              <a:rPr lang="ru-RU" sz="1400" b="1" dirty="0" smtClean="0"/>
              <a:t>Семейное </a:t>
            </a:r>
            <a:r>
              <a:rPr lang="ru-RU" sz="1400" b="1" dirty="0"/>
              <a:t>положение:</a:t>
            </a:r>
            <a:r>
              <a:rPr lang="ru-RU" sz="1400" dirty="0"/>
              <a:t> </a:t>
            </a:r>
            <a:r>
              <a:rPr lang="ru-RU" sz="1400" dirty="0" smtClean="0"/>
              <a:t>-</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a:t>
            </a:r>
            <a:r>
              <a:rPr lang="ru-RU" sz="1400" dirty="0">
                <a:solidFill>
                  <a:schemeClr val="bg1"/>
                </a:solidFill>
              </a:rPr>
              <a:t>6В04102</a:t>
            </a:r>
            <a:r>
              <a:rPr lang="ru-RU" sz="1400" dirty="0"/>
              <a:t> </a:t>
            </a:r>
            <a:r>
              <a:rPr lang="ru-RU" sz="1400" dirty="0" smtClean="0">
                <a:solidFill>
                  <a:schemeClr val="bg1"/>
                </a:solidFill>
              </a:rPr>
              <a:t>Финансы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gn="just"/>
            <a:r>
              <a:rPr lang="ru-RU" sz="1400" dirty="0"/>
              <a:t>2016 гг. - 2019 гг. – «</a:t>
            </a:r>
            <a:r>
              <a:rPr lang="ru-RU" sz="1400" dirty="0" err="1"/>
              <a:t>Гуманитарно</a:t>
            </a:r>
            <a:r>
              <a:rPr lang="ru-RU" sz="1400" dirty="0"/>
              <a:t> технический </a:t>
            </a:r>
            <a:r>
              <a:rPr lang="ru-RU" sz="1400" dirty="0" smtClean="0"/>
              <a:t>колледж» Подземная </a:t>
            </a:r>
            <a:r>
              <a:rPr lang="ru-RU" sz="1400" dirty="0"/>
              <a:t>разработка месторождений полезных </a:t>
            </a:r>
            <a:r>
              <a:rPr lang="ru-RU" sz="1400" dirty="0" smtClean="0"/>
              <a:t>ископаемых, техник-технолог</a:t>
            </a:r>
            <a:endParaRPr lang="ru-RU" sz="1400" dirty="0" smtClean="0">
              <a:ea typeface="Calibri"/>
              <a:cs typeface="Times New Roman"/>
            </a:endParaRPr>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r>
              <a:rPr lang="ru-RU" sz="1000" dirty="0">
                <a:solidFill>
                  <a:schemeClr val="bg1"/>
                </a:solidFill>
              </a:rPr>
              <a:t>горный </a:t>
            </a:r>
            <a:r>
              <a:rPr lang="ru-RU" sz="1000" dirty="0" smtClean="0">
                <a:solidFill>
                  <a:schemeClr val="bg1"/>
                </a:solidFill>
              </a:rPr>
              <a:t>мастер </a:t>
            </a:r>
            <a:r>
              <a:rPr lang="en-US" sz="1000" dirty="0" smtClean="0">
                <a:solidFill>
                  <a:schemeClr val="bg1"/>
                </a:solidFill>
              </a:rPr>
              <a:t>KAZ </a:t>
            </a:r>
            <a:r>
              <a:rPr lang="en-US" sz="1000" dirty="0">
                <a:solidFill>
                  <a:schemeClr val="bg1"/>
                </a:solidFill>
              </a:rPr>
              <a:t>Minerals</a:t>
            </a:r>
            <a:r>
              <a:rPr lang="ru-RU" sz="1000" dirty="0">
                <a:solidFill>
                  <a:schemeClr val="bg1"/>
                </a:solidFill>
              </a:rPr>
              <a:t> </a:t>
            </a:r>
            <a:r>
              <a:rPr lang="ru-RU" sz="1000" dirty="0" smtClean="0">
                <a:solidFill>
                  <a:schemeClr val="bg1"/>
                </a:solidFill>
              </a:rPr>
              <a:t>Актогай, </a:t>
            </a:r>
            <a:r>
              <a:rPr lang="ru-RU" sz="1000" dirty="0">
                <a:solidFill>
                  <a:schemeClr val="bg1"/>
                </a:solidFill>
              </a:rPr>
              <a:t>помощник бурильщика </a:t>
            </a:r>
            <a:r>
              <a:rPr lang="ru-RU" sz="1000" dirty="0" smtClean="0">
                <a:solidFill>
                  <a:schemeClr val="bg1"/>
                </a:solidFill>
              </a:rPr>
              <a:t>шпуров </a:t>
            </a:r>
            <a:r>
              <a:rPr lang="ru-RU" sz="1000" dirty="0" err="1" smtClean="0">
                <a:solidFill>
                  <a:schemeClr val="bg1"/>
                </a:solidFill>
              </a:rPr>
              <a:t>Артемьевская</a:t>
            </a:r>
            <a:r>
              <a:rPr lang="ru-RU" sz="1000" dirty="0" smtClean="0">
                <a:solidFill>
                  <a:schemeClr val="bg1"/>
                </a:solidFill>
              </a:rPr>
              <a:t> шахта, </a:t>
            </a:r>
            <a:r>
              <a:rPr lang="en-US" sz="1000" dirty="0" err="1" smtClean="0">
                <a:solidFill>
                  <a:schemeClr val="bg1"/>
                </a:solidFill>
              </a:rPr>
              <a:t>статист</a:t>
            </a:r>
            <a:r>
              <a:rPr lang="kk-KZ" sz="1000" dirty="0" smtClean="0">
                <a:solidFill>
                  <a:schemeClr val="bg1"/>
                </a:solidFill>
              </a:rPr>
              <a:t> </a:t>
            </a:r>
            <a:r>
              <a:rPr lang="ru-RU" sz="1000" dirty="0">
                <a:solidFill>
                  <a:schemeClr val="bg1"/>
                </a:solidFill>
              </a:rPr>
              <a:t>ГУ «Отдел физической культуры и спорта </a:t>
            </a:r>
            <a:r>
              <a:rPr lang="ru-RU" sz="1000" dirty="0" err="1">
                <a:solidFill>
                  <a:schemeClr val="bg1"/>
                </a:solidFill>
              </a:rPr>
              <a:t>Шемонаихинского</a:t>
            </a:r>
            <a:r>
              <a:rPr lang="ru-RU" sz="1000" dirty="0">
                <a:solidFill>
                  <a:schemeClr val="bg1"/>
                </a:solidFill>
              </a:rPr>
              <a:t> района»</a:t>
            </a:r>
          </a:p>
          <a:p>
            <a:endParaRPr lang="ru-RU" sz="1200" dirty="0"/>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a:t>
            </a:r>
            <a:r>
              <a:rPr lang="ru-RU" sz="1400" dirty="0" smtClean="0"/>
              <a:t>казахский, английский </a:t>
            </a:r>
            <a:r>
              <a:rPr lang="ru-RU" sz="1400" dirty="0"/>
              <a:t>язык </a:t>
            </a:r>
          </a:p>
          <a:p>
            <a:pPr>
              <a:lnSpc>
                <a:spcPct val="106000"/>
              </a:lnSpc>
              <a:tabLst>
                <a:tab pos="2257425" algn="ctr"/>
              </a:tabLst>
            </a:pPr>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r>
              <a:rPr lang="ru-RU" sz="1400" dirty="0" smtClean="0"/>
              <a:t>Умение </a:t>
            </a:r>
            <a:r>
              <a:rPr lang="ru-RU" sz="1400" dirty="0"/>
              <a:t>мотивировать </a:t>
            </a:r>
            <a:r>
              <a:rPr lang="ru-RU" sz="1400" dirty="0" smtClean="0"/>
              <a:t>человека, </a:t>
            </a:r>
            <a:r>
              <a:rPr lang="ru-RU" sz="1400" dirty="0"/>
              <a:t>Умение работать на компьютере в </a:t>
            </a:r>
            <a:r>
              <a:rPr lang="ru-RU" sz="1400" dirty="0" smtClean="0"/>
              <a:t>совершенстве, </a:t>
            </a:r>
            <a:r>
              <a:rPr lang="kk-KZ" sz="1400" dirty="0"/>
              <a:t>Умение строить диалог с клиентами и сотрудниками.</a:t>
            </a:r>
            <a:endParaRPr lang="ru-RU" sz="1400" dirty="0"/>
          </a:p>
          <a:p>
            <a:r>
              <a:rPr lang="ru-RU" sz="1400" dirty="0" smtClean="0"/>
              <a:t> </a:t>
            </a:r>
            <a:r>
              <a:rPr lang="ru-RU" sz="1400" b="1" dirty="0" smtClean="0">
                <a:ea typeface="Calibri"/>
                <a:cs typeface="Times New Roman"/>
              </a:rPr>
              <a:t>Личные качества</a:t>
            </a:r>
          </a:p>
          <a:p>
            <a:r>
              <a:rPr lang="ru-RU" sz="1400" dirty="0" smtClean="0"/>
              <a:t>Целеустремленность, Ответственность, Коммуникабельность, </a:t>
            </a:r>
            <a:r>
              <a:rPr lang="ru-RU" sz="1400" dirty="0" err="1"/>
              <a:t>Спорстсмен</a:t>
            </a:r>
            <a:r>
              <a:rPr lang="ru-RU" sz="1400" dirty="0"/>
              <a:t> (имеется разряд</a:t>
            </a:r>
            <a:r>
              <a:rPr lang="ru-RU" sz="1400" dirty="0" smtClean="0"/>
              <a:t>), </a:t>
            </a:r>
            <a:r>
              <a:rPr lang="ru-RU" sz="1400" dirty="0"/>
              <a:t>Без вредных привычек</a:t>
            </a:r>
          </a:p>
          <a:p>
            <a:r>
              <a:rPr lang="ru-RU" sz="1400" b="1" dirty="0" smtClean="0">
                <a:ea typeface="Calibri"/>
                <a:cs typeface="Times New Roman"/>
              </a:rPr>
              <a:t>Жизненное кредо</a:t>
            </a:r>
            <a:endParaRPr lang="ru-RU" sz="1400" dirty="0" smtClean="0">
              <a:ea typeface="Calibri"/>
              <a:cs typeface="Times New Roman"/>
            </a:endParaRPr>
          </a:p>
          <a:p>
            <a:pPr>
              <a:lnSpc>
                <a:spcPct val="106000"/>
              </a:lnSpc>
              <a:tabLst>
                <a:tab pos="2257425" algn="ctr"/>
              </a:tabLst>
            </a:pPr>
            <a:r>
              <a:rPr lang="ru-RU" sz="1400" dirty="0" smtClean="0"/>
              <a:t>-</a:t>
            </a: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4692435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rotWithShape="1">
          <a:blip r:embed="rId2" cstate="print">
            <a:extLst>
              <a:ext uri="{28A0092B-C50C-407E-A947-70E740481C1C}">
                <a14:useLocalDpi xmlns:a14="http://schemas.microsoft.com/office/drawing/2010/main" val="0"/>
              </a:ext>
            </a:extLst>
          </a:blip>
          <a:srcRect l="-1" t="12118" r="3569" b="6584"/>
          <a:stretch/>
        </p:blipFill>
        <p:spPr bwMode="auto">
          <a:xfrm>
            <a:off x="2761525" y="480726"/>
            <a:ext cx="1476339" cy="1361042"/>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Қаламқан </a:t>
            </a:r>
            <a:r>
              <a:rPr lang="kk-KZ" sz="1400" b="1" dirty="0" smtClean="0">
                <a:solidFill>
                  <a:schemeClr val="bg1"/>
                </a:solidFill>
              </a:rPr>
              <a:t>Ұлас</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kk-KZ" sz="1400" dirty="0" smtClean="0">
                <a:solidFill>
                  <a:schemeClr val="bg1"/>
                </a:solidFill>
              </a:rPr>
              <a:t>87750407669</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kalamkanlas</a:t>
            </a:r>
            <a:r>
              <a:rPr lang="ru-RU" sz="1400" dirty="0">
                <a:solidFill>
                  <a:schemeClr val="bg1"/>
                </a:solidFill>
              </a:rPr>
              <a:t>@</a:t>
            </a:r>
            <a:r>
              <a:rPr lang="en-US" sz="1400" dirty="0" err="1">
                <a:solidFill>
                  <a:schemeClr val="bg1"/>
                </a:solidFill>
              </a:rPr>
              <a:t>gmail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20.07.2000</a:t>
            </a:r>
          </a:p>
          <a:p>
            <a:r>
              <a:rPr lang="kk-KZ" sz="1400" b="1" dirty="0" smtClean="0"/>
              <a:t>Семейное положение: </a:t>
            </a:r>
            <a:r>
              <a:rPr lang="kk-KZ" sz="1400" dirty="0" smtClean="0"/>
              <a:t>не женат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6В01501 </a:t>
            </a:r>
            <a:r>
              <a:rPr lang="kk-KZ" sz="1400" dirty="0" smtClean="0">
                <a:solidFill>
                  <a:schemeClr val="bg1"/>
                </a:solidFill>
              </a:rPr>
              <a:t>Информатика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А1(</a:t>
            </a:r>
            <a:r>
              <a:rPr lang="ru-RU" sz="1100" dirty="0" err="1"/>
              <a:t>Beginner,Elementary</a:t>
            </a:r>
            <a:r>
              <a:rPr lang="ru-RU" sz="1100" dirty="0" smtClean="0"/>
              <a:t>); </a:t>
            </a:r>
            <a:r>
              <a:rPr lang="ru-RU" sz="1100" dirty="0"/>
              <a:t>A2 (</a:t>
            </a:r>
            <a:r>
              <a:rPr lang="ru-RU" sz="1100" dirty="0" err="1"/>
              <a:t>Pre-Intermediate</a:t>
            </a:r>
            <a:r>
              <a:rPr lang="ru-RU" sz="1100" dirty="0"/>
              <a:t>) </a:t>
            </a: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№20 средняя школа имени А</a:t>
            </a:r>
            <a:r>
              <a:rPr lang="kk-KZ" sz="1200" dirty="0" smtClean="0"/>
              <a:t>.Байтурсынова, </a:t>
            </a:r>
            <a:r>
              <a:rPr lang="kk-KZ" sz="1200" dirty="0"/>
              <a:t>«Средняя школа </a:t>
            </a:r>
            <a:r>
              <a:rPr lang="ru-RU" sz="1200" dirty="0"/>
              <a:t>№</a:t>
            </a:r>
            <a:r>
              <a:rPr lang="kk-KZ" sz="1200" dirty="0"/>
              <a:t>15» акимата г. Усть-Каменогорска</a:t>
            </a:r>
            <a:endParaRPr lang="ru-RU" sz="12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smtClean="0"/>
              <a:t>Казахский,русский</a:t>
            </a:r>
          </a:p>
          <a:p>
            <a:r>
              <a:rPr lang="ru-RU" sz="1200" b="1" dirty="0" smtClean="0">
                <a:ea typeface="Calibri"/>
                <a:cs typeface="Times New Roman"/>
              </a:rPr>
              <a:t>Достижения, награды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А</a:t>
            </a:r>
            <a:r>
              <a:rPr lang="en-US" sz="1200" dirty="0"/>
              <a:t>1(</a:t>
            </a:r>
            <a:r>
              <a:rPr lang="en-US" sz="1200" dirty="0" err="1"/>
              <a:t>Beginner,Elementary</a:t>
            </a:r>
            <a:r>
              <a:rPr lang="en-US" sz="1200" dirty="0"/>
              <a:t>); A2(Pre-Intermediate)</a:t>
            </a:r>
            <a:r>
              <a:rPr lang="kk-KZ" sz="1200" dirty="0"/>
              <a:t>уровни  по английскому языку</a:t>
            </a:r>
            <a:r>
              <a:rPr lang="kk-KZ"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kk-KZ" sz="1200" dirty="0"/>
              <a:t>честность, организационность,целеустремленность,устав.</a:t>
            </a:r>
            <a:endParaRPr lang="ru-RU" sz="1200" dirty="0"/>
          </a:p>
          <a:p>
            <a:pPr lvl="0" fontAlgn="base"/>
            <a:r>
              <a:rPr lang="ru-RU" sz="1200" b="1" dirty="0" smtClean="0">
                <a:ea typeface="Calibri"/>
                <a:cs typeface="Times New Roman"/>
              </a:rPr>
              <a:t>Жизненное кредо </a:t>
            </a:r>
          </a:p>
          <a:p>
            <a:r>
              <a:rPr lang="kk-KZ" sz="1200" dirty="0"/>
              <a:t>Необходимо получить качественное образование и оправдать ожидания родителей и друзей.</a:t>
            </a:r>
            <a:endParaRPr lang="ru-RU" sz="1200" dirty="0"/>
          </a:p>
          <a:p>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91236960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rotWithShape="1">
          <a:blip r:embed="rId2">
            <a:extLst>
              <a:ext uri="{28A0092B-C50C-407E-A947-70E740481C1C}">
                <a14:useLocalDpi xmlns:a14="http://schemas.microsoft.com/office/drawing/2010/main" val="0"/>
              </a:ext>
            </a:extLst>
          </a:blip>
          <a:srcRect t="7639"/>
          <a:stretch/>
        </p:blipFill>
        <p:spPr bwMode="auto">
          <a:xfrm>
            <a:off x="2761524" y="480726"/>
            <a:ext cx="1476339" cy="1361042"/>
          </a:xfrm>
          <a:prstGeom prst="rect">
            <a:avLst/>
          </a:prstGeom>
          <a:noFill/>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Қадылбеков Дияз </a:t>
            </a:r>
            <a:r>
              <a:rPr lang="kk-KZ" sz="1400" b="1" dirty="0" smtClean="0">
                <a:solidFill>
                  <a:schemeClr val="bg1"/>
                </a:solidFill>
              </a:rPr>
              <a:t>Мәулетқанұлы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kk-KZ" sz="1400" dirty="0" smtClean="0">
                <a:solidFill>
                  <a:schemeClr val="bg1"/>
                </a:solidFill>
              </a:rPr>
              <a:t>87083870096</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dkadylbekov</a:t>
            </a:r>
            <a:r>
              <a:rPr lang="ru-RU" sz="1400" dirty="0">
                <a:solidFill>
                  <a:schemeClr val="bg1"/>
                </a:solidFill>
              </a:rPr>
              <a:t>@</a:t>
            </a:r>
            <a:r>
              <a:rPr lang="en-US" sz="1400" dirty="0" err="1">
                <a:solidFill>
                  <a:schemeClr val="bg1"/>
                </a:solidFill>
              </a:rPr>
              <a:t>indox</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02.07.2001</a:t>
            </a:r>
          </a:p>
          <a:p>
            <a:r>
              <a:rPr lang="kk-KZ" sz="1400" b="1" dirty="0" smtClean="0"/>
              <a:t>Семейное положение: </a:t>
            </a:r>
            <a:r>
              <a:rPr lang="kk-KZ" sz="1400" dirty="0" smtClean="0"/>
              <a:t>не женат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6В01501 </a:t>
            </a:r>
            <a:r>
              <a:rPr lang="kk-KZ" sz="1400" dirty="0" smtClean="0">
                <a:solidFill>
                  <a:schemeClr val="bg1"/>
                </a:solidFill>
              </a:rPr>
              <a:t>Информатика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А1(</a:t>
            </a:r>
            <a:r>
              <a:rPr lang="ru-RU" sz="1100" dirty="0" err="1"/>
              <a:t>Beginner,Elementary</a:t>
            </a:r>
            <a:r>
              <a:rPr lang="ru-RU" sz="1100" dirty="0" smtClean="0"/>
              <a:t>); </a:t>
            </a:r>
            <a:r>
              <a:rPr lang="ru-RU" sz="1100" dirty="0"/>
              <a:t>A2 (</a:t>
            </a:r>
            <a:r>
              <a:rPr lang="ru-RU" sz="1100" dirty="0" err="1"/>
              <a:t>Pre-Intermediate</a:t>
            </a:r>
            <a:r>
              <a:rPr lang="ru-RU" sz="1100" dirty="0"/>
              <a:t>) </a:t>
            </a: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№20 средняя школа имени А</a:t>
            </a:r>
            <a:r>
              <a:rPr lang="kk-KZ" sz="1200" dirty="0" smtClean="0"/>
              <a:t>.Байтурсынова, </a:t>
            </a:r>
            <a:r>
              <a:rPr lang="kk-KZ" sz="1200" dirty="0"/>
              <a:t>«Средняя школа </a:t>
            </a:r>
            <a:r>
              <a:rPr lang="ru-RU" sz="1200" dirty="0"/>
              <a:t>№</a:t>
            </a:r>
            <a:r>
              <a:rPr lang="kk-KZ" sz="1200" dirty="0"/>
              <a:t>15» акимата г. Усть-Каменогорска</a:t>
            </a:r>
            <a:endParaRPr lang="ru-RU" sz="12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smtClean="0"/>
              <a:t>Казахский,русский</a:t>
            </a:r>
          </a:p>
          <a:p>
            <a:r>
              <a:rPr lang="ru-RU" sz="1200" b="1" dirty="0" smtClean="0">
                <a:ea typeface="Calibri"/>
                <a:cs typeface="Times New Roman"/>
              </a:rPr>
              <a:t>Достижения, награды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А</a:t>
            </a:r>
            <a:r>
              <a:rPr lang="en-US" sz="1200" dirty="0"/>
              <a:t>1(</a:t>
            </a:r>
            <a:r>
              <a:rPr lang="en-US" sz="1200" dirty="0" err="1"/>
              <a:t>Beginner,Elementary</a:t>
            </a:r>
            <a:r>
              <a:rPr lang="en-US" sz="1200" dirty="0"/>
              <a:t>); A2(Pre-Intermediate)</a:t>
            </a:r>
            <a:r>
              <a:rPr lang="kk-KZ" sz="1200" dirty="0"/>
              <a:t>уровни  по английскому языку</a:t>
            </a:r>
            <a:r>
              <a:rPr lang="kk-KZ"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kk-KZ" sz="1200" dirty="0"/>
              <a:t>честность, организационность,целеустремленность,устав.</a:t>
            </a:r>
            <a:endParaRPr lang="ru-RU" sz="1200" dirty="0"/>
          </a:p>
          <a:p>
            <a:pPr lvl="0" fontAlgn="base"/>
            <a:r>
              <a:rPr lang="ru-RU" sz="1200" b="1" dirty="0" smtClean="0">
                <a:ea typeface="Calibri"/>
                <a:cs typeface="Times New Roman"/>
              </a:rPr>
              <a:t>Жизненное кредо </a:t>
            </a:r>
          </a:p>
          <a:p>
            <a:r>
              <a:rPr lang="kk-KZ" sz="1200" dirty="0"/>
              <a:t>Необходимо получить качественное образование и оправдать ожидания родителей и друзей.</a:t>
            </a:r>
            <a:endParaRPr lang="ru-RU" sz="1200" dirty="0"/>
          </a:p>
          <a:p>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46574791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3" y="480726"/>
            <a:ext cx="1476339" cy="1361042"/>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Толкын</a:t>
            </a:r>
            <a:r>
              <a:rPr lang="ru-RU" sz="1400" b="1" dirty="0">
                <a:solidFill>
                  <a:schemeClr val="bg1"/>
                </a:solidFill>
              </a:rPr>
              <a:t> </a:t>
            </a:r>
            <a:r>
              <a:rPr lang="ru-RU" sz="1400" b="1" dirty="0" err="1">
                <a:solidFill>
                  <a:schemeClr val="bg1"/>
                </a:solidFill>
              </a:rPr>
              <a:t>Дидар</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87</a:t>
            </a:r>
            <a:r>
              <a:rPr lang="ru-RU" sz="1400" dirty="0" smtClean="0">
                <a:solidFill>
                  <a:schemeClr val="bg1"/>
                </a:solidFill>
              </a:rPr>
              <a:t>7073484521</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ru-RU" sz="1400" u="sng" dirty="0">
                <a:solidFill>
                  <a:schemeClr val="bg1"/>
                </a:solidFill>
                <a:hlinkClick r:id="rId3"/>
              </a:rPr>
              <a:t>dikowaa00@gmail.com</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a:t>30.01.</a:t>
            </a:r>
            <a:r>
              <a:rPr lang="kk-KZ" sz="1400" dirty="0" smtClean="0"/>
              <a:t>2000</a:t>
            </a:r>
          </a:p>
          <a:p>
            <a:r>
              <a:rPr lang="kk-KZ" sz="1400" b="1" dirty="0" smtClean="0"/>
              <a:t>Семейное положение: </a:t>
            </a:r>
            <a:r>
              <a:rPr lang="ru-RU" sz="1400" dirty="0"/>
              <a:t>Замужем</a:t>
            </a:r>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Разработка веб сервиса на </a:t>
            </a:r>
            <a:r>
              <a:rPr lang="en-US" sz="1100" dirty="0"/>
              <a:t>Java</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Центр Информационно-технического обеспечения и </a:t>
            </a:r>
            <a:r>
              <a:rPr lang="kk-KZ" sz="1200" dirty="0" smtClean="0"/>
              <a:t>цифровизации</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smtClean="0"/>
              <a:t>Казахский,русский</a:t>
            </a:r>
          </a:p>
          <a:p>
            <a:r>
              <a:rPr lang="ru-RU" sz="1200" b="1" dirty="0" smtClean="0">
                <a:ea typeface="Calibri"/>
                <a:cs typeface="Times New Roman"/>
              </a:rPr>
              <a:t>Достижения, награды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kk-KZ"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ru-RU" sz="1200" dirty="0"/>
              <a:t>Умение работать в команде; </a:t>
            </a:r>
            <a:r>
              <a:rPr lang="kk-KZ" sz="1200" dirty="0" smtClean="0"/>
              <a:t>Вежливость;</a:t>
            </a:r>
            <a:r>
              <a:rPr lang="ru-RU" sz="1200" dirty="0"/>
              <a:t> </a:t>
            </a:r>
            <a:r>
              <a:rPr lang="kk-KZ" sz="1200" dirty="0" smtClean="0"/>
              <a:t>Повышенная </a:t>
            </a:r>
            <a:r>
              <a:rPr lang="kk-KZ" sz="1200" dirty="0"/>
              <a:t>работоспособность;</a:t>
            </a:r>
            <a:endParaRPr lang="ru-RU" sz="1200" dirty="0"/>
          </a:p>
          <a:p>
            <a:pPr lvl="0" fontAlgn="base"/>
            <a:r>
              <a:rPr lang="ru-RU" sz="1200" b="1" dirty="0" smtClean="0">
                <a:ea typeface="Calibri"/>
                <a:cs typeface="Times New Roman"/>
              </a:rPr>
              <a:t>Жизненное кредо </a:t>
            </a:r>
          </a:p>
          <a:p>
            <a:r>
              <a:rPr lang="ru-RU" sz="1200" dirty="0"/>
              <a:t>Самое важное — навести порядок в душе:  не жаловаться,  не обвинять,  не оправдывать! </a:t>
            </a:r>
          </a:p>
          <a:p>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6068440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Графический объект1"/>
          <p:cNvPicPr/>
          <p:nvPr/>
        </p:nvPicPr>
        <p:blipFill>
          <a:blip r:embed="rId2" cstate="print">
            <a:lum/>
            <a:alphaModFix/>
          </a:blip>
          <a:srcRect/>
          <a:stretch>
            <a:fillRect/>
          </a:stretch>
        </p:blipFill>
        <p:spPr>
          <a:xfrm>
            <a:off x="2761522" y="480727"/>
            <a:ext cx="1476339" cy="1361042"/>
          </a:xfrm>
          <a:prstGeom prst="rect">
            <a:avLst/>
          </a:prstGeom>
          <a:ln>
            <a:noFill/>
            <a:prstDash/>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a:solidFill>
                  <a:schemeClr val="bg1"/>
                </a:solidFill>
              </a:rPr>
              <a:t>Талант  </a:t>
            </a:r>
            <a:r>
              <a:rPr lang="kk-KZ" sz="1400" b="1" dirty="0">
                <a:solidFill>
                  <a:schemeClr val="bg1"/>
                </a:solidFill>
              </a:rPr>
              <a:t>Әнтай</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en-US" sz="1400" dirty="0" smtClean="0">
                <a:solidFill>
                  <a:schemeClr val="bg1"/>
                </a:solidFill>
              </a:rPr>
              <a:t>7708-606-77-39</a:t>
            </a:r>
            <a:endParaRPr lang="kk-KZ" sz="1400" dirty="0" smtClean="0">
              <a:solidFill>
                <a:schemeClr val="bg1"/>
              </a:solidFill>
            </a:endParaRPr>
          </a:p>
          <a:p>
            <a:pPr lvl="0"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a:solidFill>
                  <a:schemeClr val="bg1"/>
                </a:solidFill>
              </a:rPr>
              <a:t>talantntaj@gmail.com</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en-US" sz="1400" dirty="0" smtClean="0"/>
              <a:t>11.01.2000</a:t>
            </a:r>
            <a:endParaRPr lang="kk-KZ" sz="1400" dirty="0" smtClean="0"/>
          </a:p>
          <a:p>
            <a:r>
              <a:rPr lang="kk-KZ" sz="1400" b="1" dirty="0" smtClean="0"/>
              <a:t>Семейное положение: </a:t>
            </a:r>
            <a:r>
              <a:rPr lang="ru-RU" sz="1400" dirty="0" smtClean="0"/>
              <a:t>холост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smtClean="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Центр Информационно-технического обеспечения и </a:t>
            </a:r>
            <a:r>
              <a:rPr lang="kk-KZ" sz="1200" dirty="0" smtClean="0"/>
              <a:t>цифровизации</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en-US" sz="1400" dirty="0" smtClean="0">
                <a:solidFill>
                  <a:schemeClr val="bg1"/>
                </a:solidFill>
              </a:rPr>
              <a:t>DODO-PIZZA</a:t>
            </a:r>
            <a:r>
              <a:rPr lang="kk-KZ" sz="1400" dirty="0" smtClean="0">
                <a:solidFill>
                  <a:schemeClr val="bg1"/>
                </a:solidFill>
              </a:rPr>
              <a:t> </a:t>
            </a:r>
            <a:r>
              <a:rPr lang="kk-KZ" sz="1400" dirty="0">
                <a:solidFill>
                  <a:schemeClr val="bg1"/>
                </a:solidFill>
              </a:rPr>
              <a:t>Менеджер</a:t>
            </a:r>
            <a:endParaRPr lang="ru-RU" sz="1400" dirty="0" smtClean="0">
              <a:solidFill>
                <a:schemeClr val="bg1"/>
              </a:solidFill>
            </a:endParaRP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smtClean="0"/>
              <a:t>Казахский,русский</a:t>
            </a:r>
          </a:p>
          <a:p>
            <a:r>
              <a:rPr lang="ru-RU" sz="1200" b="1" dirty="0" smtClean="0">
                <a:ea typeface="Calibri"/>
                <a:cs typeface="Times New Roman"/>
              </a:rPr>
              <a:t>Достижения, награды </a:t>
            </a:r>
          </a:p>
          <a:p>
            <a:r>
              <a:rPr lang="ru-RU" sz="1200" dirty="0" smtClean="0"/>
              <a:t>КМС </a:t>
            </a:r>
            <a:r>
              <a:rPr lang="ru-RU" sz="1200" dirty="0"/>
              <a:t>по теннису, лучший </a:t>
            </a:r>
            <a:r>
              <a:rPr lang="ru-RU" sz="1200" dirty="0" err="1"/>
              <a:t>шабуловщик</a:t>
            </a:r>
            <a:r>
              <a:rPr lang="ru-RU" sz="1200" dirty="0"/>
              <a:t> по </a:t>
            </a:r>
            <a:r>
              <a:rPr lang="ru-RU" sz="1200" dirty="0" err="1"/>
              <a:t>Алматинской</a:t>
            </a:r>
            <a:r>
              <a:rPr lang="ru-RU" sz="1200" dirty="0"/>
              <a:t> области, </a:t>
            </a:r>
            <a:r>
              <a:rPr lang="ru-RU" sz="1200" dirty="0" err="1"/>
              <a:t>министор</a:t>
            </a:r>
            <a:r>
              <a:rPr lang="ru-RU" sz="1200" dirty="0"/>
              <a:t> спорта (2019г), обладатель коричневого пояса по дзюдо</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Частный бизнес</a:t>
            </a:r>
            <a:r>
              <a:rPr lang="ru-RU"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ru-RU" sz="1200" dirty="0"/>
              <a:t>Организованный, </a:t>
            </a:r>
            <a:r>
              <a:rPr lang="ru-RU" sz="1200" dirty="0" err="1"/>
              <a:t>внимательный,грамотный,терпеливый,трудолюбивый,спокойный,работа</a:t>
            </a:r>
            <a:r>
              <a:rPr lang="ru-RU" sz="1200" dirty="0"/>
              <a:t> в команде, быстрое принятие решений.</a:t>
            </a:r>
          </a:p>
          <a:p>
            <a:pPr lvl="0" fontAlgn="base"/>
            <a:r>
              <a:rPr lang="ru-RU" sz="1200" b="1" dirty="0" smtClean="0">
                <a:ea typeface="Calibri"/>
                <a:cs typeface="Times New Roman"/>
              </a:rPr>
              <a:t>Жизненное кредо </a:t>
            </a:r>
          </a:p>
          <a:p>
            <a:r>
              <a:rPr lang="kk-KZ" sz="1200" dirty="0"/>
              <a:t>Сколько бы ни было бед, жди будущего.</a:t>
            </a:r>
            <a:endParaRPr lang="ru-RU" sz="1200" dirty="0"/>
          </a:p>
          <a:p>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95771721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rotWithShape="1">
          <a:blip r:embed="rId2" cstate="print">
            <a:extLst>
              <a:ext uri="{28A0092B-C50C-407E-A947-70E740481C1C}">
                <a14:useLocalDpi xmlns:a14="http://schemas.microsoft.com/office/drawing/2010/main" val="0"/>
              </a:ext>
            </a:extLst>
          </a:blip>
          <a:srcRect t="22030" b="22488"/>
          <a:stretch/>
        </p:blipFill>
        <p:spPr bwMode="auto">
          <a:xfrm>
            <a:off x="2761522" y="480725"/>
            <a:ext cx="1476339" cy="1361043"/>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Сыздық Ердаулет Тұралиұлы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8776</a:t>
            </a:r>
            <a:r>
              <a:rPr lang="ru-RU" sz="1400" dirty="0">
                <a:solidFill>
                  <a:schemeClr val="bg1"/>
                </a:solidFill>
              </a:rPr>
              <a:t>3989794</a:t>
            </a:r>
            <a:endParaRPr lang="kk-KZ" sz="1400" dirty="0" smtClean="0">
              <a:solidFill>
                <a:schemeClr val="bg1"/>
              </a:solidFill>
            </a:endParaRPr>
          </a:p>
          <a:p>
            <a:pPr lvl="0"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syzdyk</a:t>
            </a:r>
            <a:r>
              <a:rPr lang="ru-RU" sz="1400" u="sng" dirty="0">
                <a:solidFill>
                  <a:schemeClr val="bg1"/>
                </a:solidFill>
                <a:hlinkClick r:id="rId3"/>
              </a:rPr>
              <a:t>.</a:t>
            </a:r>
            <a:r>
              <a:rPr lang="en-US" sz="1400" u="sng" dirty="0" err="1">
                <a:solidFill>
                  <a:schemeClr val="bg1"/>
                </a:solidFill>
                <a:hlinkClick r:id="rId3"/>
              </a:rPr>
              <a:t>erdaulet</a:t>
            </a:r>
            <a:r>
              <a:rPr lang="ru-RU" sz="1400" u="sng" dirty="0">
                <a:solidFill>
                  <a:schemeClr val="bg1"/>
                </a:solidFill>
                <a:hlinkClick r:id="rId3"/>
              </a:rPr>
              <a:t>@</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15.09.2001</a:t>
            </a:r>
          </a:p>
          <a:p>
            <a:r>
              <a:rPr lang="kk-KZ" sz="1400" b="1" dirty="0" smtClean="0"/>
              <a:t>Семейное положение: </a:t>
            </a:r>
            <a:r>
              <a:rPr lang="ru-RU" sz="1400" dirty="0" smtClean="0"/>
              <a:t>холост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smtClean="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Центр Информационно-технического обеспечения и </a:t>
            </a:r>
            <a:r>
              <a:rPr lang="kk-KZ" sz="1200" dirty="0" smtClean="0"/>
              <a:t>цифровизации</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smtClean="0">
              <a:solidFill>
                <a:schemeClr val="bg1"/>
              </a:solidFill>
            </a:endParaRP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smtClean="0"/>
              <a:t>Казахский,русский</a:t>
            </a:r>
          </a:p>
          <a:p>
            <a:r>
              <a:rPr lang="ru-RU" sz="1200" b="1" dirty="0" smtClean="0">
                <a:ea typeface="Calibri"/>
                <a:cs typeface="Times New Roman"/>
              </a:rPr>
              <a:t>Достижения, награды </a:t>
            </a:r>
          </a:p>
          <a:p>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kk-KZ" sz="1200" dirty="0" smtClean="0"/>
              <a:t>Вежливость;</a:t>
            </a:r>
            <a:r>
              <a:rPr lang="ru-RU" sz="1200" dirty="0"/>
              <a:t> </a:t>
            </a:r>
            <a:r>
              <a:rPr lang="kk-KZ" sz="1200" dirty="0" smtClean="0"/>
              <a:t>Внимательность;</a:t>
            </a:r>
            <a:r>
              <a:rPr lang="ru-RU" sz="1200" dirty="0"/>
              <a:t> </a:t>
            </a:r>
            <a:r>
              <a:rPr lang="kk-KZ" sz="1200" dirty="0" smtClean="0"/>
              <a:t>Повышенная работоспособность</a:t>
            </a:r>
            <a:endParaRPr lang="ru-RU" sz="1200" dirty="0"/>
          </a:p>
          <a:p>
            <a:pPr lvl="0" fontAlgn="base"/>
            <a:r>
              <a:rPr lang="ru-RU" sz="1200" b="1" dirty="0" smtClean="0">
                <a:ea typeface="Calibri"/>
                <a:cs typeface="Times New Roman"/>
              </a:rPr>
              <a:t>Жизненное кредо </a:t>
            </a:r>
          </a:p>
          <a:p>
            <a:r>
              <a:rPr lang="ru-RU" sz="1200" dirty="0"/>
              <a:t>Не верь всему, что ты слышишь, не трать все, что у тебя есть и не спи столько, сколько тебе хочется</a:t>
            </a:r>
          </a:p>
          <a:p>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04274889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D:\cinema time\only for Rabi\photos\IMG-20190502-WA004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1" y="480725"/>
            <a:ext cx="1476339" cy="1361043"/>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a:t>
            </a:r>
            <a:r>
              <a:rPr lang="kk-KZ" sz="1400" b="1" dirty="0" smtClean="0">
                <a:solidFill>
                  <a:schemeClr val="bg1"/>
                </a:solidFill>
              </a:rPr>
              <a:t>ЕЙІТ </a:t>
            </a:r>
            <a:r>
              <a:rPr lang="kk-KZ" sz="1400" b="1" dirty="0">
                <a:solidFill>
                  <a:schemeClr val="bg1"/>
                </a:solidFill>
              </a:rPr>
              <a:t>РАБИЯ </a:t>
            </a:r>
            <a:r>
              <a:rPr lang="kk-KZ" sz="1400" b="1" dirty="0" smtClean="0">
                <a:solidFill>
                  <a:schemeClr val="bg1"/>
                </a:solidFill>
              </a:rPr>
              <a:t>ҚАЛМАХАНҚЫЗЫ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kk-KZ" sz="1400" dirty="0" smtClean="0">
                <a:solidFill>
                  <a:schemeClr val="bg1"/>
                </a:solidFill>
              </a:rPr>
              <a:t>8-707-120-01-04</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rabish</a:t>
            </a:r>
            <a:r>
              <a:rPr lang="ru-RU" sz="1400" u="sng" dirty="0">
                <a:solidFill>
                  <a:schemeClr val="bg1"/>
                </a:solidFill>
                <a:hlinkClick r:id="rId3"/>
              </a:rPr>
              <a:t>.</a:t>
            </a:r>
            <a:r>
              <a:rPr lang="en-US" sz="1400" u="sng" dirty="0" err="1">
                <a:solidFill>
                  <a:schemeClr val="bg1"/>
                </a:solidFill>
                <a:hlinkClick r:id="rId3"/>
              </a:rPr>
              <a:t>seyit</a:t>
            </a:r>
            <a:r>
              <a:rPr lang="ru-RU" sz="1400" u="sng" dirty="0">
                <a:solidFill>
                  <a:schemeClr val="bg1"/>
                </a:solidFill>
                <a:hlinkClick r:id="rId3"/>
              </a:rPr>
              <a:t>@</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a:t>04</a:t>
            </a:r>
            <a:r>
              <a:rPr lang="ru-RU" sz="1400" dirty="0" smtClean="0"/>
              <a:t>.07.2001</a:t>
            </a:r>
          </a:p>
          <a:p>
            <a:r>
              <a:rPr lang="kk-KZ" sz="1400" b="1" dirty="0" smtClean="0"/>
              <a:t>Семейное положение: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Программирование курс- </a:t>
            </a:r>
            <a:r>
              <a:rPr lang="kk-KZ" sz="1100" dirty="0" smtClean="0"/>
              <a:t>онлайн, </a:t>
            </a:r>
            <a:r>
              <a:rPr lang="kk-KZ" sz="1100" dirty="0"/>
              <a:t>Мобилография , Маркетинг , СММ</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АО «Азия Авто</a:t>
            </a:r>
            <a:r>
              <a:rPr lang="kk-KZ" sz="1200" dirty="0" smtClean="0"/>
              <a:t>», </a:t>
            </a:r>
            <a:r>
              <a:rPr lang="kk-KZ" sz="1200" dirty="0"/>
              <a:t>АО «УМЗ»</a:t>
            </a:r>
            <a:endParaRPr lang="ru-RU" sz="1200" dirty="0">
              <a:latin typeface="Times New Roman" panose="02020603050405020304" pitchFamily="18" charset="0"/>
              <a:ea typeface="Times New Roman" panose="02020603050405020304" pitchFamily="18" charset="0"/>
            </a:endParaRPr>
          </a:p>
          <a:p>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smtClean="0">
              <a:solidFill>
                <a:schemeClr val="bg1"/>
              </a:solidFill>
            </a:endParaRP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 </a:t>
            </a:r>
            <a:r>
              <a:rPr lang="kk-KZ" sz="1200" dirty="0" smtClean="0"/>
              <a:t>русский;английский</a:t>
            </a:r>
          </a:p>
          <a:p>
            <a:r>
              <a:rPr lang="ru-RU" sz="1200" b="1" dirty="0" smtClean="0">
                <a:ea typeface="Calibri"/>
                <a:cs typeface="Times New Roman"/>
              </a:rPr>
              <a:t>Достижения, награды </a:t>
            </a:r>
          </a:p>
          <a:p>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kk-KZ" sz="1200" dirty="0"/>
              <a:t>Воспитанность, аккуратность, дружелюбие, верность, самокритичность, смелость, решимость </a:t>
            </a:r>
            <a:endParaRPr lang="ru-RU" sz="1200" dirty="0"/>
          </a:p>
          <a:p>
            <a:pPr lvl="0" fontAlgn="base"/>
            <a:r>
              <a:rPr lang="ru-RU" sz="1200" b="1" dirty="0" smtClean="0">
                <a:ea typeface="Calibri"/>
                <a:cs typeface="Times New Roman"/>
              </a:rPr>
              <a:t>Жизненное кредо </a:t>
            </a:r>
          </a:p>
          <a:p>
            <a:r>
              <a:rPr lang="ru-RU" sz="1200" dirty="0"/>
              <a:t>“</a:t>
            </a:r>
            <a:r>
              <a:rPr lang="en-US" sz="1200" dirty="0" err="1"/>
              <a:t>CarpeDiem</a:t>
            </a:r>
            <a:r>
              <a:rPr lang="ru-RU" sz="1200" dirty="0"/>
              <a:t>’’</a:t>
            </a:r>
          </a:p>
          <a:p>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7977228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0" y="480725"/>
            <a:ext cx="1476339" cy="1361043"/>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Сайлау Нурлан </a:t>
            </a:r>
            <a:r>
              <a:rPr lang="kk-KZ" sz="1400" b="1" dirty="0" smtClean="0">
                <a:solidFill>
                  <a:schemeClr val="bg1"/>
                </a:solidFill>
              </a:rPr>
              <a:t>Оразбайевич</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a:solidFill>
                  <a:schemeClr val="bg1"/>
                </a:solidFill>
              </a:rPr>
              <a:t>8-7</a:t>
            </a:r>
            <a:r>
              <a:rPr lang="kk-KZ" sz="1400" dirty="0">
                <a:solidFill>
                  <a:schemeClr val="bg1"/>
                </a:solidFill>
              </a:rPr>
              <a:t>0</a:t>
            </a:r>
            <a:r>
              <a:rPr lang="ru-RU" sz="1400" dirty="0">
                <a:solidFill>
                  <a:schemeClr val="bg1"/>
                </a:solidFill>
              </a:rPr>
              <a:t>5-</a:t>
            </a:r>
            <a:r>
              <a:rPr lang="kk-KZ" sz="1400" dirty="0">
                <a:solidFill>
                  <a:schemeClr val="bg1"/>
                </a:solidFill>
              </a:rPr>
              <a:t>672</a:t>
            </a:r>
            <a:r>
              <a:rPr lang="ru-RU" sz="1400" dirty="0">
                <a:solidFill>
                  <a:schemeClr val="bg1"/>
                </a:solidFill>
              </a:rPr>
              <a:t>-</a:t>
            </a:r>
            <a:r>
              <a:rPr lang="kk-KZ" sz="1400" dirty="0">
                <a:solidFill>
                  <a:schemeClr val="bg1"/>
                </a:solidFill>
              </a:rPr>
              <a:t>74</a:t>
            </a:r>
            <a:r>
              <a:rPr lang="ru-RU" sz="1400" dirty="0">
                <a:solidFill>
                  <a:schemeClr val="bg1"/>
                </a:solidFill>
              </a:rPr>
              <a:t>-</a:t>
            </a:r>
            <a:r>
              <a:rPr lang="kk-KZ" sz="1400" dirty="0" smtClean="0">
                <a:solidFill>
                  <a:schemeClr val="bg1"/>
                </a:solidFill>
              </a:rPr>
              <a:t>74</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sajlaunurlan</a:t>
            </a:r>
            <a:r>
              <a:rPr lang="ru-RU" sz="1400" dirty="0">
                <a:solidFill>
                  <a:schemeClr val="bg1"/>
                </a:solidFill>
              </a:rPr>
              <a:t>7@</a:t>
            </a:r>
            <a:r>
              <a:rPr lang="en-US" sz="1400" dirty="0" err="1">
                <a:solidFill>
                  <a:schemeClr val="bg1"/>
                </a:solidFill>
              </a:rPr>
              <a:t>gmail</a:t>
            </a:r>
            <a:r>
              <a:rPr lang="ru-RU" sz="1400" dirty="0">
                <a:solidFill>
                  <a:schemeClr val="bg1"/>
                </a:solidFill>
              </a:rPr>
              <a:t>.</a:t>
            </a:r>
            <a:r>
              <a:rPr lang="en-US" sz="1400" dirty="0">
                <a:solidFill>
                  <a:schemeClr val="bg1"/>
                </a:solidFill>
              </a:rPr>
              <a:t>com</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a:t>1</a:t>
            </a:r>
            <a:r>
              <a:rPr lang="kk-KZ" sz="1400" dirty="0"/>
              <a:t>2</a:t>
            </a:r>
            <a:r>
              <a:rPr lang="ru-RU" sz="1400" dirty="0"/>
              <a:t>.0</a:t>
            </a:r>
            <a:r>
              <a:rPr lang="kk-KZ" sz="1400" dirty="0"/>
              <a:t>5</a:t>
            </a:r>
            <a:r>
              <a:rPr lang="ru-RU" sz="1400" dirty="0"/>
              <a:t>.200</a:t>
            </a:r>
            <a:r>
              <a:rPr lang="kk-KZ" sz="1400" dirty="0" smtClean="0"/>
              <a:t>0</a:t>
            </a:r>
          </a:p>
          <a:p>
            <a:r>
              <a:rPr lang="kk-KZ" sz="1400" b="1" dirty="0" smtClean="0"/>
              <a:t>Семейное положение: </a:t>
            </a:r>
            <a:r>
              <a:rPr lang="ru-RU" sz="1400" dirty="0" smtClean="0"/>
              <a:t>не женат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Введение </a:t>
            </a:r>
            <a:r>
              <a:rPr lang="ru-RU" sz="1100" dirty="0" err="1"/>
              <a:t>впрограммирование</a:t>
            </a:r>
            <a:r>
              <a:rPr lang="ru-RU" sz="1100" dirty="0"/>
              <a:t> (C</a:t>
            </a:r>
            <a:r>
              <a:rPr lang="ru-RU" sz="1100" dirty="0" smtClean="0"/>
              <a:t>++), </a:t>
            </a:r>
            <a:r>
              <a:rPr lang="ru-RU" sz="1100" dirty="0"/>
              <a:t>Введение в </a:t>
            </a:r>
            <a:r>
              <a:rPr lang="ru-RU" sz="1100" dirty="0" err="1" smtClean="0"/>
              <a:t>JavaScript</a:t>
            </a:r>
            <a:r>
              <a:rPr lang="ru-RU" sz="1100" dirty="0" smtClean="0"/>
              <a:t>, </a:t>
            </a:r>
            <a:r>
              <a:rPr lang="ru-RU" sz="1100" dirty="0"/>
              <a:t>Разработка веб сервиса на </a:t>
            </a:r>
            <a:r>
              <a:rPr lang="en-US" sz="1100" dirty="0" smtClean="0"/>
              <a:t>Java</a:t>
            </a:r>
            <a:r>
              <a:rPr lang="kk-KZ" sz="1100" dirty="0" smtClean="0"/>
              <a:t>, </a:t>
            </a:r>
            <a:r>
              <a:rPr lang="ru-RU" sz="1100" dirty="0"/>
              <a:t>Введение в </a:t>
            </a:r>
            <a:r>
              <a:rPr lang="ru-RU" sz="1100" dirty="0" err="1"/>
              <a:t>Data</a:t>
            </a:r>
            <a:r>
              <a:rPr lang="ru-RU" sz="1100" dirty="0"/>
              <a:t> </a:t>
            </a:r>
            <a:r>
              <a:rPr lang="ru-RU" sz="1100" dirty="0" err="1"/>
              <a:t>Science</a:t>
            </a:r>
            <a:r>
              <a:rPr lang="ru-RU" sz="1100" dirty="0"/>
              <a:t> и машинное обучение</a:t>
            </a: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Центр Информационно-технического обеспечения и цифровизации</a:t>
            </a:r>
            <a:endParaRPr lang="ru-RU" sz="1200" dirty="0">
              <a:latin typeface="Times New Roman" panose="02020603050405020304" pitchFamily="18" charset="0"/>
              <a:ea typeface="Times New Roman" panose="02020603050405020304" pitchFamily="18" charset="0"/>
            </a:endParaRPr>
          </a:p>
          <a:p>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smtClean="0">
              <a:solidFill>
                <a:schemeClr val="bg1"/>
              </a:solidFill>
            </a:endParaRP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a:t>
            </a:r>
            <a:r>
              <a:rPr lang="ru-RU" sz="1200" dirty="0"/>
              <a:t>- основы</a:t>
            </a:r>
            <a:r>
              <a:rPr lang="kk-KZ" sz="1200" dirty="0"/>
              <a:t>,русский – свободно.</a:t>
            </a:r>
            <a:endParaRPr lang="ru-RU" sz="1200" dirty="0"/>
          </a:p>
          <a:p>
            <a:r>
              <a:rPr lang="ru-RU" sz="1200" b="1" dirty="0" smtClean="0">
                <a:ea typeface="Calibri"/>
                <a:cs typeface="Times New Roman"/>
              </a:rPr>
              <a:t>Достижения, награды </a:t>
            </a:r>
          </a:p>
          <a:p>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ru-RU" sz="1200" dirty="0"/>
              <a:t>Вежливость</a:t>
            </a:r>
            <a:r>
              <a:rPr lang="kk-KZ" sz="1200" dirty="0"/>
              <a:t>, целеустремленность, легкообучаемость, желание обучаться, ответственность.</a:t>
            </a:r>
            <a:endParaRPr lang="ru-RU" sz="1200" dirty="0"/>
          </a:p>
          <a:p>
            <a:pPr lvl="0" fontAlgn="base"/>
            <a:r>
              <a:rPr lang="ru-RU" sz="1200" b="1" dirty="0" smtClean="0">
                <a:ea typeface="Calibri"/>
                <a:cs typeface="Times New Roman"/>
              </a:rPr>
              <a:t>Жизненное кредо </a:t>
            </a:r>
          </a:p>
          <a:p>
            <a:r>
              <a:rPr lang="kk-KZ" sz="1200" dirty="0"/>
              <a:t>Все  нужно делать вовремя. Вчера было слишком рано, завтра будет слишком поздно.</a:t>
            </a:r>
            <a:endParaRPr lang="ru-RU" sz="1200" dirty="0"/>
          </a:p>
          <a:p>
            <a:r>
              <a:rPr lang="kk-KZ" sz="1200" dirty="0"/>
              <a:t>Бернар Вербер</a:t>
            </a:r>
            <a:endParaRPr lang="ru-RU" sz="1200" dirty="0"/>
          </a:p>
          <a:p>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38422481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User\Pictures\frends\WhatsApp Image 2021-10-16 at 18.44.30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19" y="469701"/>
            <a:ext cx="1476339" cy="1372067"/>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Максымхан</a:t>
            </a:r>
            <a:r>
              <a:rPr lang="ru-RU" sz="1400" b="1" dirty="0">
                <a:solidFill>
                  <a:schemeClr val="bg1"/>
                </a:solidFill>
              </a:rPr>
              <a:t> Роза </a:t>
            </a:r>
            <a:r>
              <a:rPr lang="ru-RU" sz="1400" b="1" dirty="0" err="1" smtClean="0">
                <a:solidFill>
                  <a:schemeClr val="bg1"/>
                </a:solidFill>
              </a:rPr>
              <a:t>Бауыржанкызы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smtClean="0">
                <a:solidFill>
                  <a:schemeClr val="bg1"/>
                </a:solidFill>
              </a:rPr>
              <a:t>8-747-638-52-00</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rozamaksymhan</a:t>
            </a:r>
            <a:r>
              <a:rPr lang="ru-RU" sz="1400" u="sng" dirty="0">
                <a:solidFill>
                  <a:schemeClr val="bg1"/>
                </a:solidFill>
                <a:hlinkClick r:id="rId3"/>
              </a:rPr>
              <a:t>@</a:t>
            </a:r>
            <a:r>
              <a:rPr lang="en-US" sz="1400" u="sng" dirty="0" err="1">
                <a:solidFill>
                  <a:schemeClr val="bg1"/>
                </a:solidFill>
                <a:hlinkClick r:id="rId3"/>
              </a:rPr>
              <a:t>gmail</a:t>
            </a:r>
            <a:r>
              <a:rPr lang="ru-RU" sz="1400" u="sng" dirty="0">
                <a:solidFill>
                  <a:schemeClr val="bg1"/>
                </a:solidFill>
                <a:hlinkClick r:id="rId3"/>
              </a:rPr>
              <a:t>.</a:t>
            </a:r>
            <a:r>
              <a:rPr lang="en-US" sz="1400" u="sng" dirty="0">
                <a:solidFill>
                  <a:schemeClr val="bg1"/>
                </a:solidFill>
                <a:hlinkClick r:id="rId3"/>
              </a:rPr>
              <a:t>com</a:t>
            </a:r>
            <a:r>
              <a:rPr lang="en-US" sz="1400"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25.12.2000</a:t>
            </a:r>
          </a:p>
          <a:p>
            <a:r>
              <a:rPr lang="kk-KZ" sz="1400" b="1" dirty="0" smtClean="0"/>
              <a:t>Семейное положение: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Введение в </a:t>
            </a:r>
            <a:r>
              <a:rPr lang="ru-RU" sz="1100" dirty="0" err="1"/>
              <a:t>JavaScript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Центр Информационно-технического обеспечения и цифровизации</a:t>
            </a:r>
            <a:endParaRPr lang="ru-RU" sz="1200" dirty="0">
              <a:latin typeface="Times New Roman" panose="02020603050405020304" pitchFamily="18" charset="0"/>
              <a:ea typeface="Times New Roman" panose="02020603050405020304" pitchFamily="18" charset="0"/>
            </a:endParaRPr>
          </a:p>
          <a:p>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smtClean="0">
              <a:solidFill>
                <a:schemeClr val="bg1"/>
              </a:solidFill>
            </a:endParaRP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a:t>
            </a:r>
            <a:r>
              <a:rPr lang="ru-RU" sz="1200" dirty="0"/>
              <a:t>- основы</a:t>
            </a:r>
            <a:r>
              <a:rPr lang="kk-KZ" sz="1200" dirty="0"/>
              <a:t>,русский – свободно.</a:t>
            </a:r>
            <a:endParaRPr lang="ru-RU" sz="1200" dirty="0"/>
          </a:p>
          <a:p>
            <a:r>
              <a:rPr lang="ru-RU" sz="1200" b="1" dirty="0" smtClean="0">
                <a:ea typeface="Calibri"/>
                <a:cs typeface="Times New Roman"/>
              </a:rPr>
              <a:t>Достижения, награды </a:t>
            </a:r>
          </a:p>
          <a:p>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ru-RU" sz="1200" dirty="0"/>
              <a:t>Вежливость</a:t>
            </a:r>
            <a:r>
              <a:rPr lang="kk-KZ" sz="1200" dirty="0"/>
              <a:t>, целеустремленность, легкообучаемость, желание обучаться, ответственность.</a:t>
            </a:r>
            <a:endParaRPr lang="ru-RU" sz="1200" dirty="0"/>
          </a:p>
          <a:p>
            <a:pPr lvl="0" fontAlgn="base"/>
            <a:r>
              <a:rPr lang="ru-RU" sz="1200" b="1" dirty="0" smtClean="0">
                <a:ea typeface="Calibri"/>
                <a:cs typeface="Times New Roman"/>
              </a:rPr>
              <a:t>Жизненное кредо </a:t>
            </a:r>
            <a:endParaRPr lang="ru-RU" sz="1200" dirty="0"/>
          </a:p>
          <a:p>
            <a:r>
              <a:rPr lang="kk-KZ" sz="1200" dirty="0"/>
              <a:t>Никогда не устаю, просто продолжай идти</a:t>
            </a:r>
            <a:endParaRPr lang="ru-RU" sz="1200" dirty="0"/>
          </a:p>
          <a:p>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43263678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0" y="477908"/>
            <a:ext cx="1476350" cy="1363860"/>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Оракбай Жаксылык </a:t>
            </a:r>
            <a:r>
              <a:rPr lang="kk-KZ" sz="1400" b="1" dirty="0" smtClean="0">
                <a:solidFill>
                  <a:schemeClr val="bg1"/>
                </a:solidFill>
              </a:rPr>
              <a:t>Маратывич</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a:solidFill>
                  <a:schemeClr val="bg1"/>
                </a:solidFill>
              </a:rPr>
              <a:t>8-7</a:t>
            </a:r>
            <a:r>
              <a:rPr lang="kk-KZ" sz="1400" dirty="0">
                <a:solidFill>
                  <a:schemeClr val="bg1"/>
                </a:solidFill>
              </a:rPr>
              <a:t>78</a:t>
            </a:r>
            <a:r>
              <a:rPr lang="ru-RU" sz="1400" dirty="0">
                <a:solidFill>
                  <a:schemeClr val="bg1"/>
                </a:solidFill>
              </a:rPr>
              <a:t>-</a:t>
            </a:r>
            <a:r>
              <a:rPr lang="kk-KZ" sz="1400" dirty="0">
                <a:solidFill>
                  <a:schemeClr val="bg1"/>
                </a:solidFill>
              </a:rPr>
              <a:t>779</a:t>
            </a:r>
            <a:r>
              <a:rPr lang="ru-RU" sz="1400" dirty="0">
                <a:solidFill>
                  <a:schemeClr val="bg1"/>
                </a:solidFill>
              </a:rPr>
              <a:t>-</a:t>
            </a:r>
            <a:r>
              <a:rPr lang="kk-KZ" sz="1400" dirty="0">
                <a:solidFill>
                  <a:schemeClr val="bg1"/>
                </a:solidFill>
              </a:rPr>
              <a:t>50</a:t>
            </a:r>
            <a:r>
              <a:rPr lang="ru-RU" sz="1400" dirty="0">
                <a:solidFill>
                  <a:schemeClr val="bg1"/>
                </a:solidFill>
              </a:rPr>
              <a:t>-</a:t>
            </a:r>
            <a:r>
              <a:rPr lang="kk-KZ" sz="1400" dirty="0" smtClean="0">
                <a:solidFill>
                  <a:schemeClr val="bg1"/>
                </a:solidFill>
              </a:rPr>
              <a:t>09</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zhaksylyk</a:t>
            </a:r>
            <a:r>
              <a:rPr lang="ru-RU" sz="1400" u="sng" dirty="0">
                <a:solidFill>
                  <a:schemeClr val="bg1"/>
                </a:solidFill>
                <a:hlinkClick r:id="rId3"/>
              </a:rPr>
              <a:t>.</a:t>
            </a:r>
            <a:r>
              <a:rPr lang="en-US" sz="1400" u="sng" dirty="0" err="1">
                <a:solidFill>
                  <a:schemeClr val="bg1"/>
                </a:solidFill>
                <a:hlinkClick r:id="rId3"/>
              </a:rPr>
              <a:t>orakbai</a:t>
            </a:r>
            <a:r>
              <a:rPr lang="ru-RU" sz="1400" u="sng" dirty="0">
                <a:solidFill>
                  <a:schemeClr val="bg1"/>
                </a:solidFill>
                <a:hlinkClick r:id="rId3"/>
              </a:rPr>
              <a:t>@</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r>
              <a:rPr lang="en-US" sz="1400"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01.02.2001</a:t>
            </a:r>
          </a:p>
          <a:p>
            <a:r>
              <a:rPr lang="kk-KZ" sz="1400" b="1" dirty="0" smtClean="0"/>
              <a:t>Семейное положение: </a:t>
            </a:r>
            <a:r>
              <a:rPr lang="ru-RU" sz="1400" dirty="0" smtClean="0"/>
              <a:t>не женат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Введение </a:t>
            </a:r>
            <a:r>
              <a:rPr lang="ru-RU" sz="1100" dirty="0" err="1"/>
              <a:t>впрограммирование</a:t>
            </a:r>
            <a:r>
              <a:rPr lang="ru-RU" sz="1100" dirty="0"/>
              <a:t> (C++), Введение в </a:t>
            </a:r>
            <a:r>
              <a:rPr lang="ru-RU" sz="1100" dirty="0" err="1"/>
              <a:t>JavaScript</a:t>
            </a:r>
            <a:r>
              <a:rPr lang="ru-RU" sz="1100" dirty="0"/>
              <a:t>, Разработка веб сервиса на </a:t>
            </a:r>
            <a:r>
              <a:rPr lang="en-US" sz="1100" dirty="0"/>
              <a:t>Java</a:t>
            </a:r>
            <a:r>
              <a:rPr lang="kk-KZ" sz="1100" dirty="0"/>
              <a:t>, </a:t>
            </a:r>
            <a:r>
              <a:rPr lang="ru-RU" sz="1100" dirty="0"/>
              <a:t>Введение в </a:t>
            </a:r>
            <a:r>
              <a:rPr lang="ru-RU" sz="1100" dirty="0" err="1"/>
              <a:t>Data</a:t>
            </a:r>
            <a:r>
              <a:rPr lang="ru-RU" sz="1100" dirty="0"/>
              <a:t> </a:t>
            </a:r>
            <a:r>
              <a:rPr lang="ru-RU" sz="1100" dirty="0" err="1"/>
              <a:t>Science</a:t>
            </a:r>
            <a:r>
              <a:rPr lang="ru-RU" sz="1100" dirty="0"/>
              <a:t> и машинное обучение</a:t>
            </a: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Центр Информационно-технического обеспечения и цифровизации</a:t>
            </a:r>
            <a:endParaRPr lang="ru-RU" sz="1200" dirty="0">
              <a:latin typeface="Times New Roman" panose="02020603050405020304" pitchFamily="18" charset="0"/>
              <a:ea typeface="Times New Roman" panose="02020603050405020304" pitchFamily="18" charset="0"/>
            </a:endParaRPr>
          </a:p>
          <a:p>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smtClean="0">
              <a:solidFill>
                <a:schemeClr val="bg1"/>
              </a:solidFill>
            </a:endParaRP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a:t>
            </a:r>
            <a:r>
              <a:rPr lang="ru-RU" sz="1200" dirty="0"/>
              <a:t>- основы</a:t>
            </a:r>
            <a:r>
              <a:rPr lang="kk-KZ" sz="1200" dirty="0"/>
              <a:t>,русский – свободно.</a:t>
            </a:r>
            <a:endParaRPr lang="ru-RU" sz="1200" dirty="0"/>
          </a:p>
          <a:p>
            <a:r>
              <a:rPr lang="ru-RU" sz="1200" b="1" dirty="0" smtClean="0">
                <a:ea typeface="Calibri"/>
                <a:cs typeface="Times New Roman"/>
              </a:rPr>
              <a:t>Достижения, награды </a:t>
            </a:r>
          </a:p>
          <a:p>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ru-RU" sz="1200" dirty="0"/>
              <a:t>Вежливость</a:t>
            </a:r>
            <a:r>
              <a:rPr lang="kk-KZ" sz="1200" dirty="0"/>
              <a:t>, целеустремленность, легкообучаемость, желание обучаться, ответственность.</a:t>
            </a:r>
            <a:endParaRPr lang="ru-RU" sz="1200" dirty="0"/>
          </a:p>
          <a:p>
            <a:pPr lvl="0" fontAlgn="base"/>
            <a:r>
              <a:rPr lang="ru-RU" sz="1200" b="1" dirty="0" smtClean="0">
                <a:ea typeface="Calibri"/>
                <a:cs typeface="Times New Roman"/>
              </a:rPr>
              <a:t>Жизненное кредо </a:t>
            </a:r>
            <a:endParaRPr lang="ru-RU" sz="1200" dirty="0"/>
          </a:p>
          <a:p>
            <a:r>
              <a:rPr lang="kk-KZ" sz="1200" dirty="0"/>
              <a:t>Все  нужно делать вовремя. Вчера было слишком рано, завтра будет слишком поздно.Бернар Вербер</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62537284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a:stretch>
            <a:fillRect/>
          </a:stretch>
        </p:blipFill>
        <p:spPr>
          <a:xfrm>
            <a:off x="2759719" y="477908"/>
            <a:ext cx="1478150" cy="1363860"/>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Нәлібай Сымбат </a:t>
            </a:r>
            <a:r>
              <a:rPr lang="kk-KZ" sz="1400" b="1" dirty="0" smtClean="0">
                <a:solidFill>
                  <a:schemeClr val="bg1"/>
                </a:solidFill>
              </a:rPr>
              <a:t>Дарханқызы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smtClean="0">
                <a:solidFill>
                  <a:schemeClr val="bg1"/>
                </a:solidFill>
              </a:rPr>
              <a:t>8-777-423-56-71</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simona</a:t>
            </a:r>
            <a:r>
              <a:rPr lang="ru-RU" sz="1400" u="sng" dirty="0">
                <a:solidFill>
                  <a:schemeClr val="bg1"/>
                </a:solidFill>
                <a:hlinkClick r:id="rId3"/>
              </a:rPr>
              <a:t>.</a:t>
            </a:r>
            <a:r>
              <a:rPr lang="en-US" sz="1400" u="sng" dirty="0" err="1">
                <a:solidFill>
                  <a:schemeClr val="bg1"/>
                </a:solidFill>
                <a:hlinkClick r:id="rId3"/>
              </a:rPr>
              <a:t>darkhanovna</a:t>
            </a:r>
            <a:r>
              <a:rPr lang="ru-RU" sz="1400" u="sng" dirty="0">
                <a:solidFill>
                  <a:schemeClr val="bg1"/>
                </a:solidFill>
                <a:hlinkClick r:id="rId3"/>
              </a:rPr>
              <a:t>.01@</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r>
              <a:rPr lang="en-US" sz="1400"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25.10.2001</a:t>
            </a:r>
          </a:p>
          <a:p>
            <a:r>
              <a:rPr lang="kk-KZ" sz="1400" b="1" dirty="0" smtClean="0"/>
              <a:t>Семейное положение: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Введение </a:t>
            </a:r>
            <a:r>
              <a:rPr lang="ru-RU" sz="1100" dirty="0" err="1"/>
              <a:t>впрограммирование</a:t>
            </a:r>
            <a:r>
              <a:rPr lang="ru-RU" sz="1100" dirty="0"/>
              <a:t> (C</a:t>
            </a:r>
            <a:r>
              <a:rPr lang="ru-RU" sz="1100" dirty="0" smtClean="0"/>
              <a:t>++), </a:t>
            </a:r>
            <a:r>
              <a:rPr lang="ru-RU" sz="1100" dirty="0"/>
              <a:t>Разработка веб сервиса на </a:t>
            </a:r>
            <a:r>
              <a:rPr lang="en-US" sz="1100" dirty="0"/>
              <a:t>Java</a:t>
            </a:r>
            <a:r>
              <a:rPr lang="kk-KZ" sz="1100" dirty="0"/>
              <a:t>, </a:t>
            </a:r>
            <a:r>
              <a:rPr lang="ru-RU" sz="1100" dirty="0"/>
              <a:t>Введение в </a:t>
            </a:r>
            <a:r>
              <a:rPr lang="ru-RU" sz="1100" dirty="0" err="1"/>
              <a:t>Data</a:t>
            </a:r>
            <a:r>
              <a:rPr lang="ru-RU" sz="1100" dirty="0"/>
              <a:t> </a:t>
            </a:r>
            <a:r>
              <a:rPr lang="ru-RU" sz="1100" dirty="0" err="1"/>
              <a:t>Science</a:t>
            </a:r>
            <a:r>
              <a:rPr lang="ru-RU" sz="1100" dirty="0"/>
              <a:t> и машинное обучение</a:t>
            </a: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Центр Информационно-технического обеспечения и цифровизации</a:t>
            </a:r>
            <a:endParaRPr lang="ru-RU" sz="1200" dirty="0">
              <a:latin typeface="Times New Roman" panose="02020603050405020304" pitchFamily="18" charset="0"/>
              <a:ea typeface="Times New Roman" panose="02020603050405020304" pitchFamily="18" charset="0"/>
            </a:endParaRPr>
          </a:p>
          <a:p>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smtClean="0">
              <a:solidFill>
                <a:schemeClr val="bg1"/>
              </a:solidFill>
            </a:endParaRP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a:t>
            </a:r>
            <a:r>
              <a:rPr lang="ru-RU" sz="1200" dirty="0"/>
              <a:t>- основы</a:t>
            </a:r>
            <a:r>
              <a:rPr lang="kk-KZ" sz="1200" dirty="0"/>
              <a:t>,русский – свободно.</a:t>
            </a:r>
            <a:endParaRPr lang="ru-RU" sz="1200" dirty="0"/>
          </a:p>
          <a:p>
            <a:r>
              <a:rPr lang="ru-RU" sz="1200" b="1" dirty="0" smtClean="0">
                <a:ea typeface="Calibri"/>
                <a:cs typeface="Times New Roman"/>
              </a:rPr>
              <a:t>Достижения, награды </a:t>
            </a:r>
          </a:p>
          <a:p>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ru-RU" sz="1200" dirty="0"/>
              <a:t>Вежливость</a:t>
            </a:r>
            <a:r>
              <a:rPr lang="kk-KZ" sz="1200" dirty="0"/>
              <a:t>, целеустремленность, легкообучаемость, желание обучаться, ответственность.</a:t>
            </a:r>
            <a:endParaRPr lang="ru-RU" sz="1200" dirty="0"/>
          </a:p>
          <a:p>
            <a:pPr lvl="0" fontAlgn="base"/>
            <a:r>
              <a:rPr lang="ru-RU" sz="1200" b="1" dirty="0" smtClean="0">
                <a:ea typeface="Calibri"/>
                <a:cs typeface="Times New Roman"/>
              </a:rPr>
              <a:t>Жизненное кредо </a:t>
            </a:r>
            <a:endParaRPr lang="ru-RU" sz="1200" dirty="0"/>
          </a:p>
          <a:p>
            <a:r>
              <a:rPr lang="kk-KZ" sz="1200" dirty="0"/>
              <a:t>Все  нужно делать вовремя. Вчера было слишком рано, завтра будет слишком </a:t>
            </a:r>
            <a:r>
              <a:rPr lang="kk-KZ" sz="1200" dirty="0" smtClean="0"/>
              <a:t>поздно.</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246935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rot="10800000">
            <a:off x="2760135" y="476824"/>
            <a:ext cx="1475428" cy="1364944"/>
          </a:xfrm>
          <a:prstGeom prst="rect">
            <a:avLst/>
          </a:prstGeom>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Ногаев</a:t>
            </a:r>
            <a:r>
              <a:rPr lang="ru-RU" sz="1400" b="1" dirty="0">
                <a:solidFill>
                  <a:schemeClr val="bg1"/>
                </a:solidFill>
              </a:rPr>
              <a:t> </a:t>
            </a:r>
            <a:r>
              <a:rPr lang="ru-RU" sz="1400" b="1" dirty="0" err="1">
                <a:solidFill>
                  <a:schemeClr val="bg1"/>
                </a:solidFill>
              </a:rPr>
              <a:t>Фархат</a:t>
            </a:r>
            <a:r>
              <a:rPr lang="ru-RU" sz="1400" b="1" dirty="0">
                <a:solidFill>
                  <a:schemeClr val="bg1"/>
                </a:solidFill>
              </a:rPr>
              <a:t> </a:t>
            </a:r>
            <a:r>
              <a:rPr lang="ru-RU" sz="1400" b="1" dirty="0" err="1">
                <a:solidFill>
                  <a:schemeClr val="bg1"/>
                </a:solidFill>
              </a:rPr>
              <a:t>Муратулы</a:t>
            </a:r>
            <a:endParaRPr lang="ru-RU" sz="1400"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877761308868</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GB" sz="1400" dirty="0">
                <a:solidFill>
                  <a:schemeClr val="bg1"/>
                </a:solidFill>
              </a:rPr>
              <a:t>f</a:t>
            </a:r>
            <a:r>
              <a:rPr lang="ru-RU" sz="1400" dirty="0">
                <a:solidFill>
                  <a:schemeClr val="bg1"/>
                </a:solidFill>
              </a:rPr>
              <a:t>.</a:t>
            </a:r>
            <a:r>
              <a:rPr lang="en-GB" sz="1400" dirty="0">
                <a:solidFill>
                  <a:schemeClr val="bg1"/>
                </a:solidFill>
              </a:rPr>
              <a:t>n</a:t>
            </a:r>
            <a:r>
              <a:rPr lang="ru-RU" sz="1400" dirty="0">
                <a:solidFill>
                  <a:schemeClr val="bg1"/>
                </a:solidFill>
              </a:rPr>
              <a:t>.</a:t>
            </a:r>
            <a:r>
              <a:rPr lang="en-GB" sz="1400" dirty="0">
                <a:solidFill>
                  <a:schemeClr val="bg1"/>
                </a:solidFill>
              </a:rPr>
              <a:t>m</a:t>
            </a:r>
            <a:r>
              <a:rPr lang="ru-RU" sz="1400" dirty="0">
                <a:solidFill>
                  <a:schemeClr val="bg1"/>
                </a:solidFill>
              </a:rPr>
              <a:t>112@</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18.06.2000</a:t>
            </a:r>
          </a:p>
          <a:p>
            <a:r>
              <a:rPr lang="ru-RU" sz="1400" b="1" dirty="0" smtClean="0"/>
              <a:t>Семейное </a:t>
            </a:r>
            <a:r>
              <a:rPr lang="ru-RU" sz="1400" b="1" dirty="0"/>
              <a:t>положение:</a:t>
            </a:r>
            <a:r>
              <a:rPr lang="ru-RU" sz="1400" dirty="0"/>
              <a:t> </a:t>
            </a:r>
            <a:r>
              <a:rPr lang="ru-RU" sz="1400" dirty="0" smtClean="0"/>
              <a:t>-</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a:t>
            </a:r>
            <a:r>
              <a:rPr lang="ru-RU" sz="1400" dirty="0">
                <a:solidFill>
                  <a:schemeClr val="bg1"/>
                </a:solidFill>
              </a:rPr>
              <a:t>6В04102</a:t>
            </a:r>
            <a:r>
              <a:rPr lang="ru-RU" sz="1400" dirty="0"/>
              <a:t> </a:t>
            </a:r>
            <a:r>
              <a:rPr lang="ru-RU" sz="1400" dirty="0" smtClean="0">
                <a:solidFill>
                  <a:schemeClr val="bg1"/>
                </a:solidFill>
              </a:rPr>
              <a:t>Финансы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gn="just"/>
            <a:r>
              <a:rPr lang="ru-RU" sz="1400" dirty="0" smtClean="0"/>
              <a:t>-</a:t>
            </a:r>
            <a:endParaRPr lang="ru-RU" sz="1400" dirty="0" smtClean="0">
              <a:ea typeface="Calibri"/>
              <a:cs typeface="Times New Roman"/>
            </a:endParaRPr>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r>
              <a:rPr lang="ru-RU" sz="1000" dirty="0">
                <a:solidFill>
                  <a:schemeClr val="bg1"/>
                </a:solidFill>
              </a:rPr>
              <a:t>ГЛПР «Семей </a:t>
            </a:r>
            <a:r>
              <a:rPr lang="ru-RU" sz="1000" dirty="0" err="1">
                <a:solidFill>
                  <a:schemeClr val="bg1"/>
                </a:solidFill>
              </a:rPr>
              <a:t>Орманы</a:t>
            </a:r>
            <a:r>
              <a:rPr lang="ru-RU" sz="1000" dirty="0" smtClean="0">
                <a:solidFill>
                  <a:schemeClr val="bg1"/>
                </a:solidFill>
              </a:rPr>
              <a:t>» (охрана леса, </a:t>
            </a:r>
            <a:r>
              <a:rPr lang="ru-RU" sz="1000" dirty="0">
                <a:solidFill>
                  <a:schemeClr val="bg1"/>
                </a:solidFill>
              </a:rPr>
              <a:t>Забота о растущих </a:t>
            </a:r>
            <a:r>
              <a:rPr lang="ru-RU" sz="1000" dirty="0" smtClean="0">
                <a:solidFill>
                  <a:schemeClr val="bg1"/>
                </a:solidFill>
              </a:rPr>
              <a:t>саженцах, </a:t>
            </a:r>
            <a:r>
              <a:rPr lang="ru-RU" sz="1000" dirty="0">
                <a:solidFill>
                  <a:schemeClr val="bg1"/>
                </a:solidFill>
              </a:rPr>
              <a:t>Посадка </a:t>
            </a:r>
            <a:r>
              <a:rPr lang="ru-RU" sz="1000" dirty="0" smtClean="0">
                <a:solidFill>
                  <a:schemeClr val="bg1"/>
                </a:solidFill>
              </a:rPr>
              <a:t>леса), </a:t>
            </a:r>
            <a:r>
              <a:rPr lang="ru-RU" sz="1000" dirty="0">
                <a:solidFill>
                  <a:schemeClr val="bg1"/>
                </a:solidFill>
              </a:rPr>
              <a:t>Кинотеатр </a:t>
            </a:r>
            <a:r>
              <a:rPr lang="en-GB" sz="1000" dirty="0" err="1" smtClean="0">
                <a:solidFill>
                  <a:schemeClr val="bg1"/>
                </a:solidFill>
              </a:rPr>
              <a:t>Maxon</a:t>
            </a:r>
            <a:r>
              <a:rPr lang="kk-KZ" sz="1000" dirty="0" smtClean="0">
                <a:solidFill>
                  <a:schemeClr val="bg1"/>
                </a:solidFill>
              </a:rPr>
              <a:t> (</a:t>
            </a:r>
            <a:r>
              <a:rPr lang="ru-RU" sz="1000" dirty="0">
                <a:solidFill>
                  <a:schemeClr val="bg1"/>
                </a:solidFill>
              </a:rPr>
              <a:t>Работа с </a:t>
            </a:r>
            <a:r>
              <a:rPr lang="ru-RU" sz="1000" dirty="0" smtClean="0">
                <a:solidFill>
                  <a:schemeClr val="bg1"/>
                </a:solidFill>
              </a:rPr>
              <a:t>людьми, </a:t>
            </a:r>
            <a:r>
              <a:rPr lang="ru-RU" sz="1000" dirty="0">
                <a:solidFill>
                  <a:schemeClr val="bg1"/>
                </a:solidFill>
              </a:rPr>
              <a:t>Наблюдение за порядком </a:t>
            </a:r>
            <a:r>
              <a:rPr lang="ru-RU" sz="1000" dirty="0" smtClean="0">
                <a:solidFill>
                  <a:schemeClr val="bg1"/>
                </a:solidFill>
              </a:rPr>
              <a:t>, </a:t>
            </a:r>
            <a:r>
              <a:rPr lang="ru-RU" sz="1000" dirty="0">
                <a:solidFill>
                  <a:schemeClr val="bg1"/>
                </a:solidFill>
              </a:rPr>
              <a:t>Руководство и наблюдение чистоты </a:t>
            </a:r>
            <a:r>
              <a:rPr lang="ru-RU" sz="1000" dirty="0" smtClean="0">
                <a:solidFill>
                  <a:schemeClr val="bg1"/>
                </a:solidFill>
              </a:rPr>
              <a:t>кинозалов)</a:t>
            </a:r>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a:t>
            </a:r>
            <a:r>
              <a:rPr lang="ru-RU" sz="1400" dirty="0" smtClean="0"/>
              <a:t>казахский, английский </a:t>
            </a:r>
            <a:r>
              <a:rPr lang="ru-RU" sz="1400" dirty="0"/>
              <a:t>язык </a:t>
            </a:r>
          </a:p>
          <a:p>
            <a:pPr>
              <a:lnSpc>
                <a:spcPct val="106000"/>
              </a:lnSpc>
              <a:tabLst>
                <a:tab pos="2257425" algn="ctr"/>
              </a:tabLst>
            </a:pPr>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r>
              <a:rPr lang="ru-RU" sz="1400" dirty="0"/>
              <a:t>Знание иностранного </a:t>
            </a:r>
            <a:r>
              <a:rPr lang="ru-RU" sz="1400" dirty="0" smtClean="0"/>
              <a:t>языка, </a:t>
            </a:r>
            <a:r>
              <a:rPr lang="ru-RU" sz="1400" dirty="0"/>
              <a:t>Знание компьютера в </a:t>
            </a:r>
            <a:r>
              <a:rPr lang="ru-RU" sz="1400" dirty="0" smtClean="0"/>
              <a:t>совершенстве, </a:t>
            </a:r>
            <a:r>
              <a:rPr lang="ru-RU" sz="1400" dirty="0"/>
              <a:t>нахождение общего языка с любым клиентом</a:t>
            </a:r>
          </a:p>
          <a:p>
            <a:r>
              <a:rPr lang="ru-RU" sz="1400" b="1" dirty="0" smtClean="0">
                <a:ea typeface="Calibri"/>
                <a:cs typeface="Times New Roman"/>
              </a:rPr>
              <a:t>Личные качества</a:t>
            </a:r>
          </a:p>
          <a:p>
            <a:r>
              <a:rPr lang="ru-RU" sz="1400" dirty="0"/>
              <a:t>Высокая степень </a:t>
            </a:r>
            <a:r>
              <a:rPr lang="ru-RU" sz="1400" dirty="0" smtClean="0"/>
              <a:t>концентрации, Дисциплинированность, вежливость, </a:t>
            </a:r>
            <a:r>
              <a:rPr lang="ru-RU" sz="1400" dirty="0"/>
              <a:t>Приятная манера </a:t>
            </a:r>
            <a:r>
              <a:rPr lang="ru-RU" sz="1400" dirty="0" smtClean="0"/>
              <a:t>речи, </a:t>
            </a:r>
            <a:r>
              <a:rPr lang="ru-RU" sz="1400" dirty="0"/>
              <a:t>стремление к саморазвитию и самореализации</a:t>
            </a:r>
          </a:p>
          <a:p>
            <a:r>
              <a:rPr lang="ru-RU" sz="1400" b="1" dirty="0" smtClean="0">
                <a:ea typeface="Calibri"/>
                <a:cs typeface="Times New Roman"/>
              </a:rPr>
              <a:t>Жизненное кредо</a:t>
            </a:r>
            <a:endParaRPr lang="ru-RU" sz="1400" dirty="0" smtClean="0">
              <a:ea typeface="Calibri"/>
              <a:cs typeface="Times New Roman"/>
            </a:endParaRPr>
          </a:p>
          <a:p>
            <a:pPr>
              <a:lnSpc>
                <a:spcPct val="106000"/>
              </a:lnSpc>
              <a:tabLst>
                <a:tab pos="2257425" algn="ctr"/>
              </a:tabLst>
            </a:pPr>
            <a:r>
              <a:rPr lang="ru-RU" sz="1400" dirty="0" smtClean="0"/>
              <a:t>-</a:t>
            </a: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24884214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59719" y="477909"/>
            <a:ext cx="1478150" cy="1363860"/>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Насырова Ақжан Жұмақанқызы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kk-KZ" sz="1400" dirty="0" smtClean="0">
                <a:solidFill>
                  <a:schemeClr val="bg1"/>
                </a:solidFill>
              </a:rPr>
              <a:t>87779845760</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akzhann</a:t>
            </a:r>
            <a:r>
              <a:rPr lang="ru-RU" sz="1400" u="sng" dirty="0">
                <a:solidFill>
                  <a:schemeClr val="bg1"/>
                </a:solidFill>
                <a:hlinkClick r:id="rId3"/>
              </a:rPr>
              <a:t>.</a:t>
            </a:r>
            <a:r>
              <a:rPr lang="en-US" sz="1400" u="sng" dirty="0" err="1">
                <a:solidFill>
                  <a:schemeClr val="bg1"/>
                </a:solidFill>
                <a:hlinkClick r:id="rId3"/>
              </a:rPr>
              <a:t>nasyrova</a:t>
            </a:r>
            <a:r>
              <a:rPr lang="ru-RU" sz="1400" u="sng" dirty="0">
                <a:solidFill>
                  <a:schemeClr val="bg1"/>
                </a:solidFill>
                <a:hlinkClick r:id="rId3"/>
              </a:rPr>
              <a:t>@</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29.10.2000</a:t>
            </a:r>
          </a:p>
          <a:p>
            <a:r>
              <a:rPr lang="kk-KZ" sz="1400" b="1" dirty="0" smtClean="0"/>
              <a:t>Семейное положение: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Разработка веб сервиса на </a:t>
            </a:r>
            <a:r>
              <a:rPr lang="en-US" sz="1100" dirty="0"/>
              <a:t>Java</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Центр Информационно-технического обеспечения и цифровизации</a:t>
            </a:r>
            <a:endParaRPr lang="ru-RU" sz="1200" dirty="0">
              <a:latin typeface="Times New Roman" panose="02020603050405020304" pitchFamily="18" charset="0"/>
              <a:ea typeface="Times New Roman" panose="02020603050405020304" pitchFamily="18" charset="0"/>
            </a:endParaRPr>
          </a:p>
          <a:p>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smtClean="0">
              <a:solidFill>
                <a:schemeClr val="bg1"/>
              </a:solidFill>
            </a:endParaRP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smtClean="0"/>
              <a:t>Казахский</a:t>
            </a:r>
            <a:r>
              <a:rPr lang="ru-RU" sz="1200" dirty="0" smtClean="0"/>
              <a:t>, </a:t>
            </a:r>
            <a:r>
              <a:rPr lang="kk-KZ" sz="1200" dirty="0" smtClean="0"/>
              <a:t>русский</a:t>
            </a:r>
            <a:endParaRPr lang="ru-RU" sz="1200" dirty="0"/>
          </a:p>
          <a:p>
            <a:r>
              <a:rPr lang="ru-RU" sz="1200" b="1" dirty="0" smtClean="0">
                <a:ea typeface="Calibri"/>
                <a:cs typeface="Times New Roman"/>
              </a:rPr>
              <a:t>Достижения, награды </a:t>
            </a:r>
          </a:p>
          <a:p>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kk-KZ" sz="1200" dirty="0" smtClean="0"/>
              <a:t>Вежливость;</a:t>
            </a:r>
            <a:r>
              <a:rPr lang="ru-RU" sz="1200" dirty="0"/>
              <a:t> </a:t>
            </a:r>
            <a:r>
              <a:rPr lang="kk-KZ" sz="1200" dirty="0" smtClean="0"/>
              <a:t>Повышенная работоспособность;</a:t>
            </a:r>
            <a:r>
              <a:rPr lang="ru-RU" sz="1200" dirty="0"/>
              <a:t> </a:t>
            </a:r>
            <a:r>
              <a:rPr lang="kk-KZ" sz="1200" dirty="0" smtClean="0"/>
              <a:t>Наличие </a:t>
            </a:r>
            <a:r>
              <a:rPr lang="kk-KZ" sz="1200" dirty="0"/>
              <a:t>навыков быстрого анализа ситуации и принятия </a:t>
            </a:r>
            <a:r>
              <a:rPr lang="kk-KZ" sz="1200" dirty="0" smtClean="0"/>
              <a:t>решений;</a:t>
            </a:r>
            <a:r>
              <a:rPr lang="ru-RU" sz="1200" dirty="0"/>
              <a:t> </a:t>
            </a:r>
            <a:r>
              <a:rPr lang="kk-KZ" sz="1200" dirty="0" smtClean="0"/>
              <a:t>Умение </a:t>
            </a:r>
            <a:r>
              <a:rPr lang="kk-KZ" sz="1200" dirty="0"/>
              <a:t>работать в команде</a:t>
            </a:r>
            <a:r>
              <a:rPr lang="kk-KZ" sz="1200" dirty="0" smtClean="0"/>
              <a:t>.</a:t>
            </a:r>
            <a:endParaRPr lang="ru-RU" sz="1200" dirty="0"/>
          </a:p>
          <a:p>
            <a:pPr lvl="0" fontAlgn="base"/>
            <a:r>
              <a:rPr lang="ru-RU" sz="1200" b="1" dirty="0" smtClean="0">
                <a:ea typeface="Calibri"/>
                <a:cs typeface="Times New Roman"/>
              </a:rPr>
              <a:t>Жизненное кредо </a:t>
            </a:r>
            <a:endParaRPr lang="ru-RU" sz="1200" dirty="0"/>
          </a:p>
          <a:p>
            <a:r>
              <a:rPr lang="kk-KZ" sz="1200" dirty="0"/>
              <a:t>Помни о трех китах:уважай себя,уважай других и отвечай за свои поступки!</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89350056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Балауса\Desktop\Instagram\Remini20210720151907591.jpg"/>
          <p:cNvPicPr/>
          <p:nvPr/>
        </p:nvPicPr>
        <p:blipFill rotWithShape="1">
          <a:blip r:embed="rId2" cstate="print">
            <a:extLst>
              <a:ext uri="{28A0092B-C50C-407E-A947-70E740481C1C}">
                <a14:useLocalDpi xmlns:a14="http://schemas.microsoft.com/office/drawing/2010/main" val="0"/>
              </a:ext>
            </a:extLst>
          </a:blip>
          <a:srcRect b="30926"/>
          <a:stretch/>
        </p:blipFill>
        <p:spPr bwMode="auto">
          <a:xfrm>
            <a:off x="2759719" y="477909"/>
            <a:ext cx="1478150" cy="1363860"/>
          </a:xfrm>
          <a:prstGeom prst="rect">
            <a:avLst/>
          </a:prstGeom>
          <a:noFill/>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Қамбар Балауса </a:t>
            </a:r>
            <a:r>
              <a:rPr lang="kk-KZ" sz="1400" b="1" dirty="0" smtClean="0">
                <a:solidFill>
                  <a:schemeClr val="bg1"/>
                </a:solidFill>
              </a:rPr>
              <a:t>Аманкелдіқызы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kk-KZ" sz="1400" dirty="0" smtClean="0">
                <a:solidFill>
                  <a:schemeClr val="bg1"/>
                </a:solidFill>
              </a:rPr>
              <a:t>87076223701</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bakosya</a:t>
            </a:r>
            <a:r>
              <a:rPr lang="ru-RU" sz="1400" u="sng" dirty="0">
                <a:solidFill>
                  <a:schemeClr val="bg1"/>
                </a:solidFill>
                <a:hlinkClick r:id="rId3"/>
              </a:rPr>
              <a:t>911@</a:t>
            </a:r>
            <a:r>
              <a:rPr lang="en-US" sz="1400" u="sng" dirty="0" err="1">
                <a:solidFill>
                  <a:schemeClr val="bg1"/>
                </a:solidFill>
                <a:hlinkClick r:id="rId3"/>
              </a:rPr>
              <a:t>gmail</a:t>
            </a:r>
            <a:r>
              <a:rPr lang="ru-RU" sz="1400" u="sng" dirty="0">
                <a:solidFill>
                  <a:schemeClr val="bg1"/>
                </a:solidFill>
                <a:hlinkClick r:id="rId3"/>
              </a:rPr>
              <a:t>.</a:t>
            </a:r>
            <a:r>
              <a:rPr lang="en-US" sz="1400" u="sng" dirty="0">
                <a:solidFill>
                  <a:schemeClr val="bg1"/>
                </a:solidFill>
                <a:hlinkClick r:id="rId3"/>
              </a:rPr>
              <a:t>com</a:t>
            </a:r>
            <a:r>
              <a:rPr lang="en-US" sz="1400"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a:t>09.01.2001</a:t>
            </a:r>
          </a:p>
          <a:p>
            <a:r>
              <a:rPr lang="kk-KZ" sz="1400" b="1" dirty="0" smtClean="0"/>
              <a:t>Семейное положение: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Введение в программирование (C</a:t>
            </a:r>
            <a:r>
              <a:rPr lang="ru-RU" sz="1100" dirty="0" smtClean="0"/>
              <a:t>++), </a:t>
            </a:r>
            <a:r>
              <a:rPr lang="ru-RU" sz="1100" dirty="0" err="1"/>
              <a:t>Java</a:t>
            </a:r>
            <a:r>
              <a:rPr lang="ru-RU" sz="1100" dirty="0"/>
              <a:t>. Базовый </a:t>
            </a:r>
            <a:r>
              <a:rPr lang="ru-RU" sz="1100" dirty="0" smtClean="0"/>
              <a:t>курс, </a:t>
            </a:r>
            <a:r>
              <a:rPr lang="ru-RU" sz="1100" dirty="0"/>
              <a:t>Введение в </a:t>
            </a:r>
            <a:r>
              <a:rPr lang="ru-RU" sz="1100" dirty="0" err="1"/>
              <a:t>Data</a:t>
            </a:r>
            <a:r>
              <a:rPr lang="ru-RU" sz="1100" dirty="0"/>
              <a:t> </a:t>
            </a:r>
            <a:r>
              <a:rPr lang="ru-RU" sz="1100" dirty="0" err="1"/>
              <a:t>Science</a:t>
            </a:r>
            <a:r>
              <a:rPr lang="ru-RU" sz="1100" dirty="0"/>
              <a:t> и машинное обучение</a:t>
            </a: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«Восточно-Казахстанский государственный университет им. С. </a:t>
            </a:r>
            <a:r>
              <a:rPr lang="ru-RU" sz="1200" dirty="0" err="1"/>
              <a:t>Аманжолова</a:t>
            </a:r>
            <a:r>
              <a:rPr lang="ru-RU" sz="1200" dirty="0"/>
              <a:t>», "Восточно-казахстанский научно-методический центр развития одаренности и дополнительного образования "</a:t>
            </a:r>
            <a:r>
              <a:rPr lang="kk-KZ" sz="1200" dirty="0"/>
              <a:t>Д</a:t>
            </a:r>
            <a:r>
              <a:rPr lang="ru-RU" sz="1200" dirty="0" err="1"/>
              <a:t>арын</a:t>
            </a:r>
            <a:r>
              <a:rPr lang="ru-RU" sz="1200" dirty="0"/>
              <a:t>" </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smtClean="0">
              <a:solidFill>
                <a:schemeClr val="bg1"/>
              </a:solidFill>
            </a:endParaRP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a:t>Казахский - родной, русский – свободно, английский – по словарю</a:t>
            </a:r>
            <a:r>
              <a:rPr lang="kk-KZ" sz="1200" dirty="0" smtClean="0"/>
              <a:t>.</a:t>
            </a:r>
            <a:endParaRPr lang="ru-RU" sz="1200" dirty="0"/>
          </a:p>
          <a:p>
            <a:r>
              <a:rPr lang="ru-RU" sz="1200" b="1" dirty="0" smtClean="0">
                <a:ea typeface="Calibri"/>
                <a:cs typeface="Times New Roman"/>
              </a:rPr>
              <a:t>Достижения, награды </a:t>
            </a:r>
          </a:p>
          <a:p>
            <a:r>
              <a:rPr lang="en-US" sz="1200" dirty="0"/>
              <a:t>I</a:t>
            </a:r>
            <a:r>
              <a:rPr lang="ru-RU" sz="1200" dirty="0"/>
              <a:t> - место В Республиканской олимпиаде по предмету "информатика", </a:t>
            </a:r>
            <a:r>
              <a:rPr lang="en-US" sz="1200" dirty="0"/>
              <a:t>I</a:t>
            </a:r>
            <a:r>
              <a:rPr lang="kk-KZ" sz="1200" dirty="0"/>
              <a:t> - </a:t>
            </a:r>
            <a:r>
              <a:rPr lang="ru-RU" sz="1200" dirty="0"/>
              <a:t>место в олимпиаде студентов 2-3 курсов «Основы программирования», проводимой в рамках месяца </a:t>
            </a:r>
            <a:r>
              <a:rPr lang="kk-KZ" sz="1200" dirty="0"/>
              <a:t>«Н</a:t>
            </a:r>
            <a:r>
              <a:rPr lang="ru-RU" sz="1200" dirty="0" err="1"/>
              <a:t>ауки</a:t>
            </a:r>
            <a:r>
              <a:rPr lang="ru-RU" sz="1200" dirty="0"/>
              <a:t> и творчества</a:t>
            </a:r>
            <a:r>
              <a:rPr lang="kk-KZ" sz="1200" dirty="0"/>
              <a:t>»</a:t>
            </a:r>
            <a:r>
              <a:rPr lang="ru-RU" sz="1200" dirty="0"/>
              <a:t> кафедры компьютерного моделирования и информационных технологий</a:t>
            </a:r>
            <a:r>
              <a:rPr lang="kk-KZ" sz="1200" dirty="0"/>
              <a:t>,</a:t>
            </a:r>
            <a:r>
              <a:rPr lang="ru-RU" sz="1200" dirty="0"/>
              <a:t>Номинация «Лучший программист» конкурса «Лучший по профессии», проводимого в рамках </a:t>
            </a:r>
            <a:r>
              <a:rPr lang="kk-KZ" sz="1200" dirty="0"/>
              <a:t>м</a:t>
            </a:r>
            <a:r>
              <a:rPr lang="ru-RU" sz="1200" dirty="0" err="1"/>
              <a:t>есяца</a:t>
            </a:r>
            <a:r>
              <a:rPr lang="ru-RU" sz="1200" dirty="0"/>
              <a:t> </a:t>
            </a:r>
            <a:r>
              <a:rPr lang="kk-KZ" sz="1200" dirty="0"/>
              <a:t>«Н</a:t>
            </a:r>
            <a:r>
              <a:rPr lang="ru-RU" sz="1200" dirty="0" err="1"/>
              <a:t>ауки</a:t>
            </a:r>
            <a:r>
              <a:rPr lang="ru-RU" sz="1200" dirty="0"/>
              <a:t> и творчества</a:t>
            </a:r>
            <a:r>
              <a:rPr lang="kk-KZ" sz="1200" dirty="0"/>
              <a:t>»</a:t>
            </a:r>
            <a:r>
              <a:rPr lang="ru-RU" sz="1200" dirty="0"/>
              <a:t> кафедры </a:t>
            </a:r>
            <a:r>
              <a:rPr lang="kk-KZ" sz="1200" dirty="0"/>
              <a:t>К</a:t>
            </a:r>
            <a:r>
              <a:rPr lang="ru-RU" sz="1200" dirty="0" err="1"/>
              <a:t>омпьютерного</a:t>
            </a:r>
            <a:r>
              <a:rPr lang="ru-RU" sz="1200" dirty="0"/>
              <a:t> моделирования и информационных </a:t>
            </a:r>
            <a:r>
              <a:rPr lang="ru-RU" sz="1200" dirty="0" smtClean="0"/>
              <a:t>технологий</a:t>
            </a:r>
            <a:endParaRPr lang="ru-RU" sz="1200" dirty="0"/>
          </a:p>
          <a:p>
            <a:r>
              <a:rPr lang="ru-RU" sz="1200" b="1" dirty="0" smtClean="0">
                <a:ea typeface="Calibri"/>
                <a:cs typeface="Times New Roman"/>
              </a:rPr>
              <a:t>Профессиональные знания и навыки</a:t>
            </a:r>
          </a:p>
          <a:p>
            <a:pPr lvl="0"/>
            <a:r>
              <a:rPr lang="ru-RU" sz="1200" dirty="0"/>
              <a:t>Знание языков программирования (С++, </a:t>
            </a:r>
            <a:r>
              <a:rPr lang="ru-RU" sz="1200" dirty="0" err="1"/>
              <a:t>Python</a:t>
            </a:r>
            <a:r>
              <a:rPr lang="ru-RU" sz="1200" dirty="0"/>
              <a:t>, </a:t>
            </a:r>
            <a:r>
              <a:rPr lang="en-US" sz="1200" dirty="0"/>
              <a:t>SQL</a:t>
            </a:r>
            <a:r>
              <a:rPr lang="ru-RU" sz="1200" dirty="0"/>
              <a:t>, </a:t>
            </a:r>
            <a:r>
              <a:rPr lang="en-US" sz="1200" dirty="0"/>
              <a:t>MySQL</a:t>
            </a:r>
            <a:r>
              <a:rPr lang="ru-RU" sz="1200" dirty="0"/>
              <a:t>)</a:t>
            </a:r>
            <a:r>
              <a:rPr lang="kk-KZ" sz="1200" dirty="0" smtClean="0"/>
              <a:t>;</a:t>
            </a:r>
            <a:r>
              <a:rPr lang="ru-RU" sz="1200" dirty="0"/>
              <a:t> </a:t>
            </a:r>
            <a:r>
              <a:rPr lang="ru-RU" sz="1200" dirty="0" smtClean="0"/>
              <a:t>Знание </a:t>
            </a:r>
            <a:r>
              <a:rPr lang="ru-RU" sz="1200" dirty="0"/>
              <a:t>стандартов проектирования пользовательских интерфейсов компаний </a:t>
            </a:r>
            <a:r>
              <a:rPr lang="ru-RU" sz="1200" dirty="0" err="1" smtClean="0"/>
              <a:t>Microsoft</a:t>
            </a:r>
            <a:endParaRPr lang="ru-RU" sz="1200" dirty="0"/>
          </a:p>
          <a:p>
            <a:pPr lvl="0" fontAlgn="base"/>
            <a:r>
              <a:rPr lang="ru-RU" sz="1200" b="1" dirty="0" smtClean="0">
                <a:ea typeface="Calibri"/>
                <a:cs typeface="Times New Roman"/>
              </a:rPr>
              <a:t>Личные качества</a:t>
            </a:r>
            <a:endParaRPr lang="ru-RU" sz="1200" dirty="0"/>
          </a:p>
          <a:p>
            <a:r>
              <a:rPr lang="ru-RU" sz="1200" dirty="0"/>
              <a:t>Трудолюбие, внимательность, аккуратность, умение работать в команде, умение работать с большим объемом информации, склонность к самообучению, ответственность</a:t>
            </a:r>
          </a:p>
          <a:p>
            <a:pPr lvl="0" fontAlgn="base"/>
            <a:r>
              <a:rPr lang="ru-RU" sz="1200" b="1" dirty="0" smtClean="0">
                <a:ea typeface="Calibri"/>
                <a:cs typeface="Times New Roman"/>
              </a:rPr>
              <a:t>Жизненное кредо </a:t>
            </a:r>
            <a:endParaRPr lang="ru-RU" sz="1200" dirty="0"/>
          </a:p>
          <a:p>
            <a:r>
              <a:rPr lang="kk-KZ" sz="1200" dirty="0"/>
              <a:t>Есть желание – будут возможности. Будут действия – появиться результат.</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41472443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C:\Users\USer\Downloads\WhatsApp Image 2021-11-04 at 13.04.40.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9719" y="477909"/>
            <a:ext cx="1478150" cy="1363860"/>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Кенесбек Айгерим Арманкызы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a:solidFill>
                  <a:schemeClr val="bg1"/>
                </a:solidFill>
              </a:rPr>
              <a:t>8-7</a:t>
            </a:r>
            <a:r>
              <a:rPr lang="kk-KZ" sz="1400" dirty="0" smtClean="0">
                <a:solidFill>
                  <a:schemeClr val="bg1"/>
                </a:solidFill>
              </a:rPr>
              <a:t>07-748-41-92</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armannynqyzy</a:t>
            </a:r>
            <a:r>
              <a:rPr lang="ru-RU" sz="1400" dirty="0">
                <a:solidFill>
                  <a:schemeClr val="bg1"/>
                </a:solidFill>
              </a:rPr>
              <a:t>@</a:t>
            </a:r>
            <a:r>
              <a:rPr lang="en-US" sz="1400" dirty="0" err="1">
                <a:solidFill>
                  <a:schemeClr val="bg1"/>
                </a:solidFill>
              </a:rPr>
              <a:t>gmail</a:t>
            </a:r>
            <a:r>
              <a:rPr lang="ru-RU" sz="1400" dirty="0">
                <a:solidFill>
                  <a:schemeClr val="bg1"/>
                </a:solidFill>
              </a:rPr>
              <a:t>.</a:t>
            </a:r>
            <a:r>
              <a:rPr lang="en-US" sz="1400" dirty="0">
                <a:solidFill>
                  <a:schemeClr val="bg1"/>
                </a:solidFill>
              </a:rPr>
              <a:t>com</a:t>
            </a:r>
            <a:r>
              <a:rPr lang="ru-RU" sz="1400" dirty="0">
                <a:solidFill>
                  <a:schemeClr val="bg1"/>
                </a:solidFill>
              </a:rPr>
              <a:t> </a:t>
            </a: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a:t>2</a:t>
            </a:r>
            <a:r>
              <a:rPr lang="kk-KZ" sz="1400" dirty="0" smtClean="0"/>
              <a:t>1.08.2000</a:t>
            </a:r>
          </a:p>
          <a:p>
            <a:r>
              <a:rPr lang="kk-KZ" sz="1400" b="1" dirty="0" smtClean="0"/>
              <a:t>Семейное положение: </a:t>
            </a:r>
            <a:r>
              <a:rPr lang="ru-RU" sz="1400" dirty="0" smtClean="0"/>
              <a:t>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Введение в программирование (C</a:t>
            </a:r>
            <a:r>
              <a:rPr lang="ru-RU" sz="1100" dirty="0" smtClean="0"/>
              <a:t>++), </a:t>
            </a:r>
            <a:r>
              <a:rPr lang="ru-RU" sz="1100" dirty="0" err="1"/>
              <a:t>Java</a:t>
            </a:r>
            <a:r>
              <a:rPr lang="ru-RU" sz="1100" dirty="0"/>
              <a:t>. Базовый </a:t>
            </a:r>
            <a:r>
              <a:rPr lang="ru-RU" sz="1100" dirty="0" smtClean="0"/>
              <a:t>курс, </a:t>
            </a:r>
            <a:r>
              <a:rPr lang="ru-RU" sz="1100" dirty="0"/>
              <a:t>Введение в </a:t>
            </a:r>
            <a:r>
              <a:rPr lang="ru-RU" sz="1100" dirty="0" err="1"/>
              <a:t>Data</a:t>
            </a:r>
            <a:r>
              <a:rPr lang="ru-RU" sz="1100" dirty="0"/>
              <a:t> </a:t>
            </a:r>
            <a:r>
              <a:rPr lang="ru-RU" sz="1100" dirty="0" err="1"/>
              <a:t>Science</a:t>
            </a:r>
            <a:r>
              <a:rPr lang="ru-RU" sz="1100" dirty="0"/>
              <a:t> и машинное </a:t>
            </a:r>
            <a:r>
              <a:rPr lang="ru-RU" sz="1100" dirty="0" smtClean="0"/>
              <a:t>обучение, </a:t>
            </a:r>
            <a:r>
              <a:rPr lang="ru-RU" sz="1100" dirty="0"/>
              <a:t>Введение в </a:t>
            </a:r>
            <a:r>
              <a:rPr lang="ru-RU" sz="1100" dirty="0" err="1"/>
              <a:t>JavaScript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«Восточно-Казахстанский государственный университет им. С. </a:t>
            </a:r>
            <a:r>
              <a:rPr lang="ru-RU" sz="1200" dirty="0" err="1"/>
              <a:t>Аманжолова</a:t>
            </a:r>
            <a:r>
              <a:rPr lang="ru-RU" sz="1200" dirty="0" smtClean="0"/>
              <a:t>»</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smtClean="0">
              <a:solidFill>
                <a:schemeClr val="bg1"/>
              </a:solidFill>
            </a:endParaRPr>
          </a:p>
          <a:p>
            <a:endParaRPr lang="ru-RU" sz="1400" dirty="0"/>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a:t>
            </a:r>
            <a:r>
              <a:rPr lang="ru-RU" sz="1200" dirty="0"/>
              <a:t>- основы</a:t>
            </a:r>
            <a:r>
              <a:rPr lang="kk-KZ" sz="1200" dirty="0"/>
              <a:t>,русский – свободно</a:t>
            </a:r>
            <a:r>
              <a:rPr lang="kk-KZ" sz="1200" dirty="0" smtClean="0"/>
              <a:t>.</a:t>
            </a:r>
          </a:p>
          <a:p>
            <a:r>
              <a:rPr lang="ru-RU" sz="1200" b="1" dirty="0" smtClean="0">
                <a:ea typeface="Calibri"/>
                <a:cs typeface="Times New Roman"/>
              </a:rPr>
              <a:t>Достижения, награды </a:t>
            </a:r>
          </a:p>
          <a:p>
            <a:r>
              <a:rPr lang="kk-KZ" sz="1200" dirty="0" smtClean="0"/>
              <a:t>-</a:t>
            </a:r>
            <a:endParaRPr lang="ru-RU" sz="1200" dirty="0"/>
          </a:p>
          <a:p>
            <a:r>
              <a:rPr lang="ru-RU" sz="1200" b="1" dirty="0" smtClean="0">
                <a:ea typeface="Calibri"/>
                <a:cs typeface="Times New Roman"/>
              </a:rPr>
              <a:t>Профессиональные знания и навыки</a:t>
            </a:r>
          </a:p>
          <a:p>
            <a:pPr lvl="0"/>
            <a:r>
              <a:rPr lang="kk-KZ"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ru-RU" sz="1200" dirty="0"/>
              <a:t>Вежливость</a:t>
            </a:r>
            <a:r>
              <a:rPr lang="kk-KZ" sz="1200" dirty="0"/>
              <a:t>, целеустремленность, легкообучаемость, желание обучаться, ответственность.</a:t>
            </a:r>
            <a:endParaRPr lang="ru-RU" sz="1200" dirty="0"/>
          </a:p>
          <a:p>
            <a:pPr lvl="0" fontAlgn="base"/>
            <a:r>
              <a:rPr lang="ru-RU" sz="1200" b="1" dirty="0" smtClean="0">
                <a:ea typeface="Calibri"/>
                <a:cs typeface="Times New Roman"/>
              </a:rPr>
              <a:t>Жизненное кредо </a:t>
            </a:r>
            <a:endParaRPr lang="ru-RU" sz="1200" dirty="0"/>
          </a:p>
          <a:p>
            <a:r>
              <a:rPr lang="kk-KZ" sz="1200" dirty="0"/>
              <a:t>Все  нужно делать вовремя. Вчера было слишком рано, завтра будет слишком поздно.Бернар Вербер</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9870605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Калымова Саяна </a:t>
            </a:r>
            <a:r>
              <a:rPr lang="kk-KZ" sz="1400" b="1" dirty="0" smtClean="0">
                <a:solidFill>
                  <a:schemeClr val="bg1"/>
                </a:solidFill>
              </a:rPr>
              <a:t>Аманжолкызы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smtClean="0">
                <a:solidFill>
                  <a:schemeClr val="bg1"/>
                </a:solidFill>
              </a:rPr>
              <a:t>87777488044</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2"/>
              </a:rPr>
              <a:t>sayana</a:t>
            </a:r>
            <a:r>
              <a:rPr lang="ru-RU" sz="1400" u="sng" dirty="0">
                <a:solidFill>
                  <a:schemeClr val="bg1"/>
                </a:solidFill>
                <a:hlinkClick r:id="rId2"/>
              </a:rPr>
              <a:t>.</a:t>
            </a:r>
            <a:r>
              <a:rPr lang="en-US" sz="1400" u="sng" dirty="0" err="1">
                <a:solidFill>
                  <a:schemeClr val="bg1"/>
                </a:solidFill>
                <a:hlinkClick r:id="rId2"/>
              </a:rPr>
              <a:t>kalymov</a:t>
            </a:r>
            <a:r>
              <a:rPr lang="ru-RU" sz="1400" u="sng" dirty="0">
                <a:solidFill>
                  <a:schemeClr val="bg1"/>
                </a:solidFill>
                <a:hlinkClick r:id="rId2"/>
              </a:rPr>
              <a:t>@</a:t>
            </a:r>
            <a:r>
              <a:rPr lang="en-US" sz="1400" u="sng" dirty="0">
                <a:solidFill>
                  <a:schemeClr val="bg1"/>
                </a:solidFill>
                <a:hlinkClick r:id="rId2"/>
              </a:rPr>
              <a:t>mail</a:t>
            </a:r>
            <a:r>
              <a:rPr lang="ru-RU" sz="1400" u="sng" dirty="0">
                <a:solidFill>
                  <a:schemeClr val="bg1"/>
                </a:solidFill>
                <a:hlinkClick r:id="rId2"/>
              </a:rPr>
              <a:t>.</a:t>
            </a:r>
            <a:r>
              <a:rPr lang="en-US" sz="1400" u="sng" dirty="0" err="1">
                <a:solidFill>
                  <a:schemeClr val="bg1"/>
                </a:solidFill>
                <a:hlinkClick r:id="rId2"/>
              </a:rPr>
              <a:t>ru</a:t>
            </a:r>
            <a:r>
              <a:rPr lang="en-US" sz="1400"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a:t>14</a:t>
            </a:r>
            <a:r>
              <a:rPr lang="ru-RU" sz="1400" dirty="0" smtClean="0"/>
              <a:t>.03.1999</a:t>
            </a:r>
          </a:p>
          <a:p>
            <a:r>
              <a:rPr lang="kk-KZ" sz="1400" b="1" dirty="0" smtClean="0"/>
              <a:t>Семейное положение: </a:t>
            </a:r>
            <a:r>
              <a:rPr lang="ru-RU" sz="1400" dirty="0" smtClean="0"/>
              <a:t>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Курс по профессии «Радиомеханик по ремонту и обслуживанию аппаратуры»</a:t>
            </a: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АО УМЗ</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err="1" smtClean="0">
                <a:solidFill>
                  <a:schemeClr val="bg1"/>
                </a:solidFill>
              </a:rPr>
              <a:t>Нурбанк</a:t>
            </a:r>
            <a:r>
              <a:rPr lang="ru-RU" sz="1400" dirty="0" smtClean="0">
                <a:solidFill>
                  <a:schemeClr val="bg1"/>
                </a:solidFill>
              </a:rPr>
              <a:t>, </a:t>
            </a:r>
            <a:r>
              <a:rPr lang="ru-RU" sz="1400" dirty="0">
                <a:solidFill>
                  <a:schemeClr val="bg1"/>
                </a:solidFill>
              </a:rPr>
              <a:t>Финансовый консультант, товарное кредитование</a:t>
            </a:r>
            <a:endParaRPr lang="ru-RU" sz="1400" dirty="0" smtClean="0">
              <a:solidFill>
                <a:schemeClr val="bg1"/>
              </a:solidFill>
            </a:endParaRPr>
          </a:p>
          <a:p>
            <a:r>
              <a:rPr lang="ru-RU" sz="1400" dirty="0">
                <a:solidFill>
                  <a:schemeClr val="bg1"/>
                </a:solidFill>
              </a:rPr>
              <a:t>ТОО </a:t>
            </a:r>
            <a:r>
              <a:rPr lang="ru-RU" sz="1400" dirty="0" err="1" smtClean="0">
                <a:solidFill>
                  <a:schemeClr val="bg1"/>
                </a:solidFill>
              </a:rPr>
              <a:t>Магнум</a:t>
            </a:r>
            <a:r>
              <a:rPr lang="ru-RU" sz="1400" dirty="0" smtClean="0">
                <a:solidFill>
                  <a:schemeClr val="bg1"/>
                </a:solidFill>
              </a:rPr>
              <a:t> кондитер</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a:t>казахский – родной, русский - свободно, английский – со словарем.</a:t>
            </a:r>
          </a:p>
          <a:p>
            <a:r>
              <a:rPr lang="ru-RU" sz="1200" b="1" dirty="0" smtClean="0">
                <a:ea typeface="Calibri"/>
                <a:cs typeface="Times New Roman"/>
              </a:rPr>
              <a:t>Достижения, награды </a:t>
            </a:r>
          </a:p>
          <a:p>
            <a:r>
              <a:rPr lang="kk-KZ" sz="1200" dirty="0" smtClean="0"/>
              <a:t>-</a:t>
            </a:r>
            <a:endParaRPr lang="ru-RU" sz="1200" dirty="0"/>
          </a:p>
          <a:p>
            <a:r>
              <a:rPr lang="ru-RU" sz="1200" b="1" dirty="0" smtClean="0">
                <a:ea typeface="Calibri"/>
                <a:cs typeface="Times New Roman"/>
              </a:rPr>
              <a:t>Профессиональные знания и навыки</a:t>
            </a:r>
          </a:p>
          <a:p>
            <a:r>
              <a:rPr lang="ru-RU" sz="1200" dirty="0"/>
              <a:t>уверенный пользователь </a:t>
            </a:r>
            <a:r>
              <a:rPr lang="en-US" sz="1200" dirty="0"/>
              <a:t>Microsoft Office</a:t>
            </a:r>
            <a:r>
              <a:rPr lang="ru-RU" sz="1200" dirty="0"/>
              <a:t>, навыки работы с сетью интернет и электронной почтой, 1С:Предприятие, программы </a:t>
            </a:r>
            <a:r>
              <a:rPr lang="en-US" sz="1200" dirty="0" err="1"/>
              <a:t>Jav</a:t>
            </a:r>
            <a:r>
              <a:rPr lang="ru-RU" sz="1200" dirty="0"/>
              <a:t>а, С++, </a:t>
            </a:r>
            <a:r>
              <a:rPr lang="en-US" sz="1200" dirty="0" err="1"/>
              <a:t>Netlogo</a:t>
            </a:r>
            <a:r>
              <a:rPr lang="ru-RU" sz="1200" dirty="0"/>
              <a:t>, </a:t>
            </a:r>
            <a:r>
              <a:rPr lang="en-US" sz="1200" dirty="0"/>
              <a:t>Photoshop</a:t>
            </a:r>
            <a:r>
              <a:rPr lang="ru-RU"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ru-RU" sz="1200" dirty="0"/>
              <a:t>Ответственность, дружелюбие, коммуникабельность, предусмотрительность, пунктуальность</a:t>
            </a:r>
            <a:r>
              <a:rPr lang="ru-RU" sz="1200" dirty="0" smtClean="0"/>
              <a:t>.</a:t>
            </a:r>
            <a:endParaRPr lang="ru-RU" sz="1200" dirty="0"/>
          </a:p>
          <a:p>
            <a:pPr lvl="0" fontAlgn="base"/>
            <a:r>
              <a:rPr lang="ru-RU" sz="1200" b="1" dirty="0" smtClean="0">
                <a:ea typeface="Calibri"/>
                <a:cs typeface="Times New Roman"/>
              </a:rPr>
              <a:t>Жизненное кредо </a:t>
            </a:r>
            <a:endParaRPr lang="ru-RU" sz="1200" dirty="0"/>
          </a:p>
          <a:p>
            <a:r>
              <a:rPr lang="kk-KZ" sz="1200" dirty="0"/>
              <a:t>Когда ты что-то теряешь, прими это как урок.</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59429216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C:\Users\corle.DESKTOP-0G9JGH5\Downloads\IMG_959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819177" y="423080"/>
            <a:ext cx="1361043" cy="1476340"/>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Задаханов Асыл </a:t>
            </a:r>
            <a:r>
              <a:rPr lang="kk-KZ" sz="1400" b="1" dirty="0" smtClean="0">
                <a:solidFill>
                  <a:schemeClr val="bg1"/>
                </a:solidFill>
              </a:rPr>
              <a:t>Дәулетұлы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kk-KZ" sz="1400" dirty="0" smtClean="0">
                <a:solidFill>
                  <a:schemeClr val="bg1"/>
                </a:solidFill>
              </a:rPr>
              <a:t>87774141619</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a:solidFill>
                  <a:schemeClr val="bg1"/>
                </a:solidFill>
              </a:rPr>
              <a:t>Corleone</a:t>
            </a:r>
            <a:r>
              <a:rPr lang="ru-RU" sz="1400" dirty="0">
                <a:solidFill>
                  <a:schemeClr val="bg1"/>
                </a:solidFill>
              </a:rPr>
              <a:t>-</a:t>
            </a:r>
            <a:r>
              <a:rPr lang="en-US" sz="1400" dirty="0">
                <a:solidFill>
                  <a:schemeClr val="bg1"/>
                </a:solidFill>
              </a:rPr>
              <a:t>C</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02.05.2000</a:t>
            </a:r>
          </a:p>
          <a:p>
            <a:r>
              <a:rPr lang="kk-KZ" sz="1400" b="1" dirty="0" smtClean="0"/>
              <a:t>Семейное положение: </a:t>
            </a:r>
            <a:r>
              <a:rPr lang="kk-KZ" sz="1400" dirty="0"/>
              <a:t>не женат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Интуит:</a:t>
            </a:r>
            <a:r>
              <a:rPr lang="ru-RU" sz="1100" dirty="0"/>
              <a:t>“</a:t>
            </a:r>
            <a:r>
              <a:rPr lang="ru-RU" sz="1100" u="sng" dirty="0" err="1">
                <a:hlinkClick r:id="rId3"/>
              </a:rPr>
              <a:t>Java</a:t>
            </a:r>
            <a:r>
              <a:rPr lang="ru-RU" sz="1100" u="sng" dirty="0">
                <a:hlinkClick r:id="rId3"/>
              </a:rPr>
              <a:t>: основы</a:t>
            </a:r>
            <a:r>
              <a:rPr lang="ru-RU" sz="1100" dirty="0"/>
              <a:t>”</a:t>
            </a:r>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АО </a:t>
            </a:r>
            <a:r>
              <a:rPr lang="ru-RU" sz="1200" dirty="0" smtClean="0"/>
              <a:t>УМЗ, </a:t>
            </a:r>
            <a:r>
              <a:rPr lang="kk-KZ" sz="1200" dirty="0"/>
              <a:t>АО </a:t>
            </a:r>
            <a:r>
              <a:rPr lang="en-US" sz="1200" dirty="0"/>
              <a:t>“</a:t>
            </a:r>
            <a:r>
              <a:rPr lang="kk-KZ" sz="1200" dirty="0"/>
              <a:t>Азия-Авто</a:t>
            </a:r>
            <a:r>
              <a:rPr lang="en-US" sz="1200" dirty="0"/>
              <a:t>”</a:t>
            </a:r>
            <a:endParaRPr lang="ru-RU" sz="1200" dirty="0">
              <a:latin typeface="Times New Roman" panose="02020603050405020304" pitchFamily="18" charset="0"/>
              <a:ea typeface="Times New Roman" panose="02020603050405020304" pitchFamily="18" charset="0"/>
            </a:endParaRPr>
          </a:p>
          <a:p>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a:t>казахский – родной, русский - свободно, английский – со словарем.</a:t>
            </a:r>
          </a:p>
          <a:p>
            <a:r>
              <a:rPr lang="ru-RU" sz="1200" b="1" dirty="0" smtClean="0">
                <a:ea typeface="Calibri"/>
                <a:cs typeface="Times New Roman"/>
              </a:rPr>
              <a:t>Достижения, награды </a:t>
            </a:r>
          </a:p>
          <a:p>
            <a:r>
              <a:rPr lang="kk-KZ" sz="1200" dirty="0"/>
              <a:t>Интуит: Онлайн бесплатный курс по </a:t>
            </a:r>
            <a:r>
              <a:rPr lang="en-US" sz="1200" dirty="0"/>
              <a:t>Java </a:t>
            </a:r>
            <a:r>
              <a:rPr lang="kk-KZ" sz="1200" dirty="0"/>
              <a:t>основы </a:t>
            </a:r>
            <a:endParaRPr lang="ru-RU" sz="1200" dirty="0"/>
          </a:p>
          <a:p>
            <a:r>
              <a:rPr lang="ru-RU" sz="1200" b="1" dirty="0" smtClean="0">
                <a:ea typeface="Calibri"/>
                <a:cs typeface="Times New Roman"/>
              </a:rPr>
              <a:t>Профессиональные знания и навыки</a:t>
            </a:r>
          </a:p>
          <a:p>
            <a:r>
              <a:rPr lang="kk-KZ" sz="1200" dirty="0"/>
              <a:t>Язык программирование </a:t>
            </a:r>
            <a:r>
              <a:rPr lang="en-US" sz="1200" dirty="0"/>
              <a:t>Java</a:t>
            </a:r>
            <a:r>
              <a:rPr lang="ru-RU" sz="1200" dirty="0"/>
              <a:t>, </a:t>
            </a:r>
            <a:r>
              <a:rPr lang="en-US" sz="1200" dirty="0"/>
              <a:t>Python</a:t>
            </a:r>
            <a:r>
              <a:rPr lang="ru-RU" sz="1200" dirty="0"/>
              <a:t>,MS </a:t>
            </a:r>
            <a:r>
              <a:rPr lang="ru-RU" sz="1200" dirty="0" err="1"/>
              <a:t>Office</a:t>
            </a:r>
            <a:r>
              <a:rPr lang="ru-RU" sz="1200" dirty="0"/>
              <a:t>, архиваторы, файловые менеджеры, утилиты, антивирусы и т.п., программные </a:t>
            </a:r>
            <a:r>
              <a:rPr lang="ru-RU" sz="1200" dirty="0" smtClean="0"/>
              <a:t>редакторы</a:t>
            </a:r>
            <a:endParaRPr lang="ru-RU" sz="1200" dirty="0"/>
          </a:p>
          <a:p>
            <a:pPr lvl="0" fontAlgn="base"/>
            <a:r>
              <a:rPr lang="ru-RU" sz="1200" b="1" dirty="0" smtClean="0">
                <a:ea typeface="Calibri"/>
                <a:cs typeface="Times New Roman"/>
              </a:rPr>
              <a:t>Личные качества</a:t>
            </a:r>
            <a:endParaRPr lang="ru-RU" sz="1200" dirty="0"/>
          </a:p>
          <a:p>
            <a:r>
              <a:rPr lang="ru-RU" sz="1200" dirty="0"/>
              <a:t>Сдержанность, честность, вежливость, надежность</a:t>
            </a:r>
            <a:r>
              <a:rPr lang="ru-RU" sz="1200" dirty="0" smtClean="0"/>
              <a:t>.</a:t>
            </a:r>
            <a:endParaRPr lang="ru-RU" sz="1200" dirty="0"/>
          </a:p>
          <a:p>
            <a:pPr lvl="0" fontAlgn="base"/>
            <a:r>
              <a:rPr lang="ru-RU" sz="1200" b="1" dirty="0" smtClean="0">
                <a:ea typeface="Calibri"/>
                <a:cs typeface="Times New Roman"/>
              </a:rPr>
              <a:t>Жизненное кредо </a:t>
            </a:r>
            <a:endParaRPr lang="ru-RU" sz="1200" dirty="0"/>
          </a:p>
          <a:p>
            <a:r>
              <a:rPr lang="ru-RU" sz="1200" dirty="0"/>
              <a:t>Отношусь к трудовым обязанностям добросовестно</a:t>
            </a:r>
            <a:r>
              <a:rPr lang="kk-KZ" sz="1200" dirty="0"/>
              <a:t>.Каждый год развивать у себя новую способность. Планировать завтрашний день сегодня. Ожидая, не сидеть без дела. Поддерживать в себе позитивную установку. Сохранять чувство юмора.</a:t>
            </a:r>
            <a:endParaRPr lang="ru-RU" sz="1200" dirty="0"/>
          </a:p>
          <a:p>
            <a:r>
              <a:rPr lang="kk-KZ" sz="1200" b="1" dirty="0"/>
              <a:t> </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52000447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rotWithShape="1">
          <a:blip r:embed="rId2">
            <a:extLst>
              <a:ext uri="{28A0092B-C50C-407E-A947-70E740481C1C}">
                <a14:useLocalDpi xmlns:a14="http://schemas.microsoft.com/office/drawing/2010/main" val="0"/>
              </a:ext>
            </a:extLst>
          </a:blip>
          <a:srcRect l="9559" t="27570" r="16359" b="45333"/>
          <a:stretch/>
        </p:blipFill>
        <p:spPr bwMode="auto">
          <a:xfrm>
            <a:off x="2761528" y="480726"/>
            <a:ext cx="1476342" cy="1361043"/>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Жанабаева Замира </a:t>
            </a:r>
            <a:r>
              <a:rPr lang="kk-KZ" sz="1400" b="1" dirty="0" smtClean="0">
                <a:solidFill>
                  <a:schemeClr val="bg1"/>
                </a:solidFill>
              </a:rPr>
              <a:t>Нагашыбаевна</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kk-KZ" sz="1400" dirty="0" smtClean="0">
                <a:solidFill>
                  <a:schemeClr val="bg1"/>
                </a:solidFill>
              </a:rPr>
              <a:t>87770639923</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zamijanabaeva</a:t>
            </a:r>
            <a:r>
              <a:rPr lang="ru-RU" sz="1400" u="sng" dirty="0">
                <a:solidFill>
                  <a:schemeClr val="bg1"/>
                </a:solidFill>
                <a:hlinkClick r:id="rId3"/>
              </a:rPr>
              <a:t>01@</a:t>
            </a:r>
            <a:r>
              <a:rPr lang="en-US" sz="1400" u="sng" dirty="0" err="1">
                <a:solidFill>
                  <a:schemeClr val="bg1"/>
                </a:solidFill>
                <a:hlinkClick r:id="rId3"/>
              </a:rPr>
              <a:t>gmail</a:t>
            </a:r>
            <a:r>
              <a:rPr lang="ru-RU" sz="1400" u="sng" dirty="0">
                <a:solidFill>
                  <a:schemeClr val="bg1"/>
                </a:solidFill>
                <a:hlinkClick r:id="rId3"/>
              </a:rPr>
              <a:t>.</a:t>
            </a:r>
            <a:r>
              <a:rPr lang="en-US" sz="1400" u="sng" dirty="0">
                <a:solidFill>
                  <a:schemeClr val="bg1"/>
                </a:solidFill>
                <a:hlinkClick r:id="rId3"/>
              </a:rPr>
              <a:t>com</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25.03.2001</a:t>
            </a:r>
          </a:p>
          <a:p>
            <a:r>
              <a:rPr lang="kk-KZ" sz="1400" b="1" dirty="0" smtClean="0"/>
              <a:t>Семейное положение: </a:t>
            </a:r>
            <a:r>
              <a:rPr lang="kk-KZ" sz="1400" dirty="0"/>
              <a:t>не </a:t>
            </a:r>
            <a:r>
              <a:rPr lang="kk-KZ" sz="1400" dirty="0" smtClean="0"/>
              <a:t>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Разработка веб сервиса на </a:t>
            </a:r>
            <a:r>
              <a:rPr lang="en-US" sz="1100" dirty="0"/>
              <a:t>Java</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ВКУ им</a:t>
            </a:r>
            <a:r>
              <a:rPr lang="ru-RU" sz="1200" dirty="0"/>
              <a:t>.</a:t>
            </a:r>
            <a:r>
              <a:rPr lang="kk-KZ" sz="1200" dirty="0"/>
              <a:t>С.Аманжолова»</a:t>
            </a:r>
            <a:r>
              <a:rPr lang="ru-RU" sz="1200" dirty="0"/>
              <a:t>,</a:t>
            </a:r>
            <a:r>
              <a:rPr lang="kk-KZ" sz="1200" dirty="0"/>
              <a:t> Кафедра компьютерного моделирования и информационных технологий</a:t>
            </a:r>
            <a:endParaRPr lang="ru-RU" sz="1200" dirty="0">
              <a:latin typeface="Times New Roman" panose="02020603050405020304" pitchFamily="18" charset="0"/>
              <a:ea typeface="Times New Roman" panose="02020603050405020304" pitchFamily="18" charset="0"/>
            </a:endParaRPr>
          </a:p>
          <a:p>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a:t>
            </a:r>
            <a:r>
              <a:rPr lang="ru-RU" sz="1200" dirty="0"/>
              <a:t>, </a:t>
            </a:r>
            <a:r>
              <a:rPr lang="kk-KZ" sz="1200" dirty="0" smtClean="0"/>
              <a:t>Русский</a:t>
            </a:r>
          </a:p>
          <a:p>
            <a:r>
              <a:rPr lang="ru-RU" sz="1200" b="1" dirty="0" smtClean="0">
                <a:ea typeface="Calibri"/>
                <a:cs typeface="Times New Roman"/>
              </a:rPr>
              <a:t>Достижения, награды </a:t>
            </a:r>
          </a:p>
          <a:p>
            <a:r>
              <a:rPr lang="kk-KZ" sz="1200" dirty="0" smtClean="0"/>
              <a:t>-</a:t>
            </a:r>
            <a:endParaRPr lang="ru-RU" sz="1200" dirty="0"/>
          </a:p>
          <a:p>
            <a:r>
              <a:rPr lang="ru-RU" sz="1200" b="1" dirty="0" smtClean="0">
                <a:ea typeface="Calibri"/>
                <a:cs typeface="Times New Roman"/>
              </a:rPr>
              <a:t>Профессиональные знания и навыки</a:t>
            </a:r>
          </a:p>
          <a:p>
            <a:r>
              <a:rPr lang="kk-KZ"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kk-KZ" sz="1200" dirty="0"/>
              <a:t>К</a:t>
            </a:r>
            <a:r>
              <a:rPr lang="ru-RU" sz="1200" dirty="0" err="1"/>
              <a:t>оммуникабельность</a:t>
            </a:r>
            <a:r>
              <a:rPr lang="ru-RU" sz="1200" dirty="0"/>
              <a:t>	Аналитическое </a:t>
            </a:r>
            <a:r>
              <a:rPr lang="ru-RU" sz="1200" dirty="0" smtClean="0"/>
              <a:t>мышление Вежливость</a:t>
            </a:r>
            <a:r>
              <a:rPr lang="ru-RU" sz="1200" dirty="0"/>
              <a:t>	Стремление к профессиональному росту </a:t>
            </a:r>
          </a:p>
          <a:p>
            <a:pPr lvl="0" fontAlgn="base"/>
            <a:r>
              <a:rPr lang="ru-RU" sz="1200" b="1" dirty="0" smtClean="0">
                <a:ea typeface="Calibri"/>
                <a:cs typeface="Times New Roman"/>
              </a:rPr>
              <a:t>Жизненное кредо </a:t>
            </a:r>
            <a:endParaRPr lang="ru-RU" sz="1200" dirty="0"/>
          </a:p>
          <a:p>
            <a:r>
              <a:rPr lang="ru-RU" sz="1200" dirty="0"/>
              <a:t>Чтобы победить весь мир, нужно победить себя и навести порядок в душе: не жаловаться, не обвинять, не оправдывать.</a:t>
            </a:r>
          </a:p>
          <a:p>
            <a:r>
              <a:rPr lang="kk-KZ" sz="1200" b="1" dirty="0"/>
              <a:t> </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42710850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7" y="480726"/>
            <a:ext cx="1476341"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Елемес Айдос Саматұлы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kk-KZ" sz="1400" dirty="0" smtClean="0">
                <a:solidFill>
                  <a:schemeClr val="bg1"/>
                </a:solidFill>
              </a:rPr>
              <a:t>87763091259</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aidos</a:t>
            </a:r>
            <a:r>
              <a:rPr lang="ru-RU" sz="1400" u="sng" dirty="0">
                <a:solidFill>
                  <a:schemeClr val="bg1"/>
                </a:solidFill>
                <a:hlinkClick r:id="rId3"/>
              </a:rPr>
              <a:t>.</a:t>
            </a:r>
            <a:r>
              <a:rPr lang="en-US" sz="1400" u="sng" dirty="0" err="1">
                <a:solidFill>
                  <a:schemeClr val="bg1"/>
                </a:solidFill>
                <a:hlinkClick r:id="rId3"/>
              </a:rPr>
              <a:t>elemes</a:t>
            </a:r>
            <a:r>
              <a:rPr lang="ru-RU" sz="1400" u="sng" dirty="0">
                <a:solidFill>
                  <a:schemeClr val="bg1"/>
                </a:solidFill>
                <a:hlinkClick r:id="rId3"/>
              </a:rPr>
              <a:t>@</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14.07.2000</a:t>
            </a:r>
          </a:p>
          <a:p>
            <a:r>
              <a:rPr lang="kk-KZ" sz="1400" b="1" dirty="0" smtClean="0"/>
              <a:t>Семейное положение: </a:t>
            </a:r>
            <a:r>
              <a:rPr lang="kk-KZ" sz="1400" dirty="0"/>
              <a:t>не женат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smtClean="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Центр Информационно-технического обеспечения и цифровизации </a:t>
            </a:r>
            <a:endParaRPr lang="ru-RU" sz="1200" dirty="0">
              <a:latin typeface="Times New Roman" panose="02020603050405020304" pitchFamily="18" charset="0"/>
              <a:ea typeface="Times New Roman" panose="02020603050405020304" pitchFamily="18" charset="0"/>
            </a:endParaRPr>
          </a:p>
          <a:p>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a:t>
            </a:r>
            <a:r>
              <a:rPr lang="ru-RU" sz="1200" dirty="0"/>
              <a:t>, </a:t>
            </a:r>
            <a:r>
              <a:rPr lang="kk-KZ" sz="1200" dirty="0" smtClean="0"/>
              <a:t>Русский</a:t>
            </a:r>
          </a:p>
          <a:p>
            <a:r>
              <a:rPr lang="ru-RU" sz="1200" b="1" dirty="0" smtClean="0">
                <a:ea typeface="Calibri"/>
                <a:cs typeface="Times New Roman"/>
              </a:rPr>
              <a:t>Достижения, награды </a:t>
            </a:r>
          </a:p>
          <a:p>
            <a:r>
              <a:rPr lang="kk-KZ" sz="1200" dirty="0" smtClean="0"/>
              <a:t>-</a:t>
            </a:r>
            <a:endParaRPr lang="ru-RU" sz="1200" dirty="0"/>
          </a:p>
          <a:p>
            <a:r>
              <a:rPr lang="ru-RU" sz="1200" b="1" dirty="0" smtClean="0">
                <a:ea typeface="Calibri"/>
                <a:cs typeface="Times New Roman"/>
              </a:rPr>
              <a:t>Профессиональные знания и навыки</a:t>
            </a:r>
          </a:p>
          <a:p>
            <a:r>
              <a:rPr lang="kk-KZ" sz="1200" dirty="0" smtClean="0"/>
              <a:t>-</a:t>
            </a:r>
            <a:endParaRPr lang="ru-RU" sz="1200" dirty="0"/>
          </a:p>
          <a:p>
            <a:pPr lvl="0" fontAlgn="base"/>
            <a:r>
              <a:rPr lang="ru-RU" sz="1200" b="1" dirty="0" smtClean="0">
                <a:ea typeface="Calibri"/>
                <a:cs typeface="Times New Roman"/>
              </a:rPr>
              <a:t>Личные качества</a:t>
            </a:r>
            <a:endParaRPr lang="ru-RU" sz="1200" dirty="0"/>
          </a:p>
          <a:p>
            <a:r>
              <a:rPr lang="kk-KZ" sz="1200" dirty="0" smtClean="0"/>
              <a:t>Вежливость;</a:t>
            </a:r>
            <a:r>
              <a:rPr lang="ru-RU" sz="1200" dirty="0"/>
              <a:t> </a:t>
            </a:r>
            <a:r>
              <a:rPr lang="kk-KZ" sz="1200" dirty="0" smtClean="0"/>
              <a:t>Внимательность;</a:t>
            </a:r>
            <a:r>
              <a:rPr lang="ru-RU" sz="1200" dirty="0"/>
              <a:t> </a:t>
            </a:r>
            <a:r>
              <a:rPr lang="kk-KZ" sz="1200" dirty="0" smtClean="0"/>
              <a:t>Грамотность</a:t>
            </a:r>
            <a:r>
              <a:rPr lang="ru-RU" sz="1200" dirty="0" smtClean="0"/>
              <a:t>, </a:t>
            </a:r>
            <a:r>
              <a:rPr lang="kk-KZ" sz="1200" dirty="0" smtClean="0"/>
              <a:t>Повышенная </a:t>
            </a:r>
            <a:r>
              <a:rPr lang="kk-KZ" sz="1200" dirty="0"/>
              <a:t>работоспособность;</a:t>
            </a:r>
            <a:endParaRPr lang="ru-RU" sz="1200" dirty="0"/>
          </a:p>
          <a:p>
            <a:pPr lvl="0" fontAlgn="base"/>
            <a:r>
              <a:rPr lang="ru-RU" sz="1200" b="1" dirty="0" smtClean="0">
                <a:ea typeface="Calibri"/>
                <a:cs typeface="Times New Roman"/>
              </a:rPr>
              <a:t>Жизненное кредо </a:t>
            </a:r>
            <a:endParaRPr lang="ru-RU" sz="1200" dirty="0"/>
          </a:p>
          <a:p>
            <a:r>
              <a:rPr lang="kk-KZ" sz="1200" dirty="0"/>
              <a:t>ственное счастье в этой жизни- это стремление двигаться вперед без остановки!</a:t>
            </a:r>
            <a:r>
              <a:rPr lang="kk-KZ" sz="1200" b="1" dirty="0"/>
              <a:t> </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09062122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tech\Desktop\Кафедра информатики\2021-2022\Приложение 2\5В070300-ИС\IMG_20211110_212416_590.jpg"/>
          <p:cNvPicPr/>
          <p:nvPr/>
        </p:nvPicPr>
        <p:blipFill>
          <a:blip r:embed="rId2"/>
          <a:srcRect/>
          <a:stretch>
            <a:fillRect/>
          </a:stretch>
        </p:blipFill>
        <p:spPr bwMode="auto">
          <a:xfrm>
            <a:off x="2761526" y="488933"/>
            <a:ext cx="1476341" cy="1352835"/>
          </a:xfrm>
          <a:prstGeom prst="rect">
            <a:avLst/>
          </a:prstGeom>
          <a:noFill/>
          <a:ln w="9525">
            <a:noFill/>
            <a:miter lim="800000"/>
            <a:headEnd/>
            <a:tailEnd/>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Бердюгин Андрей </a:t>
            </a:r>
            <a:r>
              <a:rPr lang="kk-KZ" sz="1400" b="1" dirty="0" smtClean="0">
                <a:solidFill>
                  <a:schemeClr val="bg1"/>
                </a:solidFill>
              </a:rPr>
              <a:t>Константинович</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smtClean="0">
                <a:solidFill>
                  <a:schemeClr val="bg1"/>
                </a:solidFill>
              </a:rPr>
              <a:t>87758050491</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Foratrade</a:t>
            </a:r>
            <a:r>
              <a:rPr lang="ru-RU" sz="1400" u="sng" dirty="0">
                <a:solidFill>
                  <a:schemeClr val="bg1"/>
                </a:solidFill>
                <a:hlinkClick r:id="rId3"/>
              </a:rPr>
              <a:t>114411@</a:t>
            </a:r>
            <a:r>
              <a:rPr lang="en-US" sz="1400" u="sng" dirty="0" err="1">
                <a:solidFill>
                  <a:schemeClr val="bg1"/>
                </a:solidFill>
                <a:hlinkClick r:id="rId3"/>
              </a:rPr>
              <a:t>gmail</a:t>
            </a:r>
            <a:r>
              <a:rPr lang="ru-RU" sz="1400" u="sng" dirty="0">
                <a:solidFill>
                  <a:schemeClr val="bg1"/>
                </a:solidFill>
                <a:hlinkClick r:id="rId3"/>
              </a:rPr>
              <a:t>.</a:t>
            </a:r>
            <a:r>
              <a:rPr lang="en-US" sz="1400" u="sng" dirty="0">
                <a:solidFill>
                  <a:schemeClr val="bg1"/>
                </a:solidFill>
                <a:hlinkClick r:id="rId3"/>
              </a:rPr>
              <a:t>com</a:t>
            </a:r>
            <a:r>
              <a:rPr lang="en-US" sz="1400"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a:t>04.08.2001 г</a:t>
            </a:r>
            <a:r>
              <a:rPr lang="kk-KZ" sz="1400" b="1" dirty="0" smtClean="0"/>
              <a:t>Семейное положение: </a:t>
            </a:r>
            <a:r>
              <a:rPr lang="kk-KZ" sz="1400" dirty="0"/>
              <a:t>не женат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smtClean="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АО «УМЗ</a:t>
            </a:r>
            <a:r>
              <a:rPr lang="ru-RU" sz="1200" dirty="0" smtClean="0"/>
              <a:t>», </a:t>
            </a:r>
            <a:r>
              <a:rPr lang="ru-RU" sz="1200" dirty="0"/>
              <a:t>ТОО «Рейтинг»</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a:t>
            </a:r>
            <a:r>
              <a:rPr lang="ru-RU" sz="1200" dirty="0"/>
              <a:t>, </a:t>
            </a:r>
            <a:r>
              <a:rPr lang="kk-KZ" sz="1200" dirty="0" smtClean="0"/>
              <a:t>Русский</a:t>
            </a:r>
          </a:p>
          <a:p>
            <a:r>
              <a:rPr lang="ru-RU" sz="1200" b="1" dirty="0" smtClean="0">
                <a:ea typeface="Calibri"/>
                <a:cs typeface="Times New Roman"/>
              </a:rPr>
              <a:t>Достижения, награды </a:t>
            </a:r>
          </a:p>
          <a:p>
            <a:r>
              <a:rPr lang="kk-KZ" sz="1200" dirty="0" smtClean="0"/>
              <a:t>-</a:t>
            </a:r>
            <a:endParaRPr lang="ru-RU" sz="1200" dirty="0"/>
          </a:p>
          <a:p>
            <a:r>
              <a:rPr lang="ru-RU" sz="1200" b="1" dirty="0" smtClean="0">
                <a:ea typeface="Calibri"/>
                <a:cs typeface="Times New Roman"/>
              </a:rPr>
              <a:t>Профессиональные знания и навыки</a:t>
            </a:r>
          </a:p>
          <a:p>
            <a:r>
              <a:rPr lang="ru-RU" sz="1200" dirty="0"/>
              <a:t>Владе</a:t>
            </a:r>
            <a:r>
              <a:rPr lang="kk-KZ" sz="1200" dirty="0"/>
              <a:t>ю</a:t>
            </a:r>
            <a:r>
              <a:rPr lang="ru-RU" sz="1200" dirty="0"/>
              <a:t> языками </a:t>
            </a:r>
            <a:r>
              <a:rPr lang="en-US" sz="1200" dirty="0"/>
              <a:t>Java</a:t>
            </a:r>
            <a:r>
              <a:rPr lang="ru-RU" sz="1200" dirty="0"/>
              <a:t>, </a:t>
            </a:r>
            <a:r>
              <a:rPr lang="en-US" sz="1200" dirty="0"/>
              <a:t>C</a:t>
            </a:r>
            <a:r>
              <a:rPr lang="ru-RU" sz="1200" dirty="0"/>
              <a:t>++, 1С, свободное владение </a:t>
            </a:r>
            <a:r>
              <a:rPr lang="ru-RU" sz="1200" dirty="0" smtClean="0"/>
              <a:t>компьютером</a:t>
            </a:r>
            <a:endParaRPr lang="ru-RU" sz="1200" dirty="0"/>
          </a:p>
          <a:p>
            <a:pPr lvl="0" fontAlgn="base"/>
            <a:r>
              <a:rPr lang="ru-RU" sz="1200" b="1" dirty="0" smtClean="0">
                <a:ea typeface="Calibri"/>
                <a:cs typeface="Times New Roman"/>
              </a:rPr>
              <a:t>Личные качества</a:t>
            </a:r>
            <a:endParaRPr lang="ru-RU" sz="1200" dirty="0"/>
          </a:p>
          <a:p>
            <a:r>
              <a:rPr lang="ru-RU" sz="1200" dirty="0"/>
              <a:t>Учтивый, </a:t>
            </a:r>
            <a:r>
              <a:rPr lang="ru-RU" sz="1200" dirty="0" smtClean="0"/>
              <a:t>Скромный</a:t>
            </a:r>
            <a:endParaRPr lang="ru-RU" sz="1200" dirty="0"/>
          </a:p>
          <a:p>
            <a:pPr lvl="0" fontAlgn="base"/>
            <a:r>
              <a:rPr lang="ru-RU" sz="1200" b="1" dirty="0" smtClean="0">
                <a:ea typeface="Calibri"/>
                <a:cs typeface="Times New Roman"/>
              </a:rPr>
              <a:t>Жизненное кредо </a:t>
            </a:r>
            <a:endParaRPr lang="ru-RU" sz="1200" dirty="0"/>
          </a:p>
          <a:p>
            <a:r>
              <a:rPr lang="kk-KZ" sz="1200" dirty="0"/>
              <a:t>Жить в удовольствие, не утопая в работе.</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59341784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1529" y="480725"/>
            <a:ext cx="147634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Сүйеніш </a:t>
            </a:r>
            <a:r>
              <a:rPr lang="kk-KZ" sz="1400" b="1" dirty="0" smtClean="0">
                <a:solidFill>
                  <a:schemeClr val="bg1"/>
                </a:solidFill>
              </a:rPr>
              <a:t>Мөлдір</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smtClean="0">
                <a:solidFill>
                  <a:schemeClr val="bg1"/>
                </a:solidFill>
              </a:rPr>
              <a:t>87055242805,87789604490</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moldirsuiynisg</a:t>
            </a:r>
            <a:r>
              <a:rPr lang="ru-RU" sz="1200" dirty="0">
                <a:solidFill>
                  <a:schemeClr val="bg1"/>
                </a:solidFill>
              </a:rPr>
              <a:t>@</a:t>
            </a:r>
            <a:r>
              <a:rPr lang="en-US" sz="1200" dirty="0" err="1">
                <a:solidFill>
                  <a:schemeClr val="bg1"/>
                </a:solidFill>
              </a:rPr>
              <a:t>gmail</a:t>
            </a:r>
            <a:r>
              <a:rPr lang="ru-RU" sz="1200" dirty="0">
                <a:solidFill>
                  <a:schemeClr val="bg1"/>
                </a:solidFill>
              </a:rPr>
              <a:t>.</a:t>
            </a:r>
            <a:r>
              <a:rPr lang="en-US" sz="1200" dirty="0">
                <a:solidFill>
                  <a:schemeClr val="bg1"/>
                </a:solidFill>
              </a:rPr>
              <a:t>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03.08.1999</a:t>
            </a:r>
          </a:p>
          <a:p>
            <a:r>
              <a:rPr lang="kk-KZ" sz="1200" b="1" dirty="0" smtClean="0"/>
              <a:t>Отбасылық </a:t>
            </a:r>
            <a:r>
              <a:rPr lang="kk-KZ" sz="1200" b="1" dirty="0"/>
              <a:t>жағдайы: </a:t>
            </a:r>
            <a:r>
              <a:rPr lang="kk-KZ" sz="1200" dirty="0" smtClean="0"/>
              <a:t>тұрмыста</a:t>
            </a:r>
            <a:endParaRPr lang="ru-RU" sz="14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ru-RU" sz="1200" dirty="0">
                <a:solidFill>
                  <a:schemeClr val="bg1"/>
                </a:solidFill>
              </a:rPr>
              <a:t>5</a:t>
            </a:r>
            <a:r>
              <a:rPr lang="kk-KZ" sz="1200" dirty="0">
                <a:solidFill>
                  <a:schemeClr val="bg1"/>
                </a:solidFill>
              </a:rPr>
              <a:t>В060200</a:t>
            </a:r>
            <a:r>
              <a:rPr lang="ru-RU" sz="1200" dirty="0" smtClean="0">
                <a:solidFill>
                  <a:schemeClr val="bg1"/>
                </a:solidFill>
                <a:ea typeface="Calibri"/>
                <a:cs typeface="Times New Roman"/>
              </a:rPr>
              <a:t> </a:t>
            </a:r>
            <a:r>
              <a:rPr lang="kk-KZ" sz="1200" dirty="0">
                <a:solidFill>
                  <a:schemeClr val="bg1"/>
                </a:solidFill>
              </a:rPr>
              <a:t>Информатика (бакалавр)</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spcAft>
                <a:spcPts val="0"/>
              </a:spcAft>
              <a:tabLst>
                <a:tab pos="2257425" algn="ctr"/>
              </a:tabLst>
            </a:pPr>
            <a:r>
              <a:rPr lang="ru-RU" sz="1200" dirty="0"/>
              <a:t>Задачи по программированию на языке </a:t>
            </a:r>
            <a:r>
              <a:rPr lang="en-US" sz="1200" dirty="0"/>
              <a:t>C</a:t>
            </a:r>
            <a:r>
              <a:rPr lang="ru-RU" sz="1200" dirty="0"/>
              <a:t>++</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әкімдігінің”Оқу-өндірістік” КММ</a:t>
            </a:r>
            <a:endParaRPr lang="ru-RU" sz="1400" dirty="0"/>
          </a:p>
          <a:p>
            <a:endParaRPr lang="ru-RU" sz="13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kk-KZ" sz="1200" dirty="0" smtClean="0">
                <a:solidFill>
                  <a:schemeClr val="bg1"/>
                </a:solidFill>
              </a:rPr>
              <a:t>-</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 тілі, орыс тілі, ағылшын тілі (сөздік көмегімен).</a:t>
            </a:r>
            <a:endParaRPr lang="ru-RU" sz="1400" dirty="0"/>
          </a:p>
          <a:p>
            <a:pPr fontAlgn="base"/>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smtClean="0"/>
              <a:t>-</a:t>
            </a:r>
            <a:endParaRPr lang="ru-RU" sz="1400" dirty="0" smtClean="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en-US" sz="1400" dirty="0"/>
              <a:t>C</a:t>
            </a:r>
            <a:r>
              <a:rPr lang="ru-RU" sz="1400" dirty="0"/>
              <a:t>++</a:t>
            </a:r>
            <a:r>
              <a:rPr lang="kk-KZ" sz="1400" dirty="0"/>
              <a:t>, </a:t>
            </a:r>
            <a:r>
              <a:rPr lang="en-US" sz="1400" dirty="0"/>
              <a:t>Adobe Photoshop</a:t>
            </a:r>
            <a:r>
              <a:rPr lang="ru-RU" sz="1400" dirty="0"/>
              <a:t> 2022, </a:t>
            </a:r>
            <a:r>
              <a:rPr lang="en-US" sz="1400" dirty="0" err="1"/>
              <a:t>Netlogo</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Әрдайым көңілді жүреді. Істей алмаймын деп айтпайды және адал. Жанындағы адамдарға қолынан келетінше  көмегін аямайды. Бастамақ болған ісіне қатты қызықса,ол жайлы көп ойлап нақты шешім шығара алады. Көпіріп сөйлегенді ұнатпайды. </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Жақсы ана болу. Қызығушылық болсағана жүзеге асыр,қызықпасаң бұрылыма .</a:t>
            </a:r>
            <a:endParaRPr lang="ru-RU" sz="14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40837591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extLst>
              <a:ext uri="{28A0092B-C50C-407E-A947-70E740481C1C}">
                <a14:useLocalDpi xmlns:a14="http://schemas.microsoft.com/office/drawing/2010/main" val="0"/>
              </a:ext>
            </a:extLst>
          </a:blip>
          <a:srcRect/>
          <a:stretch>
            <a:fillRect/>
          </a:stretch>
        </p:blipFill>
        <p:spPr bwMode="auto">
          <a:xfrm>
            <a:off x="2761526" y="480727"/>
            <a:ext cx="1476341" cy="1361042"/>
          </a:xfrm>
          <a:prstGeom prst="rect">
            <a:avLst/>
          </a:prstGeom>
          <a:noFill/>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Жаркын </a:t>
            </a:r>
            <a:r>
              <a:rPr lang="kk-KZ" sz="1400" b="1" dirty="0" smtClean="0">
                <a:solidFill>
                  <a:schemeClr val="bg1"/>
                </a:solidFill>
              </a:rPr>
              <a:t>Дидар</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kk-KZ" sz="1400" dirty="0" smtClean="0">
                <a:solidFill>
                  <a:schemeClr val="bg1"/>
                </a:solidFill>
              </a:rPr>
              <a:t>84748250159</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ru-RU" sz="1400" u="sng" dirty="0">
                <a:solidFill>
                  <a:schemeClr val="bg1"/>
                </a:solidFill>
                <a:hlinkClick r:id="rId3"/>
              </a:rPr>
              <a:t>dikozh06@mail.ru</a:t>
            </a:r>
            <a:r>
              <a:rPr lang="ru-RU" sz="1400" dirty="0">
                <a:solidFill>
                  <a:schemeClr val="bg1"/>
                </a:solidFill>
              </a:rPr>
              <a:t> </a:t>
            </a: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14.03.2001</a:t>
            </a:r>
            <a:r>
              <a:rPr lang="ru-RU" sz="1400" dirty="0" smtClean="0"/>
              <a:t>г</a:t>
            </a:r>
          </a:p>
          <a:p>
            <a:r>
              <a:rPr lang="kk-KZ" sz="1400" b="1" dirty="0" smtClean="0"/>
              <a:t>Семейное положение: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err="1"/>
              <a:t>EnglishCoursePre</a:t>
            </a:r>
            <a:r>
              <a:rPr lang="ru-RU" sz="1100" dirty="0"/>
              <a:t>- </a:t>
            </a:r>
            <a:r>
              <a:rPr lang="ru-RU" sz="1100" dirty="0" err="1" smtClean="0"/>
              <a:t>Intermediate</a:t>
            </a:r>
            <a:r>
              <a:rPr lang="ru-RU" sz="1100" dirty="0" smtClean="0"/>
              <a:t>, </a:t>
            </a:r>
            <a:r>
              <a:rPr lang="ru-RU" sz="1100" dirty="0" err="1"/>
              <a:t>OхfordEnglishTeam</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«Азия Авто» </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100" b="1" dirty="0" smtClean="0">
                <a:solidFill>
                  <a:prstClr val="black"/>
                </a:solidFill>
                <a:ea typeface="Calibri"/>
                <a:cs typeface="Times New Roman"/>
              </a:rPr>
              <a:t>Владение языками</a:t>
            </a:r>
          </a:p>
          <a:p>
            <a:r>
              <a:rPr lang="kk-KZ" sz="1100" dirty="0"/>
              <a:t>Казахский</a:t>
            </a:r>
            <a:r>
              <a:rPr lang="ru-RU" sz="1100" dirty="0"/>
              <a:t>, </a:t>
            </a:r>
            <a:r>
              <a:rPr lang="kk-KZ" sz="1100" dirty="0" smtClean="0"/>
              <a:t>Русский, </a:t>
            </a:r>
            <a:r>
              <a:rPr lang="ru-RU"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Уровень английского языка: </a:t>
            </a:r>
            <a:r>
              <a:rPr lang="ru-RU" altLang="ru-RU" sz="11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Pre-Intermediate</a:t>
            </a:r>
            <a:endParaRPr lang="kk-KZ" sz="1100" dirty="0" smtClean="0"/>
          </a:p>
          <a:p>
            <a:r>
              <a:rPr lang="ru-RU" sz="1100" b="1" dirty="0" smtClean="0">
                <a:ea typeface="Calibri"/>
                <a:cs typeface="Times New Roman"/>
              </a:rPr>
              <a:t>Достижения, награды </a:t>
            </a:r>
          </a:p>
          <a:p>
            <a:r>
              <a:rPr lang="ru-RU" sz="1100" dirty="0"/>
              <a:t>1 место в номинации «</a:t>
            </a:r>
            <a:r>
              <a:rPr lang="kk-KZ" sz="1100" dirty="0"/>
              <a:t>Sanaly Urpaq</a:t>
            </a:r>
            <a:r>
              <a:rPr lang="ru-RU" sz="1100" dirty="0"/>
              <a:t>» VIII Республиканского патриотического форума «</a:t>
            </a:r>
            <a:r>
              <a:rPr lang="kk-KZ" sz="1100" dirty="0"/>
              <a:t>Mен жастарға сенемін</a:t>
            </a:r>
            <a:r>
              <a:rPr lang="ru-RU" sz="1100" dirty="0"/>
              <a:t>» (Алматы, Казахский национальный университет имени Аль-</a:t>
            </a:r>
            <a:r>
              <a:rPr lang="ru-RU" sz="1100" dirty="0" err="1"/>
              <a:t>Фараби</a:t>
            </a:r>
            <a:r>
              <a:rPr lang="ru-RU" sz="1100" dirty="0"/>
              <a:t>, ноябрь </a:t>
            </a:r>
            <a:r>
              <a:rPr lang="ru-RU" sz="1100" dirty="0" smtClean="0"/>
              <a:t>2020), Выступление </a:t>
            </a:r>
            <a:r>
              <a:rPr lang="ru-RU" sz="1100" dirty="0"/>
              <a:t>на региональном антикоррупционном форуме «</a:t>
            </a:r>
            <a:r>
              <a:rPr lang="kk-KZ" sz="1100" b="1" dirty="0"/>
              <a:t>Адалдық ұрпағы</a:t>
            </a:r>
            <a:r>
              <a:rPr lang="ru-RU" sz="1100" dirty="0"/>
              <a:t>». (Усть-Каменогорск, декабрь </a:t>
            </a:r>
            <a:r>
              <a:rPr lang="ru-RU" sz="1100" dirty="0" smtClean="0"/>
              <a:t>2019), Обладатель </a:t>
            </a:r>
            <a:r>
              <a:rPr lang="ru-RU" sz="1100" dirty="0"/>
              <a:t>3-го места конкурса «</a:t>
            </a:r>
            <a:r>
              <a:rPr lang="ru-RU" sz="1100" dirty="0" err="1"/>
              <a:t>ЖасТалап</a:t>
            </a:r>
            <a:r>
              <a:rPr lang="ru-RU" sz="1100" dirty="0"/>
              <a:t> </a:t>
            </a:r>
            <a:r>
              <a:rPr lang="ru-RU" sz="1100" dirty="0" smtClean="0"/>
              <a:t>2020», Обладатель </a:t>
            </a:r>
            <a:r>
              <a:rPr lang="ru-RU" sz="1100" dirty="0"/>
              <a:t>1-го места в Республиканском конкурсе «</a:t>
            </a:r>
            <a:r>
              <a:rPr lang="kk-KZ" sz="1100" dirty="0"/>
              <a:t>Тәуелсіздік көшбасшысы</a:t>
            </a:r>
            <a:r>
              <a:rPr lang="ru-RU" sz="1100" dirty="0"/>
              <a:t>». Имею  значок «</a:t>
            </a:r>
            <a:r>
              <a:rPr lang="kk-KZ" sz="1100" dirty="0"/>
              <a:t>Тәуелсіздік көшбасшысы</a:t>
            </a:r>
            <a:r>
              <a:rPr lang="ru-RU" sz="1100" dirty="0" smtClean="0"/>
              <a:t>».</a:t>
            </a:r>
            <a:endParaRPr lang="ru-RU" sz="1100" dirty="0"/>
          </a:p>
          <a:p>
            <a:r>
              <a:rPr lang="ru-RU" sz="1100" b="1" dirty="0" smtClean="0">
                <a:ea typeface="Calibri"/>
                <a:cs typeface="Times New Roman"/>
              </a:rPr>
              <a:t>Профессиональные знания и навыки</a:t>
            </a:r>
          </a:p>
          <a:p>
            <a:pPr lvl="0" eaLnBrk="0" fontAlgn="base" hangingPunct="0">
              <a:spcBef>
                <a:spcPct val="0"/>
              </a:spcBef>
              <a:spcAft>
                <a:spcPct val="0"/>
              </a:spcAft>
            </a:pPr>
            <a:r>
              <a:rPr lang="ru-RU"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ИТ-навыки: могу работать на C ++, C #, </a:t>
            </a:r>
            <a:r>
              <a:rPr lang="ru-RU" altLang="ru-RU" sz="1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Python</a:t>
            </a:r>
            <a:r>
              <a:rPr lang="ru-RU"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altLang="ru-RU" sz="11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NetLogo</a:t>
            </a:r>
            <a:r>
              <a:rPr lang="ru-RU" altLang="ru-RU" sz="1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kk-KZ"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altLang="ru-RU" sz="1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Свободная </a:t>
            </a:r>
            <a:r>
              <a:rPr lang="kk-KZ"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работа с программами </a:t>
            </a:r>
            <a:r>
              <a:rPr lang="kk-KZ" altLang="ru-RU" sz="1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Microsoft.</a:t>
            </a:r>
            <a:r>
              <a:rPr lang="ru-RU"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altLang="ru-RU" sz="1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Свободно </a:t>
            </a:r>
            <a:r>
              <a:rPr lang="ru-RU"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запуска</a:t>
            </a:r>
            <a:r>
              <a:rPr lang="kk-KZ"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ю</a:t>
            </a:r>
            <a:r>
              <a:rPr lang="ru-RU"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программу для редактирования видео или работы с фоторедакторами.</a:t>
            </a:r>
            <a:r>
              <a:rPr lang="ru-RU" altLang="ru-RU" sz="1100" dirty="0"/>
              <a:t> </a:t>
            </a:r>
            <a:endParaRPr lang="ru-RU" altLang="ru-RU" sz="1100" dirty="0">
              <a:latin typeface="Arial" panose="020B0604020202020204" pitchFamily="34" charset="0"/>
            </a:endParaRPr>
          </a:p>
          <a:p>
            <a:pPr lvl="0" fontAlgn="base"/>
            <a:r>
              <a:rPr lang="ru-RU" sz="1100" b="1" dirty="0" smtClean="0">
                <a:ea typeface="Calibri"/>
                <a:cs typeface="Times New Roman"/>
              </a:rPr>
              <a:t>Личные качества</a:t>
            </a:r>
            <a:endParaRPr lang="ru-RU" sz="1100" dirty="0"/>
          </a:p>
          <a:p>
            <a:pPr lvl="0" eaLnBrk="0" fontAlgn="base" hangingPunct="0">
              <a:spcBef>
                <a:spcPct val="0"/>
              </a:spcBef>
              <a:spcAft>
                <a:spcPct val="0"/>
              </a:spcAft>
            </a:pPr>
            <a:r>
              <a:rPr lang="ru-RU" altLang="ru-RU" sz="1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Могу </a:t>
            </a:r>
            <a:r>
              <a:rPr lang="ru-RU"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открыто и ясно выражать свои </a:t>
            </a:r>
            <a:r>
              <a:rPr lang="ru-RU" altLang="ru-RU" sz="1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мысли. </a:t>
            </a:r>
            <a:r>
              <a:rPr lang="ru-RU"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Могу создать позитивную атмосферу в любой </a:t>
            </a:r>
            <a:r>
              <a:rPr lang="ru-RU" altLang="ru-RU" sz="1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обстановке. </a:t>
            </a:r>
            <a:r>
              <a:rPr lang="ru-RU"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Мне нравится работать с разными </a:t>
            </a:r>
            <a:r>
              <a:rPr lang="ru-RU" altLang="ru-RU" sz="11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идеями.Я</a:t>
            </a:r>
            <a:r>
              <a:rPr lang="ru-RU" altLang="ru-RU" sz="11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altLang="ru-RU"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беру на себя ответственность за все, и мне нравится следить за тем, чтобы все было сделано правильно.</a:t>
            </a:r>
            <a:r>
              <a:rPr lang="ru-RU" altLang="ru-RU" sz="1100" dirty="0"/>
              <a:t> </a:t>
            </a:r>
            <a:endParaRPr lang="ru-RU" altLang="ru-RU" sz="1100" dirty="0">
              <a:latin typeface="Arial" panose="020B0604020202020204" pitchFamily="34" charset="0"/>
            </a:endParaRPr>
          </a:p>
          <a:p>
            <a:pPr lvl="0" fontAlgn="base"/>
            <a:r>
              <a:rPr lang="ru-RU" sz="1100" b="1" dirty="0" smtClean="0">
                <a:ea typeface="Calibri"/>
                <a:cs typeface="Times New Roman"/>
              </a:rPr>
              <a:t>Жизненное кредо </a:t>
            </a:r>
            <a:endParaRPr lang="ru-RU" sz="1100" dirty="0"/>
          </a:p>
          <a:p>
            <a:r>
              <a:rPr lang="ru-RU" sz="1100" dirty="0"/>
              <a:t>«Чтобы выиграть, вы должны поверить, что вы этого достойны»</a:t>
            </a:r>
          </a:p>
          <a:p>
            <a:r>
              <a:rPr lang="ru-RU" sz="1100" dirty="0"/>
              <a:t>Майк </a:t>
            </a:r>
            <a:r>
              <a:rPr lang="ru-RU" sz="1100" dirty="0" err="1"/>
              <a:t>Дитка</a:t>
            </a:r>
            <a:r>
              <a:rPr lang="ru-RU" sz="1300" dirty="0"/>
              <a:t/>
            </a:r>
            <a:br>
              <a:rPr lang="ru-RU" sz="1300" dirty="0"/>
            </a:br>
            <a:endParaRPr lang="ru-RU" sz="1300" dirty="0">
              <a:effectLst/>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474073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rotWithShape="1">
          <a:blip r:embed="rId2" cstate="print">
            <a:extLst>
              <a:ext uri="{28A0092B-C50C-407E-A947-70E740481C1C}">
                <a14:useLocalDpi xmlns:a14="http://schemas.microsoft.com/office/drawing/2010/main" val="0"/>
              </a:ext>
            </a:extLst>
          </a:blip>
          <a:srcRect l="23562" t="36302" r="21204" b="9019"/>
          <a:stretch/>
        </p:blipFill>
        <p:spPr bwMode="auto">
          <a:xfrm>
            <a:off x="2760135" y="476822"/>
            <a:ext cx="1458595" cy="1364946"/>
          </a:xfrm>
          <a:prstGeom prst="rect">
            <a:avLst/>
          </a:prstGeom>
          <a:ln>
            <a:noFill/>
          </a:ln>
          <a:extLst>
            <a:ext uri="{53640926-AAD7-44D8-BBD7-CCE9431645EC}">
              <a14:shadowObscured xmlns:a14="http://schemas.microsoft.com/office/drawing/2010/main"/>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a:solidFill>
                  <a:schemeClr val="bg1"/>
                </a:solidFill>
              </a:rPr>
              <a:t>Романов Игорь Александрович</a:t>
            </a:r>
            <a:endParaRPr lang="ru-RU" sz="1400"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8776-411-00-05</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GB" sz="1400" dirty="0">
                <a:solidFill>
                  <a:schemeClr val="bg1"/>
                </a:solidFill>
              </a:rPr>
              <a:t>r</a:t>
            </a:r>
            <a:r>
              <a:rPr lang="ru-RU" sz="1400" dirty="0">
                <a:solidFill>
                  <a:schemeClr val="bg1"/>
                </a:solidFill>
              </a:rPr>
              <a:t>_</a:t>
            </a:r>
            <a:r>
              <a:rPr lang="en-GB" sz="1400" dirty="0" err="1">
                <a:solidFill>
                  <a:schemeClr val="bg1"/>
                </a:solidFill>
              </a:rPr>
              <a:t>igor</a:t>
            </a:r>
            <a:r>
              <a:rPr lang="ru-RU" sz="1400" dirty="0">
                <a:solidFill>
                  <a:schemeClr val="bg1"/>
                </a:solidFill>
              </a:rPr>
              <a:t>@</a:t>
            </a:r>
            <a:r>
              <a:rPr lang="en-GB" sz="1400" dirty="0" err="1">
                <a:solidFill>
                  <a:schemeClr val="bg1"/>
                </a:solidFill>
              </a:rPr>
              <a:t>bk</a:t>
            </a:r>
            <a:r>
              <a:rPr lang="ru-RU" sz="1400" dirty="0">
                <a:solidFill>
                  <a:schemeClr val="bg1"/>
                </a:solidFill>
              </a:rPr>
              <a:t>.</a:t>
            </a:r>
            <a:r>
              <a:rPr lang="en-GB"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28.07.2000</a:t>
            </a:r>
          </a:p>
          <a:p>
            <a:r>
              <a:rPr lang="ru-RU" sz="1400" b="1" dirty="0" smtClean="0"/>
              <a:t>Семейное </a:t>
            </a:r>
            <a:r>
              <a:rPr lang="ru-RU" sz="1400" b="1" dirty="0"/>
              <a:t>положение:</a:t>
            </a:r>
            <a:r>
              <a:rPr lang="ru-RU" sz="1400" dirty="0"/>
              <a:t> </a:t>
            </a:r>
            <a:r>
              <a:rPr lang="ru-RU" sz="1400" dirty="0" smtClean="0"/>
              <a:t>-</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a:t>
            </a:r>
            <a:r>
              <a:rPr lang="ru-RU" sz="1400" dirty="0">
                <a:solidFill>
                  <a:schemeClr val="bg1"/>
                </a:solidFill>
              </a:rPr>
              <a:t>6В04102</a:t>
            </a:r>
            <a:r>
              <a:rPr lang="ru-RU" sz="1400" dirty="0"/>
              <a:t> </a:t>
            </a:r>
            <a:r>
              <a:rPr lang="ru-RU" sz="1400" dirty="0" smtClean="0">
                <a:solidFill>
                  <a:schemeClr val="bg1"/>
                </a:solidFill>
              </a:rPr>
              <a:t>Финансы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gn="just"/>
            <a:r>
              <a:rPr lang="ru-RU" sz="1400" dirty="0" smtClean="0"/>
              <a:t>-</a:t>
            </a:r>
            <a:endParaRPr lang="ru-RU" sz="1400" dirty="0" smtClean="0">
              <a:ea typeface="Calibri"/>
              <a:cs typeface="Times New Roman"/>
            </a:endParaRPr>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r>
              <a:rPr lang="kk-KZ" sz="1000" dirty="0" smtClean="0">
                <a:solidFill>
                  <a:schemeClr val="bg1"/>
                </a:solidFill>
              </a:rPr>
              <a:t>Менеджер по закупкам, </a:t>
            </a:r>
            <a:r>
              <a:rPr lang="ru-RU" sz="1000" i="1" dirty="0">
                <a:solidFill>
                  <a:schemeClr val="bg1"/>
                </a:solidFill>
              </a:rPr>
              <a:t>АО “</a:t>
            </a:r>
            <a:r>
              <a:rPr lang="en-US" sz="1000" i="1" dirty="0" err="1">
                <a:solidFill>
                  <a:schemeClr val="bg1"/>
                </a:solidFill>
              </a:rPr>
              <a:t>AdAl</a:t>
            </a:r>
            <a:r>
              <a:rPr lang="en-US" sz="1000" i="1" dirty="0">
                <a:solidFill>
                  <a:schemeClr val="bg1"/>
                </a:solidFill>
              </a:rPr>
              <a:t> trade</a:t>
            </a:r>
            <a:r>
              <a:rPr lang="ru-RU" sz="1000" i="1" dirty="0" smtClean="0">
                <a:solidFill>
                  <a:schemeClr val="bg1"/>
                </a:solidFill>
              </a:rPr>
              <a:t>» (</a:t>
            </a:r>
            <a:r>
              <a:rPr lang="ru-RU" sz="1000" dirty="0">
                <a:solidFill>
                  <a:schemeClr val="bg1"/>
                </a:solidFill>
              </a:rPr>
              <a:t>Работа с </a:t>
            </a:r>
            <a:r>
              <a:rPr lang="ru-RU" sz="1000" dirty="0" smtClean="0">
                <a:solidFill>
                  <a:schemeClr val="bg1"/>
                </a:solidFill>
              </a:rPr>
              <a:t>людьми, </a:t>
            </a:r>
            <a:r>
              <a:rPr lang="ru-RU" sz="1000" dirty="0">
                <a:solidFill>
                  <a:schemeClr val="bg1"/>
                </a:solidFill>
              </a:rPr>
              <a:t>Работа с </a:t>
            </a:r>
            <a:r>
              <a:rPr lang="ru-RU" sz="1000" dirty="0" smtClean="0">
                <a:solidFill>
                  <a:schemeClr val="bg1"/>
                </a:solidFill>
              </a:rPr>
              <a:t>компьютерами, </a:t>
            </a:r>
            <a:r>
              <a:rPr lang="ru-RU" sz="1000" dirty="0">
                <a:solidFill>
                  <a:schemeClr val="bg1"/>
                </a:solidFill>
              </a:rPr>
              <a:t>Работа в </a:t>
            </a:r>
            <a:r>
              <a:rPr lang="ru-RU" sz="1000" dirty="0" smtClean="0">
                <a:solidFill>
                  <a:schemeClr val="bg1"/>
                </a:solidFill>
              </a:rPr>
              <a:t>команде, </a:t>
            </a:r>
            <a:r>
              <a:rPr lang="ru-RU" sz="1000" dirty="0">
                <a:solidFill>
                  <a:schemeClr val="bg1"/>
                </a:solidFill>
              </a:rPr>
              <a:t>Работа с </a:t>
            </a:r>
            <a:r>
              <a:rPr lang="ru-RU" sz="1000" dirty="0" smtClean="0">
                <a:solidFill>
                  <a:schemeClr val="bg1"/>
                </a:solidFill>
              </a:rPr>
              <a:t>документацией)</a:t>
            </a:r>
            <a:endParaRPr lang="ru-RU" sz="10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a:t>
            </a:r>
            <a:r>
              <a:rPr lang="ru-RU" sz="1400" dirty="0" smtClean="0"/>
              <a:t>казахский, английский </a:t>
            </a:r>
            <a:r>
              <a:rPr lang="ru-RU" sz="1400" dirty="0"/>
              <a:t>язык </a:t>
            </a:r>
          </a:p>
          <a:p>
            <a:pPr>
              <a:lnSpc>
                <a:spcPct val="106000"/>
              </a:lnSpc>
              <a:tabLst>
                <a:tab pos="2257425" algn="ctr"/>
              </a:tabLst>
            </a:pPr>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r>
              <a:rPr lang="ru-RU" sz="1400" dirty="0"/>
              <a:t>Знание государственного </a:t>
            </a:r>
            <a:r>
              <a:rPr lang="ru-RU" sz="1400" dirty="0" smtClean="0"/>
              <a:t>языка, </a:t>
            </a:r>
            <a:r>
              <a:rPr lang="ru-RU" sz="1400" dirty="0"/>
              <a:t>Знание товара в </a:t>
            </a:r>
            <a:r>
              <a:rPr lang="ru-RU" sz="1400" dirty="0" smtClean="0"/>
              <a:t>совершенстве, </a:t>
            </a:r>
            <a:r>
              <a:rPr lang="ru-RU" sz="1400" dirty="0"/>
              <a:t>Знание оформления </a:t>
            </a:r>
            <a:r>
              <a:rPr lang="ru-RU" sz="1400" dirty="0" smtClean="0"/>
              <a:t>отчётностей, </a:t>
            </a:r>
            <a:r>
              <a:rPr lang="ru-RU" sz="1400" dirty="0"/>
              <a:t>Способность работы в </a:t>
            </a:r>
            <a:r>
              <a:rPr lang="ru-RU" sz="1400" dirty="0" smtClean="0"/>
              <a:t>коллективе, </a:t>
            </a:r>
            <a:r>
              <a:rPr lang="ru-RU" sz="1400" dirty="0"/>
              <a:t>Умение находить общий язык</a:t>
            </a:r>
            <a:r>
              <a:rPr lang="ru-RU" sz="1400" dirty="0" smtClean="0"/>
              <a:t> </a:t>
            </a:r>
          </a:p>
          <a:p>
            <a:r>
              <a:rPr lang="ru-RU" sz="1400" b="1" dirty="0" smtClean="0">
                <a:ea typeface="Calibri"/>
                <a:cs typeface="Times New Roman"/>
              </a:rPr>
              <a:t>Личные качества</a:t>
            </a:r>
          </a:p>
          <a:p>
            <a:r>
              <a:rPr lang="ru-RU" sz="1400" dirty="0" smtClean="0"/>
              <a:t>Целеустремленность, Ответственность, </a:t>
            </a:r>
            <a:r>
              <a:rPr lang="ru-RU" sz="1400" dirty="0"/>
              <a:t>Без вредных </a:t>
            </a:r>
            <a:r>
              <a:rPr lang="ru-RU" sz="1400" dirty="0" smtClean="0"/>
              <a:t>привычных</a:t>
            </a:r>
            <a:endParaRPr lang="ru-RU" sz="1400" dirty="0"/>
          </a:p>
          <a:p>
            <a:r>
              <a:rPr lang="ru-RU" sz="1400" b="1" dirty="0" smtClean="0">
                <a:ea typeface="Calibri"/>
                <a:cs typeface="Times New Roman"/>
              </a:rPr>
              <a:t>Жизненное кредо</a:t>
            </a:r>
            <a:endParaRPr lang="ru-RU" sz="1400" dirty="0" smtClean="0">
              <a:ea typeface="Calibri"/>
              <a:cs typeface="Times New Roman"/>
            </a:endParaRPr>
          </a:p>
          <a:p>
            <a:pPr>
              <a:lnSpc>
                <a:spcPct val="106000"/>
              </a:lnSpc>
              <a:tabLst>
                <a:tab pos="2257425" algn="ctr"/>
              </a:tabLst>
            </a:pPr>
            <a:r>
              <a:rPr lang="ru-RU" sz="1400" dirty="0" smtClean="0"/>
              <a:t>-</a:t>
            </a: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39838966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a:extLst>
              <a:ext uri="{28A0092B-C50C-407E-A947-70E740481C1C}">
                <a14:useLocalDpi xmlns:a14="http://schemas.microsoft.com/office/drawing/2010/main" val="0"/>
              </a:ext>
            </a:extLst>
          </a:blip>
          <a:srcRect/>
          <a:stretch>
            <a:fillRect/>
          </a:stretch>
        </p:blipFill>
        <p:spPr bwMode="auto">
          <a:xfrm>
            <a:off x="2761526" y="480726"/>
            <a:ext cx="1476341" cy="1361043"/>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Амантай</a:t>
            </a:r>
            <a:r>
              <a:rPr lang="ru-RU" sz="1400" b="1" dirty="0">
                <a:solidFill>
                  <a:schemeClr val="bg1"/>
                </a:solidFill>
              </a:rPr>
              <a:t> </a:t>
            </a:r>
            <a:r>
              <a:rPr lang="ru-RU" sz="1400" b="1" dirty="0" err="1">
                <a:solidFill>
                  <a:schemeClr val="bg1"/>
                </a:solidFill>
              </a:rPr>
              <a:t>Дидар</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smtClean="0">
                <a:solidFill>
                  <a:schemeClr val="bg1"/>
                </a:solidFill>
              </a:rPr>
              <a:t>87785147547</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ru-RU" sz="1400" dirty="0">
                <a:solidFill>
                  <a:schemeClr val="bg1"/>
                </a:solidFill>
              </a:rPr>
              <a:t>amantay_didar97@mail.ru </a:t>
            </a: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a:t>18,12,1996</a:t>
            </a:r>
            <a:endParaRPr lang="ru-RU" sz="1400" dirty="0" smtClean="0"/>
          </a:p>
          <a:p>
            <a:r>
              <a:rPr lang="kk-KZ" sz="1400" b="1" dirty="0" smtClean="0"/>
              <a:t>Семейное положение:</a:t>
            </a:r>
            <a:r>
              <a:rPr lang="kk-KZ" sz="1400" dirty="0" smtClean="0"/>
              <a:t> </a:t>
            </a:r>
            <a:r>
              <a:rPr lang="kk-KZ" sz="1400" dirty="0"/>
              <a:t>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smtClean="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400" dirty="0"/>
              <a:t> </a:t>
            </a:r>
            <a:r>
              <a:rPr lang="ru-RU" sz="1200" dirty="0"/>
              <a:t>Центр Информационно-технического обеспечения и </a:t>
            </a:r>
            <a:r>
              <a:rPr lang="ru-RU" sz="1200" dirty="0" err="1"/>
              <a:t>цифровизации</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kk-KZ" sz="1300" dirty="0"/>
              <a:t>Казахский</a:t>
            </a:r>
            <a:r>
              <a:rPr lang="ru-RU" sz="1300" dirty="0"/>
              <a:t>, </a:t>
            </a:r>
            <a:r>
              <a:rPr lang="kk-KZ" sz="1300" dirty="0" smtClean="0"/>
              <a:t>Русский</a:t>
            </a:r>
          </a:p>
          <a:p>
            <a:r>
              <a:rPr lang="ru-RU" sz="1300" b="1" dirty="0" smtClean="0">
                <a:ea typeface="Calibri"/>
                <a:cs typeface="Times New Roman"/>
              </a:rPr>
              <a:t>Достижения, награды </a:t>
            </a:r>
          </a:p>
          <a:p>
            <a:r>
              <a:rPr lang="kk-KZ" sz="1300" dirty="0" smtClean="0"/>
              <a:t>-</a:t>
            </a:r>
            <a:endParaRPr lang="ru-RU" sz="1300" dirty="0"/>
          </a:p>
          <a:p>
            <a:r>
              <a:rPr lang="ru-RU" sz="1300" b="1" dirty="0" smtClean="0">
                <a:ea typeface="Calibri"/>
                <a:cs typeface="Times New Roman"/>
              </a:rPr>
              <a:t>Профессиональные знания и навыки</a:t>
            </a:r>
          </a:p>
          <a:p>
            <a:pPr lvl="0" eaLnBrk="0" fontAlgn="base" hangingPunct="0">
              <a:spcBef>
                <a:spcPct val="0"/>
              </a:spcBef>
              <a:spcAft>
                <a:spcPct val="0"/>
              </a:spcAft>
            </a:pPr>
            <a:r>
              <a:rPr lang="kk-KZ" altLang="ru-RU" sz="1300" dirty="0">
                <a:latin typeface="Times New Roman" panose="02020603050405020304" pitchFamily="18" charset="0"/>
                <a:ea typeface="Times New Roman" panose="02020603050405020304" pitchFamily="18" charset="0"/>
                <a:cs typeface="Times New Roman" panose="02020603050405020304" pitchFamily="18" charset="0"/>
              </a:rPr>
              <a:t>Свободно работаю C++  ,Netlogo,Java, Stepic</a:t>
            </a:r>
            <a:r>
              <a:rPr lang="ru-RU" altLang="ru-RU" sz="1300" dirty="0"/>
              <a:t> </a:t>
            </a:r>
            <a:endParaRPr lang="ru-RU" altLang="ru-RU" sz="1300" dirty="0">
              <a:latin typeface="Arial" panose="020B0604020202020204" pitchFamily="34" charset="0"/>
            </a:endParaRPr>
          </a:p>
          <a:p>
            <a:pPr lvl="0" fontAlgn="base"/>
            <a:r>
              <a:rPr lang="ru-RU" sz="1300" b="1" dirty="0" smtClean="0">
                <a:ea typeface="Calibri"/>
                <a:cs typeface="Times New Roman"/>
              </a:rPr>
              <a:t>Личные качества</a:t>
            </a:r>
            <a:endParaRPr lang="ru-RU" sz="1300" dirty="0"/>
          </a:p>
          <a:p>
            <a:r>
              <a:rPr lang="ru-RU" sz="1300" dirty="0"/>
              <a:t>Ответственность, </a:t>
            </a:r>
            <a:r>
              <a:rPr lang="ru-RU" sz="1300" dirty="0" err="1"/>
              <a:t>разносторонность,организаторские</a:t>
            </a:r>
            <a:r>
              <a:rPr lang="ru-RU" sz="1300" dirty="0"/>
              <a:t> и управленческие способности, требовательность , умение достигать поставленных целей, доброжелательность, пунктуальность.</a:t>
            </a:r>
          </a:p>
          <a:p>
            <a:pPr lvl="0" fontAlgn="base"/>
            <a:r>
              <a:rPr lang="ru-RU" sz="1300" b="1" dirty="0" smtClean="0">
                <a:ea typeface="Calibri"/>
                <a:cs typeface="Times New Roman"/>
              </a:rPr>
              <a:t>Жизненное кредо </a:t>
            </a:r>
            <a:endParaRPr lang="ru-RU" sz="1300" dirty="0"/>
          </a:p>
          <a:p>
            <a:r>
              <a:rPr lang="kk-KZ" sz="1300" dirty="0"/>
              <a:t>Дойдя до конца, люди смеются над страхами, мучившими их вначале.</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96236289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C:\Users\tech\Downloads\WhatsApp Image 2021-11-11 at 10.40.29.jpeg"/>
          <p:cNvPicPr/>
          <p:nvPr/>
        </p:nvPicPr>
        <p:blipFill>
          <a:blip r:embed="rId2"/>
          <a:srcRect/>
          <a:stretch>
            <a:fillRect/>
          </a:stretch>
        </p:blipFill>
        <p:spPr bwMode="auto">
          <a:xfrm>
            <a:off x="2761525" y="480726"/>
            <a:ext cx="1476341" cy="1361043"/>
          </a:xfrm>
          <a:prstGeom prst="rect">
            <a:avLst/>
          </a:prstGeom>
          <a:noFill/>
          <a:ln w="9525">
            <a:noFill/>
            <a:miter lim="800000"/>
            <a:headEnd/>
            <a:tailEnd/>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Акан </a:t>
            </a:r>
            <a:r>
              <a:rPr lang="kk-KZ" sz="1400" b="1" dirty="0" smtClean="0">
                <a:solidFill>
                  <a:schemeClr val="bg1"/>
                </a:solidFill>
              </a:rPr>
              <a:t>Мерей</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smtClean="0">
                <a:solidFill>
                  <a:schemeClr val="bg1"/>
                </a:solidFill>
              </a:rPr>
              <a:t>87088067004</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kk-KZ" sz="1400" dirty="0">
                <a:solidFill>
                  <a:schemeClr val="bg1"/>
                </a:solidFill>
              </a:rPr>
              <a:t>akanmerej9@gmail.com</a:t>
            </a:r>
            <a:r>
              <a:rPr lang="ru-RU" sz="1400" dirty="0" smtClean="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27.11.1997</a:t>
            </a:r>
          </a:p>
          <a:p>
            <a:r>
              <a:rPr lang="kk-KZ" sz="1400" b="1" dirty="0" smtClean="0"/>
              <a:t>Семейное положение:</a:t>
            </a:r>
            <a:r>
              <a:rPr lang="kk-KZ" sz="1400" dirty="0" smtClean="0"/>
              <a:t> не женат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5В070300 </a:t>
            </a:r>
            <a:r>
              <a:rPr lang="kk-KZ" sz="1400" dirty="0">
                <a:solidFill>
                  <a:schemeClr val="bg1"/>
                </a:solidFill>
              </a:rPr>
              <a:t>Информационные системы</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smtClean="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400" dirty="0"/>
              <a:t> </a:t>
            </a:r>
            <a:r>
              <a:rPr lang="ru-RU" sz="1200" dirty="0"/>
              <a:t>Центр Информационно-технического обеспечения и </a:t>
            </a:r>
            <a:r>
              <a:rPr lang="ru-RU" sz="1200" dirty="0" err="1"/>
              <a:t>цифровизации</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kk-KZ" sz="1300" dirty="0"/>
              <a:t>Казахский</a:t>
            </a:r>
            <a:r>
              <a:rPr lang="ru-RU" sz="1300" dirty="0"/>
              <a:t>, </a:t>
            </a:r>
            <a:r>
              <a:rPr lang="kk-KZ" sz="1300" dirty="0" smtClean="0"/>
              <a:t>Русский</a:t>
            </a:r>
          </a:p>
          <a:p>
            <a:r>
              <a:rPr lang="ru-RU" sz="1300" b="1" dirty="0" smtClean="0">
                <a:ea typeface="Calibri"/>
                <a:cs typeface="Times New Roman"/>
              </a:rPr>
              <a:t>Достижения, награды </a:t>
            </a:r>
          </a:p>
          <a:p>
            <a:r>
              <a:rPr lang="kk-KZ" sz="1300" dirty="0" smtClean="0"/>
              <a:t>-</a:t>
            </a:r>
            <a:endParaRPr lang="ru-RU" sz="1300" dirty="0"/>
          </a:p>
          <a:p>
            <a:r>
              <a:rPr lang="ru-RU" sz="1300" b="1" dirty="0" smtClean="0">
                <a:ea typeface="Calibri"/>
                <a:cs typeface="Times New Roman"/>
              </a:rPr>
              <a:t>Профессиональные знания и навыки</a:t>
            </a:r>
          </a:p>
          <a:p>
            <a:pPr lvl="0" eaLnBrk="0" fontAlgn="base" hangingPunct="0">
              <a:spcBef>
                <a:spcPct val="0"/>
              </a:spcBef>
              <a:spcAft>
                <a:spcPct val="0"/>
              </a:spcAft>
            </a:pPr>
            <a:r>
              <a:rPr lang="kk-KZ" altLang="ru-RU" sz="1300" dirty="0">
                <a:latin typeface="Times New Roman" panose="02020603050405020304" pitchFamily="18" charset="0"/>
                <a:ea typeface="Times New Roman" panose="02020603050405020304" pitchFamily="18" charset="0"/>
                <a:cs typeface="Times New Roman" panose="02020603050405020304" pitchFamily="18" charset="0"/>
              </a:rPr>
              <a:t>Свободно работаю C++  ,Netlogo,Java, Stepic</a:t>
            </a:r>
            <a:r>
              <a:rPr lang="ru-RU" altLang="ru-RU" sz="1300" dirty="0"/>
              <a:t> </a:t>
            </a:r>
            <a:endParaRPr lang="ru-RU" altLang="ru-RU" sz="1300" dirty="0">
              <a:latin typeface="Arial" panose="020B0604020202020204" pitchFamily="34" charset="0"/>
            </a:endParaRPr>
          </a:p>
          <a:p>
            <a:pPr lvl="0" fontAlgn="base"/>
            <a:r>
              <a:rPr lang="ru-RU" sz="1300" b="1" dirty="0" smtClean="0">
                <a:ea typeface="Calibri"/>
                <a:cs typeface="Times New Roman"/>
              </a:rPr>
              <a:t>Личные качества</a:t>
            </a:r>
            <a:endParaRPr lang="ru-RU" sz="1300" dirty="0"/>
          </a:p>
          <a:p>
            <a:r>
              <a:rPr lang="ru-RU" sz="1300" dirty="0"/>
              <a:t>Аналитическое мышление, </a:t>
            </a:r>
            <a:r>
              <a:rPr lang="kk-KZ" sz="1300" dirty="0"/>
              <a:t>с</a:t>
            </a:r>
            <a:r>
              <a:rPr lang="ru-RU" sz="1300" dirty="0" err="1"/>
              <a:t>тремление</a:t>
            </a:r>
            <a:r>
              <a:rPr lang="ru-RU" sz="1300" dirty="0"/>
              <a:t> к профессиональному росту. </a:t>
            </a:r>
          </a:p>
          <a:p>
            <a:pPr lvl="0" fontAlgn="base"/>
            <a:r>
              <a:rPr lang="ru-RU" sz="1300" b="1" dirty="0" smtClean="0">
                <a:ea typeface="Calibri"/>
                <a:cs typeface="Times New Roman"/>
              </a:rPr>
              <a:t>Жизненное кредо </a:t>
            </a:r>
            <a:endParaRPr lang="ru-RU" sz="1300" dirty="0"/>
          </a:p>
          <a:p>
            <a:r>
              <a:rPr lang="be-BY" sz="1300" dirty="0"/>
              <a:t>Счастье - залог успеха. Если вам нравится то, чем вы занимаетесь, у вас обязательно все получится!</a:t>
            </a:r>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92645752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Бедокурова</a:t>
            </a:r>
            <a:r>
              <a:rPr lang="ru-RU" sz="1400" b="1" dirty="0">
                <a:solidFill>
                  <a:schemeClr val="bg1"/>
                </a:solidFill>
              </a:rPr>
              <a:t> Арина Денисовна</a:t>
            </a: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a:solidFill>
                  <a:schemeClr val="bg1"/>
                </a:solidFill>
              </a:rPr>
              <a:t>+77772763400</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ru-RU" sz="1400" u="sng" dirty="0">
                <a:solidFill>
                  <a:schemeClr val="bg1"/>
                </a:solidFill>
                <a:hlinkClick r:id="rId2"/>
              </a:rPr>
              <a:t>arinkamandarinka1107@gmail.com</a:t>
            </a:r>
            <a:r>
              <a:rPr lang="ru-RU" sz="1400" dirty="0">
                <a:solidFill>
                  <a:schemeClr val="bg1"/>
                </a:solidFill>
              </a:rPr>
              <a:t> </a:t>
            </a: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11.07.2000</a:t>
            </a:r>
          </a:p>
          <a:p>
            <a:r>
              <a:rPr lang="kk-KZ" sz="1400" b="1" dirty="0" smtClean="0"/>
              <a:t>Семейное положение:</a:t>
            </a:r>
            <a:r>
              <a:rPr lang="kk-KZ" sz="1400" dirty="0" smtClean="0"/>
              <a:t> 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Химия</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en-US" sz="1100" dirty="0"/>
              <a:t>«Organic chemistry and spectroscopy» </a:t>
            </a:r>
            <a:r>
              <a:rPr lang="en-US" sz="1100" dirty="0" err="1"/>
              <a:t>Dr.Amadou</a:t>
            </a:r>
            <a:r>
              <a:rPr lang="en-US" sz="1100" dirty="0"/>
              <a:t> </a:t>
            </a:r>
            <a:r>
              <a:rPr lang="en-US" sz="1100" dirty="0" smtClean="0"/>
              <a:t>Dawe</a:t>
            </a:r>
            <a:r>
              <a:rPr lang="kk-KZ" sz="1100" dirty="0" smtClean="0"/>
              <a:t>, </a:t>
            </a:r>
            <a:r>
              <a:rPr lang="en-US" sz="1100" dirty="0"/>
              <a:t>«Materials Science» </a:t>
            </a:r>
            <a:r>
              <a:rPr lang="ru-RU" sz="1100" dirty="0"/>
              <a:t>от профессора</a:t>
            </a:r>
            <a:r>
              <a:rPr lang="en-US" sz="1100" dirty="0"/>
              <a:t> PhD </a:t>
            </a:r>
            <a:r>
              <a:rPr lang="en-US" sz="1100" dirty="0" err="1"/>
              <a:t>Nurhat</a:t>
            </a:r>
            <a:r>
              <a:rPr lang="en-US" sz="1100" dirty="0"/>
              <a:t> </a:t>
            </a:r>
            <a:r>
              <a:rPr lang="en-US" sz="1100" dirty="0" err="1" smtClean="0"/>
              <a:t>Nuraje</a:t>
            </a:r>
            <a:r>
              <a:rPr lang="kk-KZ" sz="1100" dirty="0" smtClean="0"/>
              <a:t>, </a:t>
            </a:r>
            <a:r>
              <a:rPr lang="ru-RU" sz="1100" dirty="0"/>
              <a:t>«Особенности инклюзивного образования в преподавании предметов ЕМЦ»</a:t>
            </a:r>
          </a:p>
          <a:p>
            <a:endParaRPr lang="ru-RU" sz="1100" b="1" dirty="0"/>
          </a:p>
          <a:p>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400" dirty="0"/>
              <a:t> </a:t>
            </a:r>
            <a:r>
              <a:rPr lang="ru-RU" sz="1200" dirty="0"/>
              <a:t>Центр Информационно-технического обеспечения и </a:t>
            </a:r>
            <a:r>
              <a:rPr lang="ru-RU" sz="1200" dirty="0" err="1"/>
              <a:t>цифровизации</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a:solidFill>
                  <a:schemeClr val="bg1"/>
                </a:solidFill>
              </a:rPr>
              <a:t>BM </a:t>
            </a:r>
            <a:r>
              <a:rPr lang="ru-RU" sz="1400" dirty="0" err="1">
                <a:solidFill>
                  <a:schemeClr val="bg1"/>
                </a:solidFill>
              </a:rPr>
              <a:t>Factory</a:t>
            </a:r>
            <a:r>
              <a:rPr lang="ru-RU" sz="1400" dirty="0">
                <a:solidFill>
                  <a:schemeClr val="bg1"/>
                </a:solidFill>
              </a:rPr>
              <a:t> </a:t>
            </a:r>
            <a:r>
              <a:rPr lang="ru-RU" sz="1400" dirty="0" err="1">
                <a:solidFill>
                  <a:schemeClr val="bg1"/>
                </a:solidFill>
              </a:rPr>
              <a:t>Project</a:t>
            </a:r>
            <a:r>
              <a:rPr lang="ru-RU" sz="1400" dirty="0">
                <a:solidFill>
                  <a:schemeClr val="bg1"/>
                </a:solidFill>
              </a:rPr>
              <a:t>, </a:t>
            </a:r>
            <a:r>
              <a:rPr lang="ru-RU" sz="1400" dirty="0" smtClean="0">
                <a:solidFill>
                  <a:schemeClr val="bg1"/>
                </a:solidFill>
              </a:rPr>
              <a:t>Белоусовка, </a:t>
            </a:r>
            <a:r>
              <a:rPr lang="ru-RU" sz="1400" dirty="0">
                <a:solidFill>
                  <a:schemeClr val="bg1"/>
                </a:solidFill>
              </a:rPr>
              <a:t>Контролер продукции обогащения 3 разряда </a:t>
            </a: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pPr lvl="0"/>
            <a:r>
              <a:rPr lang="ru-RU" sz="1300" dirty="0"/>
              <a:t>Английский язык </a:t>
            </a:r>
            <a:r>
              <a:rPr lang="ru-RU" sz="1300" dirty="0" smtClean="0"/>
              <a:t>В2, Русский </a:t>
            </a:r>
            <a:r>
              <a:rPr lang="ru-RU" sz="1300" dirty="0"/>
              <a:t>язык </a:t>
            </a:r>
            <a:r>
              <a:rPr lang="ru-RU" sz="1300" dirty="0" smtClean="0"/>
              <a:t>родной, Казахский </a:t>
            </a:r>
            <a:r>
              <a:rPr lang="ru-RU" sz="1300" dirty="0"/>
              <a:t>язык А1</a:t>
            </a:r>
          </a:p>
          <a:p>
            <a:r>
              <a:rPr lang="ru-RU" sz="1300" b="1" dirty="0" smtClean="0">
                <a:ea typeface="Calibri"/>
                <a:cs typeface="Times New Roman"/>
              </a:rPr>
              <a:t>Достижения, награды </a:t>
            </a:r>
          </a:p>
          <a:p>
            <a:r>
              <a:rPr lang="ru-RU" sz="1300" dirty="0"/>
              <a:t>В соавторстве написала 2 статьи, которые вошли в сборник «</a:t>
            </a:r>
            <a:r>
              <a:rPr lang="ru-RU" sz="1300" dirty="0" err="1"/>
              <a:t>Аманжоловские</a:t>
            </a:r>
            <a:r>
              <a:rPr lang="ru-RU" sz="1300" dirty="0"/>
              <a:t> чтения 2021</a:t>
            </a:r>
            <a:r>
              <a:rPr lang="ru-RU" sz="1300" dirty="0" smtClean="0"/>
              <a:t>», </a:t>
            </a:r>
            <a:r>
              <a:rPr lang="ru-RU" sz="1300" dirty="0"/>
              <a:t>С марта 2020 года официальный волонтёр всемирной организации по защите детей «</a:t>
            </a:r>
            <a:r>
              <a:rPr lang="ru-RU" sz="1300" dirty="0" err="1"/>
              <a:t>Unicef</a:t>
            </a:r>
            <a:r>
              <a:rPr lang="ru-RU" sz="1300" dirty="0"/>
              <a:t> </a:t>
            </a:r>
            <a:r>
              <a:rPr lang="ru-RU" sz="1300" dirty="0" err="1"/>
              <a:t>Kazakhstan</a:t>
            </a:r>
            <a:r>
              <a:rPr lang="ru-RU" sz="1300" dirty="0"/>
              <a:t>», по программе просвещения детей, родителей и педагогов на тему </a:t>
            </a:r>
            <a:r>
              <a:rPr lang="ru-RU" sz="1300" dirty="0" err="1"/>
              <a:t>буллинга</a:t>
            </a:r>
            <a:r>
              <a:rPr lang="ru-RU" sz="1300" dirty="0"/>
              <a:t> в школе «</a:t>
            </a:r>
            <a:r>
              <a:rPr lang="ru-RU" sz="1300" dirty="0" err="1"/>
              <a:t>BeKind</a:t>
            </a:r>
            <a:r>
              <a:rPr lang="ru-RU" sz="1300" dirty="0" smtClean="0"/>
              <a:t>»</a:t>
            </a:r>
            <a:endParaRPr lang="ru-RU" sz="1300" dirty="0"/>
          </a:p>
          <a:p>
            <a:r>
              <a:rPr lang="ru-RU" sz="1300" b="1" dirty="0" smtClean="0">
                <a:ea typeface="Calibri"/>
                <a:cs typeface="Times New Roman"/>
              </a:rPr>
              <a:t>Профессиональные знания и навыки</a:t>
            </a:r>
          </a:p>
          <a:p>
            <a:pPr lvl="0"/>
            <a:r>
              <a:rPr lang="ru-RU" sz="1300" dirty="0" smtClean="0"/>
              <a:t>Ответственность, Дисциплинированность, Коммуникабельность, Аналитический подход</a:t>
            </a:r>
            <a:r>
              <a:rPr lang="en-GB" sz="1300" dirty="0"/>
              <a:t/>
            </a:r>
            <a:br>
              <a:rPr lang="en-GB" sz="1300" dirty="0"/>
            </a:br>
            <a:r>
              <a:rPr lang="ru-RU" sz="1300" b="1" dirty="0" smtClean="0">
                <a:ea typeface="Calibri"/>
                <a:cs typeface="Times New Roman"/>
              </a:rPr>
              <a:t>Личные качества</a:t>
            </a:r>
            <a:endParaRPr lang="ru-RU" sz="1300" dirty="0"/>
          </a:p>
          <a:p>
            <a:pPr lvl="0"/>
            <a:r>
              <a:rPr lang="ru-RU" sz="1300" dirty="0" smtClean="0"/>
              <a:t>Доброта, Оптимизм, </a:t>
            </a:r>
            <a:r>
              <a:rPr lang="ru-RU" sz="1300" dirty="0" err="1" smtClean="0"/>
              <a:t>Амбициозность</a:t>
            </a:r>
            <a:r>
              <a:rPr lang="ru-RU" sz="1300" dirty="0" smtClean="0"/>
              <a:t>, Требовательность</a:t>
            </a:r>
            <a:r>
              <a:rPr lang="ru-RU" sz="1300" dirty="0"/>
              <a:t/>
            </a:r>
            <a:br>
              <a:rPr lang="ru-RU" sz="1300" dirty="0"/>
            </a:br>
            <a:r>
              <a:rPr lang="ru-RU" sz="1300" b="1" dirty="0" smtClean="0">
                <a:ea typeface="Calibri"/>
                <a:cs typeface="Times New Roman"/>
              </a:rPr>
              <a:t>Жизненное кредо </a:t>
            </a:r>
            <a:endParaRPr lang="ru-RU" sz="1300" dirty="0"/>
          </a:p>
          <a:p>
            <a:r>
              <a:rPr lang="be-BY" sz="1300" dirty="0" smtClean="0"/>
              <a:t>-</a:t>
            </a:r>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5400694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Оралбекова</a:t>
            </a:r>
            <a:r>
              <a:rPr lang="ru-RU" sz="1400" b="1" dirty="0">
                <a:solidFill>
                  <a:schemeClr val="bg1"/>
                </a:solidFill>
              </a:rPr>
              <a:t> Алтынай</a:t>
            </a: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a:solidFill>
                  <a:schemeClr val="bg1"/>
                </a:solidFill>
              </a:rPr>
              <a:t>8-777-582-59-94</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kk-KZ" sz="1400" dirty="0" smtClean="0">
                <a:solidFill>
                  <a:schemeClr val="bg1"/>
                </a:solidFill>
                <a:ea typeface="Calibri" pitchFamily="34" charset="0"/>
                <a:cs typeface="Times New Roman" pitchFamily="18" charset="0"/>
              </a:rPr>
              <a:t> - </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14.10.2000г</a:t>
            </a:r>
          </a:p>
          <a:p>
            <a:r>
              <a:rPr lang="kk-KZ" sz="1400" b="1" dirty="0" smtClean="0"/>
              <a:t>Семейное положение:</a:t>
            </a:r>
            <a:r>
              <a:rPr lang="kk-KZ" sz="1400" dirty="0" smtClean="0"/>
              <a:t> 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Химия-биология</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smtClean="0"/>
              <a:t>нет</a:t>
            </a:r>
            <a:endParaRPr lang="ru-RU" sz="1100" b="1" dirty="0"/>
          </a:p>
          <a:p>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400" dirty="0"/>
              <a:t> </a:t>
            </a:r>
            <a:r>
              <a:rPr lang="kk-KZ" sz="1200" dirty="0"/>
              <a:t>ГУ "Школа-лицей №43 имени Кумаша Нургалиева"</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a:t>государственный, русский </a:t>
            </a:r>
            <a:r>
              <a:rPr lang="ru-RU" sz="1300" dirty="0" err="1"/>
              <a:t>свободно,англиский</a:t>
            </a:r>
            <a:r>
              <a:rPr lang="ru-RU" sz="1300" dirty="0"/>
              <a:t> (со словарем)</a:t>
            </a:r>
          </a:p>
          <a:p>
            <a:r>
              <a:rPr lang="ru-RU" sz="1300" b="1" dirty="0" smtClean="0">
                <a:ea typeface="Calibri"/>
                <a:cs typeface="Times New Roman"/>
              </a:rPr>
              <a:t>Достижения, награды </a:t>
            </a:r>
          </a:p>
          <a:p>
            <a:r>
              <a:rPr lang="ru-RU" sz="1300" dirty="0"/>
              <a:t>В соавторстве написала 2 статьи, которые вошли в сборник «</a:t>
            </a:r>
            <a:r>
              <a:rPr lang="ru-RU" sz="1300" dirty="0" err="1"/>
              <a:t>Аманжоловские</a:t>
            </a:r>
            <a:r>
              <a:rPr lang="ru-RU" sz="1300" dirty="0"/>
              <a:t> чтения 2021</a:t>
            </a:r>
            <a:r>
              <a:rPr lang="ru-RU" sz="1300" dirty="0" smtClean="0"/>
              <a:t>», </a:t>
            </a:r>
            <a:r>
              <a:rPr lang="ru-RU" sz="1300" dirty="0"/>
              <a:t>С марта 2020 года официальный волонтёр всемирной организации по защите детей «</a:t>
            </a:r>
            <a:r>
              <a:rPr lang="ru-RU" sz="1300" dirty="0" err="1"/>
              <a:t>Unicef</a:t>
            </a:r>
            <a:r>
              <a:rPr lang="ru-RU" sz="1300" dirty="0"/>
              <a:t> </a:t>
            </a:r>
            <a:r>
              <a:rPr lang="ru-RU" sz="1300" dirty="0" err="1"/>
              <a:t>Kazakhstan</a:t>
            </a:r>
            <a:r>
              <a:rPr lang="ru-RU" sz="1300" dirty="0"/>
              <a:t>», по программе просвещения детей, родителей и педагогов на тему </a:t>
            </a:r>
            <a:r>
              <a:rPr lang="ru-RU" sz="1300" dirty="0" err="1"/>
              <a:t>буллинга</a:t>
            </a:r>
            <a:r>
              <a:rPr lang="ru-RU" sz="1300" dirty="0"/>
              <a:t> в школе «</a:t>
            </a:r>
            <a:r>
              <a:rPr lang="ru-RU" sz="1300" dirty="0" err="1"/>
              <a:t>BeKind</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a:t>Стандартный пакет программы </a:t>
            </a:r>
            <a:r>
              <a:rPr lang="en-US" sz="1300" dirty="0"/>
              <a:t>Microsoft Office Excel</a:t>
            </a:r>
            <a:r>
              <a:rPr lang="ru-RU" sz="1300" dirty="0"/>
              <a:t> , </a:t>
            </a:r>
            <a:r>
              <a:rPr lang="en-US" sz="1300" dirty="0"/>
              <a:t>Word</a:t>
            </a:r>
            <a:r>
              <a:rPr lang="ru-RU" sz="1300" dirty="0"/>
              <a:t> , работа с браузерами </a:t>
            </a:r>
            <a:r>
              <a:rPr lang="en-US" sz="1300" dirty="0"/>
              <a:t>Internet</a:t>
            </a:r>
            <a:r>
              <a:rPr lang="ru-RU" sz="1300" dirty="0"/>
              <a:t> , ЭБ (электронная библиотека ) , ЭКО (электронная книга обращения )</a:t>
            </a:r>
          </a:p>
          <a:p>
            <a:pPr lvl="0"/>
            <a:r>
              <a:rPr lang="ru-RU" sz="1300" b="1" dirty="0" smtClean="0">
                <a:ea typeface="Calibri"/>
                <a:cs typeface="Times New Roman"/>
              </a:rPr>
              <a:t>Личные качества</a:t>
            </a:r>
            <a:endParaRPr lang="ru-RU" sz="1300" dirty="0"/>
          </a:p>
          <a:p>
            <a:r>
              <a:rPr lang="kk-KZ" sz="1300" dirty="0"/>
              <a:t>ответственн</a:t>
            </a:r>
            <a:r>
              <a:rPr lang="ru-RU" sz="1300" dirty="0" err="1"/>
              <a:t>ная</a:t>
            </a:r>
            <a:r>
              <a:rPr lang="kk-KZ" sz="1300" dirty="0"/>
              <a:t>, настойчив</a:t>
            </a:r>
            <a:r>
              <a:rPr lang="ru-RU" sz="1300" dirty="0" err="1"/>
              <a:t>ая</a:t>
            </a:r>
            <a:r>
              <a:rPr lang="kk-KZ" sz="1300" dirty="0"/>
              <a:t>, стрессоустойчив</a:t>
            </a:r>
            <a:r>
              <a:rPr lang="ru-RU" sz="1300" dirty="0" err="1"/>
              <a:t>ая</a:t>
            </a:r>
            <a:r>
              <a:rPr lang="kk-KZ" sz="1300" dirty="0"/>
              <a:t>, коммуникабельная, целеустремлен</a:t>
            </a:r>
            <a:r>
              <a:rPr lang="ru-RU" sz="1300" dirty="0" err="1"/>
              <a:t>ная</a:t>
            </a:r>
            <a:r>
              <a:rPr lang="kk-KZ" sz="1300" dirty="0"/>
              <a:t>, уме</a:t>
            </a:r>
            <a:r>
              <a:rPr lang="ru-RU" sz="1300" dirty="0"/>
              <a:t>ю</a:t>
            </a:r>
            <a:r>
              <a:rPr lang="kk-KZ" sz="1300" dirty="0"/>
              <a:t> работать в команде, </a:t>
            </a:r>
            <a:r>
              <a:rPr lang="ru-RU" sz="1300" dirty="0"/>
              <a:t>быстро адаптируюсь к новым условиям труда</a:t>
            </a:r>
          </a:p>
          <a:p>
            <a:pPr lvl="0"/>
            <a:r>
              <a:rPr lang="ru-RU" sz="1300" b="1" dirty="0" smtClean="0">
                <a:ea typeface="Calibri"/>
                <a:cs typeface="Times New Roman"/>
              </a:rPr>
              <a:t>Жизненное кредо </a:t>
            </a:r>
            <a:endParaRPr lang="ru-RU" sz="1300" dirty="0"/>
          </a:p>
          <a:p>
            <a:r>
              <a:rPr lang="be-BY" sz="1300" dirty="0" smtClean="0"/>
              <a:t>-</a:t>
            </a:r>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06115848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Еркасымова</a:t>
            </a:r>
            <a:endParaRPr lang="ru-RU" sz="1400" b="1" dirty="0">
              <a:solidFill>
                <a:schemeClr val="bg1"/>
              </a:solidFill>
            </a:endParaRPr>
          </a:p>
          <a:p>
            <a:pPr algn="ctr"/>
            <a:r>
              <a:rPr lang="ru-RU" sz="1400" b="1" dirty="0" err="1">
                <a:solidFill>
                  <a:schemeClr val="bg1"/>
                </a:solidFill>
              </a:rPr>
              <a:t>Балнур</a:t>
            </a:r>
            <a:r>
              <a:rPr lang="ru-RU" sz="1400" b="1" dirty="0">
                <a:solidFill>
                  <a:schemeClr val="bg1"/>
                </a:solidFill>
              </a:rPr>
              <a:t> </a:t>
            </a:r>
            <a:r>
              <a:rPr lang="ru-RU" sz="1400" b="1" dirty="0" err="1">
                <a:solidFill>
                  <a:schemeClr val="bg1"/>
                </a:solidFill>
              </a:rPr>
              <a:t>Саматовна</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en-US" sz="1400" i="1" dirty="0" smtClean="0">
                <a:solidFill>
                  <a:schemeClr val="bg1"/>
                </a:solidFill>
              </a:rPr>
              <a:t>8-707-115-94-07</a:t>
            </a:r>
            <a:endParaRPr lang="kk-KZ" sz="1400" i="1"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kk-KZ" sz="1400" dirty="0" smtClean="0">
                <a:solidFill>
                  <a:schemeClr val="bg1"/>
                </a:solidFill>
                <a:ea typeface="Calibri" pitchFamily="34" charset="0"/>
                <a:cs typeface="Times New Roman" pitchFamily="18" charset="0"/>
              </a:rPr>
              <a:t> </a:t>
            </a:r>
            <a:r>
              <a:rPr lang="en-US" sz="1400" i="1" u="sng" dirty="0">
                <a:solidFill>
                  <a:schemeClr val="bg1"/>
                </a:solidFill>
                <a:hlinkClick r:id="rId2"/>
              </a:rPr>
              <a:t>erkasymova.gg9@mail.ru</a:t>
            </a:r>
            <a:r>
              <a:rPr lang="en-US" sz="1400" i="1"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a:t>10.10.2001 г.</a:t>
            </a:r>
            <a:r>
              <a:rPr lang="kk-KZ" sz="1400" b="1" dirty="0" smtClean="0"/>
              <a:t>Семейное положение:</a:t>
            </a:r>
            <a:r>
              <a:rPr lang="kk-KZ" sz="1400" dirty="0" smtClean="0"/>
              <a:t> 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Химия</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smtClean="0"/>
              <a:t>нет</a:t>
            </a:r>
            <a:endParaRPr lang="ru-RU" sz="1100" b="1" dirty="0"/>
          </a:p>
          <a:p>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400" dirty="0"/>
              <a:t> </a:t>
            </a:r>
            <a:r>
              <a:rPr lang="kk-KZ" sz="1200" dirty="0" smtClean="0"/>
              <a:t>-</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a:t>казахский (родной), русский (свободно), английский (базовый уровень</a:t>
            </a:r>
            <a:r>
              <a:rPr lang="ru-RU" sz="1300" dirty="0" smtClean="0"/>
              <a:t>).</a:t>
            </a:r>
          </a:p>
          <a:p>
            <a:r>
              <a:rPr lang="ru-RU" sz="1300" b="1" dirty="0" smtClean="0">
                <a:ea typeface="Calibri"/>
                <a:cs typeface="Times New Roman"/>
              </a:rPr>
              <a:t>Достижения, награды </a:t>
            </a:r>
          </a:p>
          <a:p>
            <a:pPr lvl="0"/>
            <a:r>
              <a:rPr lang="ru-RU" sz="1300" dirty="0"/>
              <a:t>В соавторстве написала </a:t>
            </a:r>
            <a:r>
              <a:rPr lang="kk-KZ" sz="1300" dirty="0"/>
              <a:t>1</a:t>
            </a:r>
            <a:r>
              <a:rPr lang="ru-RU" sz="1300" dirty="0"/>
              <a:t> стать</a:t>
            </a:r>
            <a:r>
              <a:rPr lang="kk-KZ" sz="1300" dirty="0"/>
              <a:t>ю</a:t>
            </a:r>
            <a:r>
              <a:rPr lang="ru-RU" sz="1300" dirty="0"/>
              <a:t>, </a:t>
            </a:r>
            <a:r>
              <a:rPr lang="ru-RU" sz="1300" dirty="0" err="1"/>
              <a:t>которы</a:t>
            </a:r>
            <a:r>
              <a:rPr lang="kk-KZ" sz="1300" dirty="0"/>
              <a:t>й</a:t>
            </a:r>
            <a:r>
              <a:rPr lang="ru-RU" sz="1300" dirty="0"/>
              <a:t> </a:t>
            </a:r>
            <a:r>
              <a:rPr lang="ru-RU" sz="1300" dirty="0" err="1"/>
              <a:t>вош</a:t>
            </a:r>
            <a:r>
              <a:rPr lang="kk-KZ" sz="1300" dirty="0"/>
              <a:t>ел</a:t>
            </a:r>
            <a:r>
              <a:rPr lang="ru-RU" sz="1300" dirty="0"/>
              <a:t> в сборник «</a:t>
            </a:r>
            <a:r>
              <a:rPr lang="ru-RU" sz="1300" dirty="0" err="1"/>
              <a:t>Аманжоловские</a:t>
            </a:r>
            <a:r>
              <a:rPr lang="ru-RU" sz="1300" dirty="0"/>
              <a:t> чтения 2021»</a:t>
            </a:r>
            <a:r>
              <a:rPr lang="kk-KZ" sz="1300" dirty="0"/>
              <a:t> на тему: </a:t>
            </a:r>
            <a:r>
              <a:rPr lang="ru-RU" sz="1300" dirty="0"/>
              <a:t>ИСПОЛЬЗОВАНИЕ ПАРМЕЛИИ (PARMELIA VAGANS) В КАЧЕСТВЕ ЛЕКАРСТВЕННОГО ПРЕПАРАТА</a:t>
            </a:r>
            <a:r>
              <a:rPr lang="kk-KZ" sz="1300" dirty="0"/>
              <a:t>.</a:t>
            </a:r>
            <a:endParaRPr lang="ru-RU" sz="1300" dirty="0"/>
          </a:p>
          <a:p>
            <a:r>
              <a:rPr lang="ru-RU" sz="1300" b="1" dirty="0" smtClean="0">
                <a:ea typeface="Calibri"/>
                <a:cs typeface="Times New Roman"/>
              </a:rPr>
              <a:t>Профессиональные знания и навыки</a:t>
            </a:r>
          </a:p>
          <a:p>
            <a:r>
              <a:rPr lang="kk-KZ" sz="1300" dirty="0" smtClean="0"/>
              <a:t>-</a:t>
            </a:r>
            <a:endParaRPr lang="ru-RU" sz="1300" dirty="0"/>
          </a:p>
          <a:p>
            <a:pPr lvl="0"/>
            <a:r>
              <a:rPr lang="ru-RU" sz="1300" b="1" dirty="0" smtClean="0">
                <a:ea typeface="Calibri"/>
                <a:cs typeface="Times New Roman"/>
              </a:rPr>
              <a:t>Личные качества</a:t>
            </a:r>
            <a:endParaRPr lang="ru-RU" sz="1300" dirty="0"/>
          </a:p>
          <a:p>
            <a:pPr lvl="0"/>
            <a:r>
              <a:rPr lang="ru-RU" sz="1300" dirty="0"/>
              <a:t>Коммуникабельность, тактичность, трудолюбие, добросовестность, </a:t>
            </a:r>
            <a:r>
              <a:rPr lang="ru-RU" sz="1300" dirty="0" smtClean="0"/>
              <a:t>ответственность. Умение </a:t>
            </a:r>
            <a:r>
              <a:rPr lang="ru-RU" sz="1300" dirty="0"/>
              <a:t>работать в коллективе</a:t>
            </a:r>
          </a:p>
          <a:p>
            <a:pPr lvl="0"/>
            <a:r>
              <a:rPr lang="ru-RU" sz="1300" b="1" dirty="0" smtClean="0">
                <a:ea typeface="Calibri"/>
                <a:cs typeface="Times New Roman"/>
              </a:rPr>
              <a:t>Жизненное кредо </a:t>
            </a:r>
            <a:endParaRPr lang="ru-RU" sz="1300" dirty="0"/>
          </a:p>
          <a:p>
            <a:r>
              <a:rPr lang="be-BY" sz="1300" dirty="0" smtClean="0"/>
              <a:t>-</a:t>
            </a:r>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85383505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extLst>
              <a:ext uri="{28A0092B-C50C-407E-A947-70E740481C1C}">
                <a14:useLocalDpi xmlns:a14="http://schemas.microsoft.com/office/drawing/2010/main" val="0"/>
              </a:ext>
            </a:extLst>
          </a:blip>
          <a:stretch>
            <a:fillRect/>
          </a:stretch>
        </p:blipFill>
        <p:spPr>
          <a:xfrm>
            <a:off x="2761529" y="477821"/>
            <a:ext cx="1476340" cy="1363947"/>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Шежауқызы Меруерт </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smtClean="0">
                <a:solidFill>
                  <a:schemeClr val="bg1"/>
                </a:solidFill>
              </a:rPr>
              <a:t>87001000520</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a:solidFill>
                  <a:schemeClr val="bg1"/>
                </a:solidFill>
              </a:rPr>
              <a:t>s</a:t>
            </a:r>
            <a:r>
              <a:rPr lang="en-GB" sz="1200" dirty="0" err="1">
                <a:solidFill>
                  <a:schemeClr val="bg1"/>
                </a:solidFill>
              </a:rPr>
              <a:t>hezhaukyzy</a:t>
            </a:r>
            <a:r>
              <a:rPr lang="ru-RU" sz="1200" dirty="0">
                <a:solidFill>
                  <a:schemeClr val="bg1"/>
                </a:solidFill>
              </a:rPr>
              <a:t>@</a:t>
            </a:r>
            <a:r>
              <a:rPr lang="en-US" sz="1200" dirty="0" err="1">
                <a:solidFill>
                  <a:schemeClr val="bg1"/>
                </a:solidFill>
              </a:rPr>
              <a:t>bk</a:t>
            </a:r>
            <a:r>
              <a:rPr lang="ru-RU" sz="1200" dirty="0">
                <a:solidFill>
                  <a:schemeClr val="bg1"/>
                </a:solidFill>
              </a:rPr>
              <a:t>..</a:t>
            </a:r>
            <a:r>
              <a:rPr lang="en-US" sz="1200" dirty="0" err="1">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14.11.1999</a:t>
            </a:r>
          </a:p>
          <a:p>
            <a:r>
              <a:rPr lang="kk-KZ" sz="1200" b="1" dirty="0" smtClean="0"/>
              <a:t>Отбасылық </a:t>
            </a:r>
            <a:r>
              <a:rPr lang="kk-KZ" sz="1200" b="1" dirty="0"/>
              <a:t>жағдайы: </a:t>
            </a:r>
            <a:r>
              <a:rPr lang="kk-KZ" sz="1200" dirty="0" smtClean="0"/>
              <a:t>тұрмыста</a:t>
            </a:r>
            <a:endParaRPr lang="ru-RU" sz="14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spcAft>
                <a:spcPts val="0"/>
              </a:spcAft>
              <a:tabLst>
                <a:tab pos="2257425" algn="ctr"/>
              </a:tabLst>
            </a:pPr>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“Оралхан Бөкей атындағы №44 мектеп лицейі”</a:t>
            </a:r>
            <a:endParaRPr lang="ru-RU" sz="13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kk-KZ" sz="1200" dirty="0" smtClean="0">
                <a:solidFill>
                  <a:schemeClr val="bg1"/>
                </a:solidFill>
              </a:rPr>
              <a:t>-</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pPr fontAlgn="base"/>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Онлайн олимпияда халықаралық «по физике для педагогов» </a:t>
            </a:r>
            <a:r>
              <a:rPr lang="kk-KZ" sz="1400" dirty="0" smtClean="0"/>
              <a:t>1-орын</a:t>
            </a:r>
            <a:endParaRPr lang="ru-RU" sz="1400" dirty="0" smtClean="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Жақсылармен жолдас бол !</a:t>
            </a:r>
            <a:endParaRPr lang="ru-RU" sz="14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210084852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OFFICE\Desktop\814a270d-7ecd-4004-bf16-0ab7bb24b991.jpg"/>
          <p:cNvPicPr/>
          <p:nvPr/>
        </p:nvPicPr>
        <p:blipFill rotWithShape="1">
          <a:blip r:embed="rId2" cstate="print">
            <a:extLst>
              <a:ext uri="{28A0092B-C50C-407E-A947-70E740481C1C}">
                <a14:useLocalDpi xmlns:a14="http://schemas.microsoft.com/office/drawing/2010/main" val="0"/>
              </a:ext>
            </a:extLst>
          </a:blip>
          <a:srcRect l="16147" t="20195" r="9043" b="22664"/>
          <a:stretch/>
        </p:blipFill>
        <p:spPr bwMode="auto">
          <a:xfrm>
            <a:off x="2761529" y="477821"/>
            <a:ext cx="1476340" cy="1363947"/>
          </a:xfrm>
          <a:prstGeom prst="rect">
            <a:avLst/>
          </a:prstGeom>
          <a:noFill/>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Чадаева Бақыт</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b="1" dirty="0" smtClean="0">
                <a:solidFill>
                  <a:schemeClr val="bg1"/>
                </a:solidFill>
              </a:rPr>
              <a:t>87477793487</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b="1" dirty="0" err="1">
                <a:solidFill>
                  <a:schemeClr val="bg1"/>
                </a:solidFill>
              </a:rPr>
              <a:t>bakytshadaeva</a:t>
            </a:r>
            <a:r>
              <a:rPr lang="ru-RU" sz="1200" b="1" dirty="0">
                <a:solidFill>
                  <a:schemeClr val="bg1"/>
                </a:solidFill>
              </a:rPr>
              <a:t>@</a:t>
            </a:r>
            <a:r>
              <a:rPr lang="en-US" sz="1200" b="1" dirty="0" err="1">
                <a:solidFill>
                  <a:schemeClr val="bg1"/>
                </a:solidFill>
              </a:rPr>
              <a:t>gmail</a:t>
            </a:r>
            <a:r>
              <a:rPr lang="kk-KZ" sz="1200" b="1" dirty="0">
                <a:solidFill>
                  <a:schemeClr val="bg1"/>
                </a:solidFill>
              </a:rPr>
              <a:t>.</a:t>
            </a:r>
            <a:r>
              <a:rPr lang="en-US" sz="1200" b="1" dirty="0">
                <a:solidFill>
                  <a:schemeClr val="bg1"/>
                </a:solidFill>
              </a:rPr>
              <a:t>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09.01.2001</a:t>
            </a:r>
          </a:p>
          <a:p>
            <a:r>
              <a:rPr lang="kk-KZ" sz="1200" b="1" dirty="0" smtClean="0"/>
              <a:t>Отбасылық </a:t>
            </a:r>
            <a:r>
              <a:rPr lang="kk-KZ" sz="1200" b="1" dirty="0"/>
              <a:t>жағдайы: </a:t>
            </a:r>
            <a:r>
              <a:rPr lang="kk-KZ" sz="1200" dirty="0"/>
              <a:t>Тұрмыс құрмаған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spcAft>
                <a:spcPts val="0"/>
              </a:spcAft>
              <a:tabLst>
                <a:tab pos="2257425" algn="ctr"/>
              </a:tabLst>
            </a:pPr>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“Оралхан Бөкей атындағы №44 мектеп лицейі”</a:t>
            </a:r>
            <a:endParaRPr lang="ru-RU" sz="13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kk-KZ" sz="1200" dirty="0" smtClean="0">
                <a:solidFill>
                  <a:schemeClr val="bg1"/>
                </a:solidFill>
              </a:rPr>
              <a:t>-</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Онлайн олимпияда халықаралық «по физике для педагогов» </a:t>
            </a:r>
            <a:r>
              <a:rPr lang="kk-KZ" sz="1400" dirty="0" smtClean="0"/>
              <a:t>1-орын, Республикалық </a:t>
            </a:r>
            <a:r>
              <a:rPr lang="ru-RU" sz="1400" dirty="0"/>
              <a:t>&lt;&lt;</a:t>
            </a:r>
            <a:r>
              <a:rPr lang="kk-KZ" sz="1400" dirty="0"/>
              <a:t>Ділмар</a:t>
            </a:r>
            <a:r>
              <a:rPr lang="ru-RU" sz="1400" dirty="0"/>
              <a:t>&gt;&gt; </a:t>
            </a:r>
            <a:r>
              <a:rPr lang="kk-KZ" sz="1400" dirty="0"/>
              <a:t>дебат жарысының </a:t>
            </a:r>
            <a:r>
              <a:rPr lang="kk-KZ" sz="1400" dirty="0" smtClean="0"/>
              <a:t>қатысушысы;</a:t>
            </a:r>
            <a:r>
              <a:rPr lang="ru-RU" sz="1400" dirty="0"/>
              <a:t> </a:t>
            </a:r>
            <a:r>
              <a:rPr lang="kk-KZ" sz="1400" dirty="0" smtClean="0"/>
              <a:t>Республикалық </a:t>
            </a:r>
            <a:r>
              <a:rPr lang="kk-KZ" sz="1400" dirty="0"/>
              <a:t>студенттердің математикадан пәндік олимпиадасының сертификатының </a:t>
            </a:r>
            <a:r>
              <a:rPr lang="kk-KZ" sz="1400" dirty="0" smtClean="0"/>
              <a:t>иегері;</a:t>
            </a:r>
            <a:r>
              <a:rPr lang="ru-RU" sz="1400" dirty="0"/>
              <a:t> </a:t>
            </a:r>
            <a:r>
              <a:rPr lang="kk-KZ" sz="1400" dirty="0" smtClean="0"/>
              <a:t>Университет </a:t>
            </a:r>
            <a:r>
              <a:rPr lang="kk-KZ" sz="1400" dirty="0"/>
              <a:t>ішінде өткен &lt;&lt;Үздік пост&gt;&gt; байқауының жүлделі 2 орын, т.б.</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Ертеңгі күнді жоспарлап жүреді, болашаққа жоспары анық. Ашық мінезді, кез-келген ортаға тез икемделіп кетеді. Жұмысқа қабілетті. жауапкершілікті, жан - жақтылық, ұйымдастырушылық және басқарушылық қабілеттері бар.</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Алынбайтын асу, бағынбайтын белес, шешілмейтін түйін жоқ.</a:t>
            </a: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228691075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Сурет 1"/>
          <p:cNvPicPr/>
          <p:nvPr/>
        </p:nvPicPr>
        <p:blipFill>
          <a:blip r:embed="rId2" cstate="print">
            <a:extLst>
              <a:ext uri="{28A0092B-C50C-407E-A947-70E740481C1C}">
                <a14:useLocalDpi xmlns:a14="http://schemas.microsoft.com/office/drawing/2010/main" val="0"/>
              </a:ext>
            </a:extLst>
          </a:blip>
          <a:stretch>
            <a:fillRect/>
          </a:stretch>
        </p:blipFill>
        <p:spPr>
          <a:xfrm>
            <a:off x="2761529" y="480726"/>
            <a:ext cx="1476340" cy="1361042"/>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smtClean="0">
                <a:solidFill>
                  <a:schemeClr val="bg1"/>
                </a:solidFill>
              </a:rPr>
              <a:t>Халық Бұлғын</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smtClean="0">
                <a:solidFill>
                  <a:schemeClr val="bg1"/>
                </a:solidFill>
              </a:rPr>
              <a:t>87471790337</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kk-KZ" sz="1200" dirty="0">
                <a:solidFill>
                  <a:schemeClr val="bg1"/>
                </a:solidFill>
              </a:rPr>
              <a:t>bulginhalyk@gmail.com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12.07.1999</a:t>
            </a:r>
          </a:p>
          <a:p>
            <a:r>
              <a:rPr lang="kk-KZ" sz="1200" b="1" dirty="0" smtClean="0"/>
              <a:t>Отбасылық </a:t>
            </a:r>
            <a:r>
              <a:rPr lang="kk-KZ" sz="1200" b="1" dirty="0"/>
              <a:t>жағдайы: </a:t>
            </a:r>
            <a:r>
              <a:rPr lang="kk-KZ" sz="1200" dirty="0" smtClean="0"/>
              <a:t>Тұрмыста</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spcAft>
                <a:spcPts val="0"/>
              </a:spcAft>
              <a:tabLst>
                <a:tab pos="2257425" algn="ctr"/>
              </a:tabLst>
            </a:pPr>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“Оралхан Бөкей атындағы №44 мектеп лицейі”</a:t>
            </a:r>
            <a:endParaRPr lang="ru-RU" sz="13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kk-KZ" sz="1200" dirty="0" smtClean="0">
                <a:solidFill>
                  <a:schemeClr val="bg1"/>
                </a:solidFill>
              </a:rPr>
              <a:t>-</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Онлайн олимпияда физикадан  «переменный ток » </a:t>
            </a:r>
            <a:r>
              <a:rPr lang="kk-KZ" sz="1400" dirty="0" smtClean="0"/>
              <a:t>1-орын</a:t>
            </a:r>
            <a:r>
              <a:rPr lang="ru-RU" sz="1400" dirty="0" smtClean="0"/>
              <a:t>, </a:t>
            </a:r>
            <a:r>
              <a:rPr lang="kk-KZ" sz="1400" dirty="0" smtClean="0"/>
              <a:t>Онлайн </a:t>
            </a:r>
            <a:r>
              <a:rPr lang="kk-KZ" sz="1400" dirty="0"/>
              <a:t>олимпиада физика дан « электрическое напряжение» </a:t>
            </a:r>
            <a:r>
              <a:rPr lang="kk-KZ" sz="1400" dirty="0" smtClean="0"/>
              <a:t>1-орын</a:t>
            </a:r>
            <a:r>
              <a:rPr lang="ru-RU" sz="1400" dirty="0" smtClean="0"/>
              <a:t>, </a:t>
            </a:r>
            <a:r>
              <a:rPr lang="kk-KZ" sz="1400" dirty="0" smtClean="0"/>
              <a:t>Онлайн </a:t>
            </a:r>
            <a:r>
              <a:rPr lang="kk-KZ" sz="1400" dirty="0"/>
              <a:t>олимпиада физикадан « строение  атома »  </a:t>
            </a:r>
            <a:r>
              <a:rPr lang="kk-KZ" sz="1400" dirty="0" smtClean="0"/>
              <a:t>2-орын</a:t>
            </a:r>
            <a:r>
              <a:rPr lang="ru-RU" sz="1400" dirty="0" smtClean="0"/>
              <a:t>, </a:t>
            </a:r>
            <a:r>
              <a:rPr lang="kk-KZ" sz="1400" dirty="0" smtClean="0"/>
              <a:t>Онлайн </a:t>
            </a:r>
            <a:r>
              <a:rPr lang="kk-KZ" sz="1400" dirty="0"/>
              <a:t>олимпиада халықаралық «Алгоритмдеу және бағдарламалау негіздері» </a:t>
            </a:r>
            <a:r>
              <a:rPr lang="kk-KZ" sz="1400" dirty="0" smtClean="0"/>
              <a:t>3-орын</a:t>
            </a:r>
            <a:r>
              <a:rPr lang="ru-RU" sz="1400" dirty="0" smtClean="0"/>
              <a:t>, </a:t>
            </a:r>
            <a:r>
              <a:rPr lang="kk-KZ" sz="1400" dirty="0" smtClean="0"/>
              <a:t>Онлайн </a:t>
            </a:r>
            <a:r>
              <a:rPr lang="kk-KZ" sz="1400" dirty="0"/>
              <a:t>олимпиада халықаралық « Механическая энергия» </a:t>
            </a:r>
            <a:r>
              <a:rPr lang="kk-KZ" sz="1400" dirty="0" smtClean="0"/>
              <a:t>3-орын, Онлайн </a:t>
            </a:r>
            <a:r>
              <a:rPr lang="kk-KZ" sz="1400" dirty="0"/>
              <a:t>олимпиада халықаралық «Переменный ток» 1-орын </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өте ұқыпты, тырысшаң , алдына қойған мақсаттары айқын. </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Жетістікке жету мақсатым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261473943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1529" y="486173"/>
            <a:ext cx="1476340" cy="1355596"/>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Төлеуханов Әділ Қыдырханұлы </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a:solidFill>
                  <a:schemeClr val="bg1"/>
                </a:solidFill>
              </a:rPr>
              <a:t>8 705 544 24 </a:t>
            </a:r>
            <a:r>
              <a:rPr lang="kk-KZ" sz="1200" dirty="0" smtClean="0">
                <a:solidFill>
                  <a:schemeClr val="bg1"/>
                </a:solidFill>
              </a:rPr>
              <a:t>00</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toleuhanovadil</a:t>
            </a:r>
            <a:r>
              <a:rPr lang="ru-RU" sz="1200" dirty="0">
                <a:solidFill>
                  <a:schemeClr val="bg1"/>
                </a:solidFill>
              </a:rPr>
              <a:t>1@</a:t>
            </a:r>
            <a:r>
              <a:rPr lang="en-US" sz="1200" dirty="0" err="1">
                <a:solidFill>
                  <a:schemeClr val="bg1"/>
                </a:solidFill>
              </a:rPr>
              <a:t>gmail</a:t>
            </a:r>
            <a:r>
              <a:rPr lang="ru-RU" sz="1200" dirty="0">
                <a:solidFill>
                  <a:schemeClr val="bg1"/>
                </a:solidFill>
              </a:rPr>
              <a:t>.</a:t>
            </a:r>
            <a:r>
              <a:rPr lang="en-US" sz="1200" dirty="0">
                <a:solidFill>
                  <a:schemeClr val="bg1"/>
                </a:solidFill>
              </a:rPr>
              <a:t>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10.12.2000</a:t>
            </a:r>
          </a:p>
          <a:p>
            <a:r>
              <a:rPr lang="kk-KZ" sz="1200" b="1" dirty="0" smtClean="0"/>
              <a:t>Отбасылық </a:t>
            </a:r>
            <a:r>
              <a:rPr lang="kk-KZ" sz="1200" b="1" dirty="0"/>
              <a:t>жағдайы: </a:t>
            </a:r>
            <a:r>
              <a:rPr lang="kk-KZ" sz="1200" dirty="0" smtClean="0"/>
              <a:t>Бойдақ</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spcAft>
                <a:spcPts val="0"/>
              </a:spcAft>
              <a:tabLst>
                <a:tab pos="2257425" algn="ctr"/>
              </a:tabLst>
            </a:pPr>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«№15» орта мектебі</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kk-KZ" sz="1200" dirty="0" smtClean="0">
                <a:solidFill>
                  <a:schemeClr val="bg1"/>
                </a:solidFill>
              </a:rPr>
              <a:t>-</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Физикадан олимпиадасының 1,2 орын иегері</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Ақкөңіл алдына қойған мақсатты бар соған жетпейінше талмай еңбек ететін мейірімді жауапкершілігі мол қолы ашық жұмысқа деген ынтасы мол жан</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smtClean="0"/>
              <a:t>-</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291095825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0725"/>
            <a:ext cx="1476340" cy="1361043"/>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Төлеуғали Баян Еркінқызы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a:solidFill>
                  <a:schemeClr val="bg1"/>
                </a:solidFill>
              </a:rPr>
              <a:t>8 702 358 50 </a:t>
            </a:r>
            <a:r>
              <a:rPr lang="kk-KZ" sz="1200" dirty="0" smtClean="0">
                <a:solidFill>
                  <a:schemeClr val="bg1"/>
                </a:solidFill>
              </a:rPr>
              <a:t>71</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ru-RU" sz="1200" dirty="0">
                <a:solidFill>
                  <a:schemeClr val="bg1"/>
                </a:solidFill>
              </a:rPr>
              <a:t>bayantoleugali@mail.ru</a:t>
            </a: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16.07.2000</a:t>
            </a:r>
          </a:p>
          <a:p>
            <a:r>
              <a:rPr lang="kk-KZ" sz="1200" b="1" dirty="0" smtClean="0"/>
              <a:t>Отбасылық </a:t>
            </a:r>
            <a:r>
              <a:rPr lang="kk-KZ" sz="1200" b="1" dirty="0"/>
              <a:t>жағдайы: </a:t>
            </a:r>
            <a:r>
              <a:rPr lang="kk-KZ" sz="1200" dirty="0"/>
              <a:t>Тұрмысқа шықпаған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spcAft>
                <a:spcPts val="0"/>
              </a:spcAft>
              <a:tabLst>
                <a:tab pos="2257425" algn="ctr"/>
              </a:tabLst>
            </a:pPr>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 №15 орта мектебі ” КММ</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kk-KZ" sz="1200" dirty="0" smtClean="0">
                <a:solidFill>
                  <a:schemeClr val="bg1"/>
                </a:solidFill>
              </a:rPr>
              <a:t>-</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Онлайн олимпияда халықаралық «по физике для педагогов» 1, 2-орын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Адам боп келіп өмірге , Адам боп кету парызым.</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2477030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0134" y="479293"/>
            <a:ext cx="1458595" cy="1362475"/>
          </a:xfrm>
          <a:prstGeom prst="rect">
            <a:avLst/>
          </a:prstGeom>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Арынгазинова Назым Ерланкызы</a:t>
            </a:r>
            <a:endParaRPr lang="ru-RU" sz="1400"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b="1" dirty="0">
                <a:solidFill>
                  <a:schemeClr val="bg1"/>
                </a:solidFill>
              </a:rPr>
              <a:t>+77085887287</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b="1" u="sng" dirty="0" err="1">
                <a:solidFill>
                  <a:schemeClr val="bg1"/>
                </a:solidFill>
                <a:hlinkClick r:id="rId3"/>
              </a:rPr>
              <a:t>nazaryngazinova</a:t>
            </a:r>
            <a:r>
              <a:rPr lang="ru-RU" sz="1400" b="1" u="sng" dirty="0">
                <a:solidFill>
                  <a:schemeClr val="bg1"/>
                </a:solidFill>
                <a:hlinkClick r:id="rId3"/>
              </a:rPr>
              <a:t>@mail.ru</a:t>
            </a:r>
            <a:r>
              <a:rPr lang="ru-RU" sz="1400" b="1"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30.05.2002</a:t>
            </a:r>
          </a:p>
          <a:p>
            <a:r>
              <a:rPr lang="ru-RU" sz="1400" b="1" dirty="0" smtClean="0"/>
              <a:t>Семейное </a:t>
            </a:r>
            <a:r>
              <a:rPr lang="ru-RU" sz="1400" b="1" dirty="0"/>
              <a:t>положение:</a:t>
            </a:r>
            <a:r>
              <a:rPr lang="ru-RU" sz="1400" dirty="0"/>
              <a:t> </a:t>
            </a:r>
            <a:r>
              <a:rPr lang="ru-RU" sz="1400" dirty="0" smtClean="0"/>
              <a:t>-</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6В04104</a:t>
            </a:r>
            <a:r>
              <a:rPr lang="ru-RU" sz="1400" dirty="0" smtClean="0"/>
              <a:t> </a:t>
            </a:r>
            <a:r>
              <a:rPr lang="ru-RU" sz="1400" dirty="0" smtClean="0">
                <a:solidFill>
                  <a:schemeClr val="bg1"/>
                </a:solidFill>
              </a:rPr>
              <a:t>Учет и аудит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gn="just"/>
            <a:r>
              <a:rPr lang="ru-RU" sz="1400" dirty="0" smtClean="0"/>
              <a:t>-</a:t>
            </a:r>
            <a:endParaRPr lang="ru-RU" sz="1400" dirty="0" smtClean="0">
              <a:ea typeface="Calibri"/>
              <a:cs typeface="Times New Roman"/>
            </a:endParaRPr>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r>
              <a:rPr lang="kk-KZ" sz="1200" dirty="0" smtClean="0">
                <a:solidFill>
                  <a:schemeClr val="bg1"/>
                </a:solidFill>
              </a:rPr>
              <a:t>нет</a:t>
            </a:r>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a:t>
            </a:r>
            <a:r>
              <a:rPr lang="ru-RU" sz="1400" dirty="0" smtClean="0"/>
              <a:t>казахский, английский </a:t>
            </a:r>
            <a:r>
              <a:rPr lang="ru-RU" sz="1400" dirty="0"/>
              <a:t>язык </a:t>
            </a:r>
          </a:p>
          <a:p>
            <a:pPr>
              <a:lnSpc>
                <a:spcPct val="106000"/>
              </a:lnSpc>
              <a:tabLst>
                <a:tab pos="2257425" algn="ctr"/>
              </a:tabLst>
            </a:pPr>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r>
              <a:rPr lang="ru-RU" sz="1400" dirty="0" smtClean="0"/>
              <a:t>-</a:t>
            </a:r>
          </a:p>
          <a:p>
            <a:r>
              <a:rPr lang="ru-RU" sz="1400" b="1" dirty="0" smtClean="0">
                <a:ea typeface="Calibri"/>
                <a:cs typeface="Times New Roman"/>
              </a:rPr>
              <a:t>Личные качества</a:t>
            </a:r>
          </a:p>
          <a:p>
            <a:pPr lvl="0"/>
            <a:r>
              <a:rPr lang="ru-RU" sz="1400" dirty="0" smtClean="0"/>
              <a:t>аккуратность; активность; быстрая обучаемость; вежливость; внимательность; высокая работоспособность; гибкость; дисциплинированность; дружелюбие; добросовестность; коммуникабельность; креативность</a:t>
            </a:r>
            <a:endParaRPr lang="ru-RU" sz="1400" dirty="0"/>
          </a:p>
          <a:p>
            <a:r>
              <a:rPr lang="ru-RU" sz="1400" b="1" dirty="0" smtClean="0">
                <a:ea typeface="Calibri"/>
                <a:cs typeface="Times New Roman"/>
              </a:rPr>
              <a:t>Жизненное кредо</a:t>
            </a:r>
            <a:endParaRPr lang="ru-RU" sz="1400" dirty="0" smtClean="0">
              <a:ea typeface="Calibri"/>
              <a:cs typeface="Times New Roman"/>
            </a:endParaRPr>
          </a:p>
          <a:p>
            <a:pPr>
              <a:lnSpc>
                <a:spcPct val="106000"/>
              </a:lnSpc>
              <a:tabLst>
                <a:tab pos="2257425" algn="ctr"/>
              </a:tabLst>
            </a:pPr>
            <a:r>
              <a:rPr lang="kk-KZ" sz="1400" dirty="0"/>
              <a:t>Быть на стороне правды!</a:t>
            </a:r>
            <a:endParaRPr lang="ru-RU" sz="14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5468016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1529" y="480725"/>
            <a:ext cx="147634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Сабыртай Ернұр</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smtClean="0">
                <a:solidFill>
                  <a:schemeClr val="bg1"/>
                </a:solidFill>
              </a:rPr>
              <a:t>87072534911</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sabyrtaiernur</a:t>
            </a:r>
            <a:r>
              <a:rPr lang="ru-RU" sz="1200" dirty="0">
                <a:solidFill>
                  <a:schemeClr val="bg1"/>
                </a:solidFill>
              </a:rPr>
              <a:t>@</a:t>
            </a:r>
            <a:r>
              <a:rPr lang="en-US" sz="1200" dirty="0">
                <a:solidFill>
                  <a:schemeClr val="bg1"/>
                </a:solidFill>
              </a:rPr>
              <a:t>mail</a:t>
            </a:r>
            <a:r>
              <a:rPr lang="ru-RU" sz="1200" dirty="0">
                <a:solidFill>
                  <a:schemeClr val="bg1"/>
                </a:solidFill>
              </a:rPr>
              <a:t>.</a:t>
            </a:r>
            <a:r>
              <a:rPr lang="en-US" sz="1200" dirty="0" err="1">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29.10.1999</a:t>
            </a:r>
          </a:p>
          <a:p>
            <a:r>
              <a:rPr lang="kk-KZ" sz="1200" b="1" dirty="0" smtClean="0"/>
              <a:t>Отбасылық </a:t>
            </a:r>
            <a:r>
              <a:rPr lang="kk-KZ" sz="1200" b="1" dirty="0"/>
              <a:t>жағдайы: </a:t>
            </a:r>
            <a:r>
              <a:rPr lang="kk-KZ" sz="1200" dirty="0" smtClean="0"/>
              <a:t>-</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spcAft>
                <a:spcPts val="0"/>
              </a:spcAft>
              <a:tabLst>
                <a:tab pos="2257425" algn="ctr"/>
              </a:tabLst>
            </a:pPr>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Ахмет Байтұрсынов атындағы №20 орта мектебі коммуналдық мемлекеттік мекемесі</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kk-KZ" sz="1200" dirty="0" smtClean="0">
                <a:solidFill>
                  <a:schemeClr val="bg1"/>
                </a:solidFill>
              </a:rPr>
              <a:t>-</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Халықарлық физика олимпиядасынан 1-орын </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Ұстазы жақсының, ұстанымы жақсы.</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394663506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52359" y="480725"/>
            <a:ext cx="1485509"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Пазылбек Салтанат</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smtClean="0">
                <a:solidFill>
                  <a:schemeClr val="bg1"/>
                </a:solidFill>
              </a:rPr>
              <a:t>87057019618</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saltanat</a:t>
            </a:r>
            <a:r>
              <a:rPr lang="ru-RU" sz="1200" dirty="0">
                <a:solidFill>
                  <a:schemeClr val="bg1"/>
                </a:solidFill>
              </a:rPr>
              <a:t>.</a:t>
            </a:r>
            <a:r>
              <a:rPr lang="en-US" sz="1200" dirty="0" err="1">
                <a:solidFill>
                  <a:schemeClr val="bg1"/>
                </a:solidFill>
              </a:rPr>
              <a:t>pazylbekkyzy</a:t>
            </a:r>
            <a:r>
              <a:rPr lang="ru-RU" sz="1200" dirty="0">
                <a:solidFill>
                  <a:schemeClr val="bg1"/>
                </a:solidFill>
              </a:rPr>
              <a:t>@</a:t>
            </a:r>
            <a:r>
              <a:rPr lang="en-US" sz="1200" dirty="0" err="1">
                <a:solidFill>
                  <a:schemeClr val="bg1"/>
                </a:solidFill>
              </a:rPr>
              <a:t>bk</a:t>
            </a:r>
            <a:r>
              <a:rPr lang="ru-RU" sz="1200" dirty="0">
                <a:solidFill>
                  <a:schemeClr val="bg1"/>
                </a:solidFill>
              </a:rPr>
              <a:t>..</a:t>
            </a:r>
            <a:r>
              <a:rPr lang="en-US" sz="1200" dirty="0" err="1">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14.02.1998</a:t>
            </a:r>
            <a:endParaRPr lang="ru-RU" sz="1200" dirty="0"/>
          </a:p>
          <a:p>
            <a:r>
              <a:rPr lang="kk-KZ" sz="1200" b="1" dirty="0" smtClean="0"/>
              <a:t>Отбасылық </a:t>
            </a:r>
            <a:r>
              <a:rPr lang="kk-KZ" sz="1200" b="1" dirty="0"/>
              <a:t>жағдайы: </a:t>
            </a:r>
            <a:r>
              <a:rPr lang="kk-KZ" sz="1200" dirty="0"/>
              <a:t>Тұрмысқа шықпаған</a:t>
            </a:r>
            <a:r>
              <a:rPr lang="kk-KZ" sz="1200" dirty="0" smtClean="0"/>
              <a:t>.</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spcAft>
                <a:spcPts val="0"/>
              </a:spcAft>
              <a:tabLst>
                <a:tab pos="2257425" algn="ctr"/>
              </a:tabLst>
            </a:pPr>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«Шәкәрім атындағы №20 орта мектеп</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kk-KZ" sz="1200" dirty="0" smtClean="0">
                <a:solidFill>
                  <a:schemeClr val="bg1"/>
                </a:solidFill>
              </a:rPr>
              <a:t>-</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Онлайн олимпияда халықаралық «по физике для педагогов» 1-орын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Қанша жетістікке жетсеңде, адамдық қасиетті ұмытпа!</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398524929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rotWithShape="1">
          <a:blip r:embed="rId2" cstate="print">
            <a:extLst>
              <a:ext uri="{28A0092B-C50C-407E-A947-70E740481C1C}">
                <a14:useLocalDpi xmlns:a14="http://schemas.microsoft.com/office/drawing/2010/main" val="0"/>
              </a:ext>
            </a:extLst>
          </a:blip>
          <a:srcRect l="24571" r="22857"/>
          <a:stretch/>
        </p:blipFill>
        <p:spPr bwMode="auto">
          <a:xfrm>
            <a:off x="2752358" y="480725"/>
            <a:ext cx="1485509" cy="1361043"/>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Оразынбаева Дана Айнабекқызы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a:solidFill>
                  <a:schemeClr val="bg1"/>
                </a:solidFill>
              </a:rPr>
              <a:t>8 778 148 52 </a:t>
            </a:r>
            <a:r>
              <a:rPr lang="kk-KZ" sz="1200" dirty="0" smtClean="0">
                <a:solidFill>
                  <a:schemeClr val="bg1"/>
                </a:solidFill>
              </a:rPr>
              <a:t>94</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kk-KZ" sz="1200" dirty="0">
                <a:solidFill>
                  <a:schemeClr val="bg1"/>
                </a:solidFill>
              </a:rPr>
              <a:t>danaorazynbaeva@yandex.ru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17.11.2001</a:t>
            </a:r>
          </a:p>
          <a:p>
            <a:r>
              <a:rPr lang="kk-KZ" sz="1200" b="1" dirty="0" smtClean="0"/>
              <a:t>Отбасылық </a:t>
            </a:r>
            <a:r>
              <a:rPr lang="kk-KZ" sz="1200" b="1" dirty="0"/>
              <a:t>жағдайы: </a:t>
            </a:r>
            <a:r>
              <a:rPr lang="kk-KZ" sz="1200" dirty="0"/>
              <a:t>Тұрмысқа шықпаған</a:t>
            </a:r>
            <a:r>
              <a:rPr lang="kk-KZ" sz="1200" dirty="0" smtClean="0"/>
              <a:t>.</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spcAft>
                <a:spcPts val="0"/>
              </a:spcAft>
              <a:tabLst>
                <a:tab pos="2257425" algn="ctr"/>
              </a:tabLst>
            </a:pPr>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«Шәкәрім атындағы №20 орта мектеп</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kk-KZ" sz="1200" dirty="0" smtClean="0">
                <a:solidFill>
                  <a:schemeClr val="bg1"/>
                </a:solidFill>
              </a:rPr>
              <a:t>-</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Физикадан олимпиада жетістіктері 1,2 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Жақсыдан үйрен, жаманнан жирен</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22837936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52357" y="477109"/>
            <a:ext cx="1485509" cy="1364659"/>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Мұқтар Рұнанұр </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a:solidFill>
                  <a:schemeClr val="bg1"/>
                </a:solidFill>
              </a:rPr>
              <a:t>8 777 344 </a:t>
            </a:r>
            <a:r>
              <a:rPr lang="kk-KZ" sz="1200" dirty="0" smtClean="0">
                <a:solidFill>
                  <a:schemeClr val="bg1"/>
                </a:solidFill>
              </a:rPr>
              <a:t>1700</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kk-KZ" sz="1200" dirty="0">
                <a:solidFill>
                  <a:schemeClr val="bg1"/>
                </a:solidFill>
              </a:rPr>
              <a:t>muhtaruly17@gmail.com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10.02.2002</a:t>
            </a:r>
          </a:p>
          <a:p>
            <a:r>
              <a:rPr lang="kk-KZ" sz="1200" b="1" dirty="0" smtClean="0"/>
              <a:t>Отбасылық </a:t>
            </a:r>
            <a:r>
              <a:rPr lang="kk-KZ" sz="1200" b="1" dirty="0"/>
              <a:t>жағдайы:  </a:t>
            </a:r>
            <a:r>
              <a:rPr lang="kk-KZ" sz="1200" dirty="0"/>
              <a:t>Үйленбеген</a:t>
            </a:r>
            <a:r>
              <a:rPr lang="kk-KZ" sz="1200" dirty="0" smtClean="0"/>
              <a:t>.</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spcAft>
                <a:spcPts val="0"/>
              </a:spcAft>
              <a:tabLst>
                <a:tab pos="2257425" algn="ctr"/>
              </a:tabLst>
            </a:pPr>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«З.Ахметов»атынлағы №16 жалпы орта мектебі</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kk-KZ" sz="1200" dirty="0" smtClean="0">
                <a:solidFill>
                  <a:schemeClr val="bg1"/>
                </a:solidFill>
              </a:rPr>
              <a:t>-</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Физикадан олимпиада жетістіктері 1,2 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Жақсыдан үйрен, жаманнан жирен</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74881887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Маралбаева Нургуль Ерланкызы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smtClean="0">
                <a:solidFill>
                  <a:schemeClr val="bg1"/>
                </a:solidFill>
              </a:rPr>
              <a:t>87778520295</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ru-RU" sz="1400" u="sng" dirty="0">
                <a:solidFill>
                  <a:schemeClr val="bg1"/>
                </a:solidFill>
                <a:hlinkClick r:id="rId2"/>
              </a:rPr>
              <a:t>nmaralbayeva@bk.ru</a:t>
            </a:r>
            <a:r>
              <a:rPr lang="ru-RU" sz="1400" dirty="0">
                <a:solidFill>
                  <a:schemeClr val="bg1"/>
                </a:solidFill>
              </a:rPr>
              <a:t> </a:t>
            </a: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31.12.1998</a:t>
            </a:r>
          </a:p>
          <a:p>
            <a:r>
              <a:rPr lang="ru-RU" sz="1400" b="1" dirty="0"/>
              <a:t>Семейное положение: </a:t>
            </a:r>
            <a:r>
              <a:rPr lang="ru-RU" sz="1400" dirty="0"/>
              <a:t>замужем</a:t>
            </a:r>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ru-RU" sz="1400" dirty="0">
                <a:solidFill>
                  <a:schemeClr val="bg1"/>
                </a:solidFill>
              </a:rPr>
              <a:t>6В01508 </a:t>
            </a:r>
            <a:r>
              <a:rPr lang="ru-RU" sz="1400" dirty="0" smtClean="0">
                <a:solidFill>
                  <a:schemeClr val="bg1"/>
                </a:solidFill>
              </a:rPr>
              <a:t>Математика-Физика</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000" dirty="0"/>
              <a:t>2014-2018 «Организация питания"- квалификация Менеджер по </a:t>
            </a:r>
            <a:r>
              <a:rPr lang="ru-RU" sz="1000" dirty="0" smtClean="0"/>
              <a:t>сервису, Колледж </a:t>
            </a:r>
            <a:r>
              <a:rPr lang="ru-RU" sz="1000" dirty="0"/>
              <a:t>при </a:t>
            </a:r>
            <a:r>
              <a:rPr lang="ru-RU" sz="1000" dirty="0" smtClean="0"/>
              <a:t>КАСУ, </a:t>
            </a:r>
            <a:r>
              <a:rPr lang="ru-RU" sz="1000" dirty="0"/>
              <a:t>Развитие цифровых компетенций </a:t>
            </a:r>
            <a:r>
              <a:rPr lang="ru-RU" sz="1000" dirty="0" smtClean="0"/>
              <a:t>педагогов, </a:t>
            </a:r>
            <a:r>
              <a:rPr lang="ru-RU" sz="1000" dirty="0"/>
              <a:t>Курс Бухгалтерский учет от основ до баланса </a:t>
            </a:r>
            <a:r>
              <a:rPr lang="ru-RU" sz="1000" dirty="0" smtClean="0"/>
              <a:t>1С, </a:t>
            </a:r>
            <a:r>
              <a:rPr lang="ru-RU" sz="1000" dirty="0"/>
              <a:t>выпускница Проекта развития молодежного корпуса </a:t>
            </a:r>
            <a:r>
              <a:rPr lang="en-US" sz="1000" dirty="0" err="1"/>
              <a:t>ZhasProject</a:t>
            </a:r>
            <a:endParaRPr lang="ru-RU" sz="1000" dirty="0"/>
          </a:p>
          <a:p>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400" dirty="0"/>
              <a:t> </a:t>
            </a:r>
            <a:r>
              <a:rPr lang="ru-RU" sz="1200" dirty="0" smtClean="0"/>
              <a:t>КГУ «Средняя школа №15» </a:t>
            </a:r>
            <a:r>
              <a:rPr lang="ru-RU" sz="1200" dirty="0" err="1" smtClean="0"/>
              <a:t>г.Усть-Каменогорск</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a:solidFill>
                  <a:schemeClr val="bg1"/>
                </a:solidFill>
              </a:rPr>
              <a:t>ИП «</a:t>
            </a:r>
            <a:r>
              <a:rPr lang="ru-RU" sz="1400" dirty="0" err="1">
                <a:solidFill>
                  <a:schemeClr val="bg1"/>
                </a:solidFill>
              </a:rPr>
              <a:t>Токтажанов</a:t>
            </a:r>
            <a:r>
              <a:rPr lang="ru-RU" sz="1400" dirty="0">
                <a:solidFill>
                  <a:schemeClr val="bg1"/>
                </a:solidFill>
              </a:rPr>
              <a:t> Е.К</a:t>
            </a:r>
            <a:r>
              <a:rPr lang="ru-RU" sz="1400" dirty="0" smtClean="0">
                <a:solidFill>
                  <a:schemeClr val="bg1"/>
                </a:solidFill>
              </a:rPr>
              <a:t>.», </a:t>
            </a:r>
            <a:r>
              <a:rPr lang="ru-RU" sz="1400" dirty="0">
                <a:solidFill>
                  <a:schemeClr val="bg1"/>
                </a:solidFill>
              </a:rPr>
              <a:t>Бухгалтер, специалист по гос. </a:t>
            </a:r>
            <a:r>
              <a:rPr lang="ru-RU" sz="1400" dirty="0" smtClean="0">
                <a:solidFill>
                  <a:schemeClr val="bg1"/>
                </a:solidFill>
              </a:rPr>
              <a:t>Закупкам</a:t>
            </a:r>
          </a:p>
          <a:p>
            <a:r>
              <a:rPr lang="ru-RU" sz="1400" dirty="0">
                <a:solidFill>
                  <a:schemeClr val="bg1"/>
                </a:solidFill>
              </a:rPr>
              <a:t>Образовательный центр «</a:t>
            </a:r>
            <a:r>
              <a:rPr lang="en-US" sz="1400" dirty="0">
                <a:solidFill>
                  <a:schemeClr val="bg1"/>
                </a:solidFill>
              </a:rPr>
              <a:t>Baby Time</a:t>
            </a:r>
            <a:r>
              <a:rPr lang="ru-RU" sz="1400" dirty="0" smtClean="0">
                <a:solidFill>
                  <a:schemeClr val="bg1"/>
                </a:solidFill>
              </a:rPr>
              <a:t>», </a:t>
            </a:r>
            <a:r>
              <a:rPr lang="ru-RU" sz="1400" dirty="0">
                <a:solidFill>
                  <a:schemeClr val="bg1"/>
                </a:solidFill>
              </a:rPr>
              <a:t>Преподаватель начальных классов</a:t>
            </a: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a:t>Казахский – родной, Русский – свободно, Английский – </a:t>
            </a:r>
            <a:r>
              <a:rPr lang="ru-RU" sz="1300" dirty="0" smtClean="0"/>
              <a:t>базовый</a:t>
            </a:r>
          </a:p>
          <a:p>
            <a:r>
              <a:rPr lang="ru-RU" sz="1300" b="1" dirty="0" smtClean="0">
                <a:ea typeface="Calibri"/>
                <a:cs typeface="Times New Roman"/>
              </a:rPr>
              <a:t>Достижения, награды </a:t>
            </a:r>
          </a:p>
          <a:p>
            <a:r>
              <a:rPr lang="ru-RU" sz="1300" dirty="0"/>
              <a:t>Участница проекта «Медаль </a:t>
            </a:r>
            <a:r>
              <a:rPr lang="ru-RU" sz="1300" dirty="0" err="1"/>
              <a:t>Елбасы</a:t>
            </a:r>
            <a:r>
              <a:rPr lang="ru-RU" sz="1300" dirty="0"/>
              <a:t>» уровень золотой </a:t>
            </a:r>
            <a:r>
              <a:rPr lang="ru-RU" sz="1300" dirty="0" smtClean="0"/>
              <a:t>медали,2021</a:t>
            </a:r>
            <a:endParaRPr lang="ru-RU" sz="1300" dirty="0"/>
          </a:p>
          <a:p>
            <a:r>
              <a:rPr lang="ru-RU" sz="1300" b="1" dirty="0" smtClean="0">
                <a:ea typeface="Calibri"/>
                <a:cs typeface="Times New Roman"/>
              </a:rPr>
              <a:t>Профессиональные знания и навыки</a:t>
            </a:r>
          </a:p>
          <a:p>
            <a:r>
              <a:rPr lang="ru-RU" sz="1300" dirty="0"/>
              <a:t>Опытный пользователь. Хорошее владение пакетом MS </a:t>
            </a:r>
            <a:r>
              <a:rPr lang="ru-RU" sz="1300" dirty="0" err="1"/>
              <a:t>Office</a:t>
            </a:r>
            <a:r>
              <a:rPr lang="ru-RU" sz="1300" dirty="0"/>
              <a:t> (</a:t>
            </a:r>
            <a:r>
              <a:rPr lang="ru-RU" sz="1300" dirty="0" err="1"/>
              <a:t>Access</a:t>
            </a:r>
            <a:r>
              <a:rPr lang="ru-RU" sz="1300" dirty="0"/>
              <a:t>, </a:t>
            </a:r>
            <a:r>
              <a:rPr lang="ru-RU" sz="1300" dirty="0" err="1"/>
              <a:t>Excel</a:t>
            </a:r>
            <a:r>
              <a:rPr lang="ru-RU" sz="1300" dirty="0"/>
              <a:t>, </a:t>
            </a:r>
            <a:r>
              <a:rPr lang="ru-RU" sz="1300" dirty="0" err="1"/>
              <a:t>Power</a:t>
            </a:r>
            <a:r>
              <a:rPr lang="ru-RU" sz="1300" dirty="0"/>
              <a:t> </a:t>
            </a:r>
            <a:r>
              <a:rPr lang="ru-RU" sz="1300" dirty="0" err="1"/>
              <a:t>Point</a:t>
            </a:r>
            <a:r>
              <a:rPr lang="ru-RU" sz="1300" dirty="0"/>
              <a:t>, </a:t>
            </a:r>
            <a:r>
              <a:rPr lang="ru-RU" sz="1300" dirty="0" err="1"/>
              <a:t>Word</a:t>
            </a:r>
            <a:r>
              <a:rPr lang="ru-RU" sz="1300" dirty="0"/>
              <a:t>, </a:t>
            </a:r>
            <a:r>
              <a:rPr lang="ru-RU" sz="1300" dirty="0" err="1"/>
              <a:t>WordPad</a:t>
            </a:r>
            <a:r>
              <a:rPr lang="ru-RU" sz="1300" dirty="0"/>
              <a:t>), графические редакторы (</a:t>
            </a:r>
            <a:r>
              <a:rPr lang="ru-RU" sz="1300" dirty="0" err="1"/>
              <a:t>Picture</a:t>
            </a:r>
            <a:r>
              <a:rPr lang="ru-RU" sz="1300" dirty="0"/>
              <a:t> </a:t>
            </a:r>
            <a:r>
              <a:rPr lang="ru-RU" sz="1300" dirty="0" err="1"/>
              <a:t>Manager</a:t>
            </a:r>
            <a:r>
              <a:rPr lang="ru-RU" sz="1300" dirty="0"/>
              <a:t>, </a:t>
            </a:r>
            <a:r>
              <a:rPr lang="ru-RU" sz="1300" dirty="0" err="1"/>
              <a:t>CorelDRAW</a:t>
            </a:r>
            <a:r>
              <a:rPr lang="ru-RU" sz="1300" dirty="0"/>
              <a:t>), работа с электронной почтой (</a:t>
            </a:r>
            <a:r>
              <a:rPr lang="ru-RU" sz="1300" dirty="0" err="1"/>
              <a:t>Outlook</a:t>
            </a:r>
            <a:r>
              <a:rPr lang="ru-RU" sz="1300" dirty="0"/>
              <a:t> </a:t>
            </a:r>
            <a:r>
              <a:rPr lang="ru-RU" sz="1300" dirty="0" err="1"/>
              <a:t>Express</a:t>
            </a:r>
            <a:r>
              <a:rPr lang="ru-RU" sz="1300" dirty="0"/>
              <a:t>). Уверенная работа с разными браузерами (</a:t>
            </a:r>
            <a:r>
              <a:rPr lang="ru-RU" sz="1300" dirty="0" err="1"/>
              <a:t>Opera</a:t>
            </a:r>
            <a:r>
              <a:rPr lang="ru-RU" sz="1300" dirty="0"/>
              <a:t>, </a:t>
            </a:r>
            <a:r>
              <a:rPr lang="ru-RU" sz="1300" dirty="0" err="1"/>
              <a:t>Firefox</a:t>
            </a:r>
            <a:r>
              <a:rPr lang="ru-RU" sz="1300" dirty="0"/>
              <a:t>, </a:t>
            </a:r>
            <a:r>
              <a:rPr lang="ru-RU" sz="1300" dirty="0" err="1"/>
              <a:t>Chrome</a:t>
            </a:r>
            <a:r>
              <a:rPr lang="ru-RU" sz="1300" dirty="0"/>
              <a:t>, </a:t>
            </a:r>
            <a:r>
              <a:rPr lang="ru-RU" sz="1300" dirty="0" err="1"/>
              <a:t>Amigo</a:t>
            </a:r>
            <a:r>
              <a:rPr lang="ru-RU" sz="1300" dirty="0"/>
              <a:t>, </a:t>
            </a:r>
            <a:r>
              <a:rPr lang="ru-RU" sz="1300" dirty="0" err="1"/>
              <a:t>Internet</a:t>
            </a:r>
            <a:r>
              <a:rPr lang="ru-RU" sz="1300" dirty="0"/>
              <a:t> </a:t>
            </a:r>
            <a:r>
              <a:rPr lang="ru-RU" sz="1300" dirty="0" err="1"/>
              <a:t>Explorer</a:t>
            </a:r>
            <a:r>
              <a:rPr lang="ru-RU" sz="1300" dirty="0"/>
              <a:t>) Пользователь программы «1С-Бухгелтерия»</a:t>
            </a:r>
          </a:p>
          <a:p>
            <a:pPr lvl="0" fontAlgn="base"/>
            <a:r>
              <a:rPr lang="ru-RU" sz="1300" b="1" dirty="0" smtClean="0">
                <a:ea typeface="Calibri"/>
                <a:cs typeface="Times New Roman"/>
              </a:rPr>
              <a:t>Личные качества</a:t>
            </a:r>
            <a:endParaRPr lang="ru-RU" sz="1300" dirty="0"/>
          </a:p>
          <a:p>
            <a:r>
              <a:rPr lang="ru-RU" sz="1300" dirty="0"/>
              <a:t>Ответственность, разносторонность, организаторские и управленческие способности, требовательность, творческий подход к поставленным задачам</a:t>
            </a:r>
          </a:p>
          <a:p>
            <a:pPr lvl="0" fontAlgn="base"/>
            <a:r>
              <a:rPr lang="ru-RU" sz="1300" b="1" dirty="0" smtClean="0">
                <a:ea typeface="Calibri"/>
                <a:cs typeface="Times New Roman"/>
              </a:rPr>
              <a:t>Жизненное кредо </a:t>
            </a:r>
            <a:endParaRPr lang="ru-RU" sz="1300" dirty="0"/>
          </a:p>
          <a:p>
            <a:pPr lvl="0" eaLnBrk="0" fontAlgn="base" hangingPunct="0">
              <a:spcBef>
                <a:spcPct val="0"/>
              </a:spcBef>
              <a:spcAft>
                <a:spcPct val="0"/>
              </a:spcAft>
            </a:pPr>
            <a:r>
              <a:rPr lang="ru-RU" altLang="ru-RU" sz="1300" dirty="0">
                <a:solidFill>
                  <a:srgbClr val="202124"/>
                </a:solidFill>
                <a:latin typeface="Times New Roman" panose="02020603050405020304" pitchFamily="18" charset="0"/>
                <a:ea typeface="Times New Roman" panose="02020603050405020304" pitchFamily="18" charset="0"/>
                <a:cs typeface="Times New Roman" panose="02020603050405020304" pitchFamily="18" charset="0"/>
              </a:rPr>
              <a:t>Не сдаваться пока не добился успеха, не останавливаться на достигнутом , развиваться, мотивировать себя на дальнейшие успехи.</a:t>
            </a:r>
            <a:r>
              <a:rPr lang="ru-RU" altLang="ru-RU" sz="1300" dirty="0"/>
              <a:t> </a:t>
            </a:r>
            <a:endParaRPr lang="ru-RU" altLang="ru-RU" sz="1300" dirty="0">
              <a:latin typeface="Arial" panose="020B0604020202020204" pitchFamily="34" charset="0"/>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75052285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rotWithShape="1">
          <a:blip r:embed="rId2" cstate="print">
            <a:extLst>
              <a:ext uri="{28A0092B-C50C-407E-A947-70E740481C1C}">
                <a14:useLocalDpi xmlns:a14="http://schemas.microsoft.com/office/drawing/2010/main" val="0"/>
              </a:ext>
            </a:extLst>
          </a:blip>
          <a:srcRect l="11180" r="13665"/>
          <a:stretch/>
        </p:blipFill>
        <p:spPr bwMode="auto">
          <a:xfrm>
            <a:off x="2752356" y="477109"/>
            <a:ext cx="1485509" cy="1364659"/>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Қасымжан Ұлболсын</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smtClean="0">
                <a:solidFill>
                  <a:schemeClr val="bg1"/>
                </a:solidFill>
              </a:rPr>
              <a:t>87075919383</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ru-RU" sz="1200" dirty="0">
                <a:solidFill>
                  <a:schemeClr val="bg1"/>
                </a:solidFill>
              </a:rPr>
              <a:t>ulbolsynulbolsyn815@gmail. </a:t>
            </a:r>
            <a:r>
              <a:rPr lang="ru-RU" sz="1200" dirty="0" err="1">
                <a:solidFill>
                  <a:schemeClr val="bg1"/>
                </a:solidFill>
              </a:rPr>
              <a:t>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15.08.2000</a:t>
            </a:r>
          </a:p>
          <a:p>
            <a:r>
              <a:rPr lang="kk-KZ" sz="1200" b="1" dirty="0" smtClean="0"/>
              <a:t>Отбасылық </a:t>
            </a:r>
            <a:r>
              <a:rPr lang="kk-KZ" sz="1200" b="1" dirty="0"/>
              <a:t>жағдайы:  </a:t>
            </a:r>
            <a:r>
              <a:rPr lang="kk-KZ" sz="1200" dirty="0"/>
              <a:t>Үйленбеген</a:t>
            </a:r>
            <a:r>
              <a:rPr lang="kk-KZ" sz="1200" dirty="0" smtClean="0"/>
              <a:t>.</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spcAft>
                <a:spcPts val="0"/>
              </a:spcAft>
              <a:tabLst>
                <a:tab pos="2257425" algn="ctr"/>
              </a:tabLst>
            </a:pPr>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ru-RU" sz="1400" dirty="0"/>
              <a:t>  </a:t>
            </a:r>
            <a:r>
              <a:rPr lang="ru-RU" sz="1400" dirty="0" err="1"/>
              <a:t>Өскемен</a:t>
            </a:r>
            <a:r>
              <a:rPr lang="ru-RU" sz="1400" dirty="0"/>
              <a:t> </a:t>
            </a:r>
            <a:r>
              <a:rPr lang="ru-RU" sz="1400" dirty="0" err="1"/>
              <a:t>қаласы</a:t>
            </a:r>
            <a:r>
              <a:rPr lang="ru-RU" sz="1400" dirty="0"/>
              <a:t> </a:t>
            </a:r>
            <a:r>
              <a:rPr lang="ru-RU" sz="1400" dirty="0" err="1" smtClean="0"/>
              <a:t>әкімдігінің</a:t>
            </a:r>
            <a:r>
              <a:rPr lang="ru-RU" sz="1400" dirty="0"/>
              <a:t> </a:t>
            </a:r>
            <a:r>
              <a:rPr lang="ru-RU" sz="1400" dirty="0" smtClean="0"/>
              <a:t>«</a:t>
            </a:r>
            <a:r>
              <a:rPr lang="ru-RU" sz="1400" dirty="0"/>
              <a:t>№15» орта </a:t>
            </a:r>
            <a:r>
              <a:rPr lang="ru-RU" sz="1400" dirty="0" err="1"/>
              <a:t>мектебі</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kk-KZ" sz="1200" dirty="0" smtClean="0">
                <a:solidFill>
                  <a:schemeClr val="bg1"/>
                </a:solidFill>
              </a:rPr>
              <a:t>-</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smtClean="0"/>
              <a:t>-</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ru-RU" sz="1400" dirty="0" err="1"/>
              <a:t>Қойылған</a:t>
            </a:r>
            <a:r>
              <a:rPr lang="ru-RU" sz="1400" dirty="0"/>
              <a:t> </a:t>
            </a:r>
            <a:r>
              <a:rPr lang="ru-RU" sz="1400" dirty="0" err="1"/>
              <a:t>мақсатқа</a:t>
            </a:r>
            <a:r>
              <a:rPr lang="ru-RU" sz="1400" dirty="0"/>
              <a:t> </a:t>
            </a:r>
            <a:r>
              <a:rPr lang="ru-RU" sz="1400" dirty="0" err="1"/>
              <a:t>жету</a:t>
            </a:r>
            <a:r>
              <a:rPr lang="ru-RU" sz="1400" dirty="0"/>
              <a:t>, </a:t>
            </a:r>
            <a:r>
              <a:rPr lang="ru-RU" sz="1400" dirty="0" err="1"/>
              <a:t>жалқау</a:t>
            </a:r>
            <a:r>
              <a:rPr lang="ru-RU" sz="1400" dirty="0"/>
              <a:t> </a:t>
            </a:r>
            <a:r>
              <a:rPr lang="ru-RU" sz="1400" dirty="0" err="1"/>
              <a:t>болмай</a:t>
            </a:r>
            <a:r>
              <a:rPr lang="ru-RU" sz="1400" dirty="0"/>
              <a:t> </a:t>
            </a:r>
            <a:r>
              <a:rPr lang="ru-RU" sz="1400" dirty="0" err="1"/>
              <a:t>өз</a:t>
            </a:r>
            <a:r>
              <a:rPr lang="ru-RU" sz="1400" dirty="0"/>
              <a:t> </a:t>
            </a:r>
            <a:r>
              <a:rPr lang="ru-RU" sz="1400" dirty="0" err="1"/>
              <a:t>өзімді</a:t>
            </a:r>
            <a:r>
              <a:rPr lang="ru-RU" sz="1400" dirty="0"/>
              <a:t> </a:t>
            </a:r>
            <a:r>
              <a:rPr lang="ru-RU" sz="1400" dirty="0" err="1"/>
              <a:t>дамыту</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2102177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1"/>
          <p:cNvPicPr/>
          <p:nvPr/>
        </p:nvPicPr>
        <p:blipFill>
          <a:blip r:embed="rId2" cstate="print"/>
          <a:srcRect/>
          <a:stretch/>
        </p:blipFill>
        <p:spPr>
          <a:xfrm>
            <a:off x="2752355" y="477109"/>
            <a:ext cx="1485509" cy="1364659"/>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Қадылбек Қалиқан</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a:solidFill>
                  <a:schemeClr val="bg1"/>
                </a:solidFill>
              </a:rPr>
              <a:t>87</a:t>
            </a:r>
            <a:r>
              <a:rPr lang="ru-RU" sz="1200" dirty="0" smtClean="0">
                <a:solidFill>
                  <a:schemeClr val="bg1"/>
                </a:solidFill>
              </a:rPr>
              <a:t>750869953</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kalikan</a:t>
            </a:r>
            <a:r>
              <a:rPr lang="ru-RU" sz="1200" dirty="0">
                <a:solidFill>
                  <a:schemeClr val="bg1"/>
                </a:solidFill>
              </a:rPr>
              <a:t>990417@</a:t>
            </a:r>
            <a:r>
              <a:rPr lang="en-US" sz="1200" dirty="0">
                <a:solidFill>
                  <a:schemeClr val="bg1"/>
                </a:solidFill>
              </a:rPr>
              <a:t>mail</a:t>
            </a:r>
            <a:r>
              <a:rPr lang="ru-RU" sz="1200" dirty="0">
                <a:solidFill>
                  <a:schemeClr val="bg1"/>
                </a:solidFill>
              </a:rPr>
              <a:t>.</a:t>
            </a:r>
            <a:r>
              <a:rPr lang="en-US" sz="1200" dirty="0" err="1">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07.04.1999</a:t>
            </a:r>
          </a:p>
          <a:p>
            <a:r>
              <a:rPr lang="kk-KZ" sz="1200" b="1" dirty="0" smtClean="0"/>
              <a:t>Отбасылық </a:t>
            </a:r>
            <a:r>
              <a:rPr lang="kk-KZ" sz="1200" b="1" dirty="0"/>
              <a:t>жағдайы:  </a:t>
            </a:r>
            <a:r>
              <a:rPr lang="kk-KZ" sz="1200" dirty="0"/>
              <a:t>тұрмыста</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pPr>
              <a:lnSpc>
                <a:spcPct val="106000"/>
              </a:lnSpc>
              <a:tabLst>
                <a:tab pos="2257425" algn="ctr"/>
              </a:tabLst>
            </a:pPr>
            <a:r>
              <a:rPr lang="kk-KZ" sz="1200" dirty="0"/>
              <a:t>Педагогикалық цифрлық құзіреттілікті </a:t>
            </a:r>
            <a:r>
              <a:rPr lang="kk-KZ" sz="1200" dirty="0" smtClean="0"/>
              <a:t>дамыту, </a:t>
            </a:r>
            <a:r>
              <a:rPr lang="kk-KZ" sz="1200" dirty="0"/>
              <a:t>"М.О.Әуезов атындағы педагогикалық колледж" КММ 2014-2017 жыл. Іс-қағаздарын жүргізуші және мұрағаттанушы.</a:t>
            </a:r>
            <a:endParaRPr lang="ru-RU" sz="1200" dirty="0"/>
          </a:p>
          <a:p>
            <a:pPr>
              <a:lnSpc>
                <a:spcPct val="106000"/>
              </a:lnSpc>
              <a:spcAft>
                <a:spcPts val="0"/>
              </a:spcAft>
              <a:tabLst>
                <a:tab pos="2257425" algn="ctr"/>
              </a:tabLst>
            </a:pP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smtClean="0"/>
              <a:t>Өскемен </a:t>
            </a:r>
            <a:r>
              <a:rPr lang="kk-KZ" sz="1400" dirty="0"/>
              <a:t>қаласы әкімдігінің “Оралхан Бөкей атындағы №44 мектеп лицейі”</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a:solidFill>
                  <a:schemeClr val="bg1"/>
                </a:solidFill>
              </a:rPr>
              <a:t>Ұлан</a:t>
            </a:r>
            <a:r>
              <a:rPr lang="ru-RU" sz="1200" dirty="0">
                <a:solidFill>
                  <a:schemeClr val="bg1"/>
                </a:solidFill>
              </a:rPr>
              <a:t> </a:t>
            </a:r>
            <a:r>
              <a:rPr lang="ru-RU" sz="1200" dirty="0" err="1">
                <a:solidFill>
                  <a:schemeClr val="bg1"/>
                </a:solidFill>
              </a:rPr>
              <a:t>ауданы</a:t>
            </a:r>
            <a:r>
              <a:rPr lang="ru-RU" sz="1200" dirty="0">
                <a:solidFill>
                  <a:schemeClr val="bg1"/>
                </a:solidFill>
              </a:rPr>
              <a:t>, ново-</a:t>
            </a:r>
            <a:r>
              <a:rPr lang="ru-RU" sz="1200" dirty="0" err="1">
                <a:solidFill>
                  <a:schemeClr val="bg1"/>
                </a:solidFill>
              </a:rPr>
              <a:t>Азовое</a:t>
            </a:r>
            <a:r>
              <a:rPr lang="ru-RU" sz="1200" dirty="0">
                <a:solidFill>
                  <a:schemeClr val="bg1"/>
                </a:solidFill>
              </a:rPr>
              <a:t> </a:t>
            </a:r>
            <a:r>
              <a:rPr lang="ru-RU" sz="1200" dirty="0" err="1">
                <a:solidFill>
                  <a:schemeClr val="bg1"/>
                </a:solidFill>
              </a:rPr>
              <a:t>ауылы</a:t>
            </a:r>
            <a:r>
              <a:rPr lang="ru-RU" sz="1200" dirty="0">
                <a:solidFill>
                  <a:schemeClr val="bg1"/>
                </a:solidFill>
              </a:rPr>
              <a:t>,"</a:t>
            </a:r>
            <a:r>
              <a:rPr lang="ru-RU" sz="1200" dirty="0" err="1">
                <a:solidFill>
                  <a:schemeClr val="bg1"/>
                </a:solidFill>
              </a:rPr>
              <a:t>Азовое</a:t>
            </a:r>
            <a:r>
              <a:rPr lang="ru-RU" sz="1200" dirty="0">
                <a:solidFill>
                  <a:schemeClr val="bg1"/>
                </a:solidFill>
              </a:rPr>
              <a:t> орта </a:t>
            </a:r>
            <a:r>
              <a:rPr lang="ru-RU" sz="1200" dirty="0" err="1" smtClean="0">
                <a:solidFill>
                  <a:schemeClr val="bg1"/>
                </a:solidFill>
              </a:rPr>
              <a:t>мектебі</a:t>
            </a:r>
            <a:r>
              <a:rPr lang="ru-RU" sz="1200" dirty="0" smtClean="0">
                <a:solidFill>
                  <a:schemeClr val="bg1"/>
                </a:solidFill>
              </a:rPr>
              <a:t>« КММ</a:t>
            </a: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жақсы,ағылшынша –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ru-RU" sz="1400" dirty="0"/>
              <a:t>"Физика" </a:t>
            </a:r>
            <a:r>
              <a:rPr lang="ru-RU" sz="1400" dirty="0" err="1"/>
              <a:t>пәні</a:t>
            </a:r>
            <a:r>
              <a:rPr lang="ru-RU" sz="1400" dirty="0"/>
              <a:t> </a:t>
            </a:r>
            <a:r>
              <a:rPr lang="ru-RU" sz="1400" dirty="0" err="1"/>
              <a:t>бойынша</a:t>
            </a:r>
            <a:r>
              <a:rPr lang="ru-RU" sz="1400" dirty="0"/>
              <a:t> онлайн </a:t>
            </a:r>
            <a:r>
              <a:rPr lang="ru-RU" sz="1400" dirty="0" err="1"/>
              <a:t>Республикалық</a:t>
            </a:r>
            <a:r>
              <a:rPr lang="ru-RU" sz="1400" dirty="0"/>
              <a:t> </a:t>
            </a:r>
            <a:r>
              <a:rPr lang="ru-RU" sz="1400" dirty="0" err="1"/>
              <a:t>олимпияда</a:t>
            </a:r>
            <a:r>
              <a:rPr lang="ru-RU" sz="1400" dirty="0"/>
              <a:t> - 1 </a:t>
            </a:r>
            <a:r>
              <a:rPr lang="ru-RU" sz="1400" dirty="0" err="1"/>
              <a:t>орын</a:t>
            </a:r>
            <a:r>
              <a:rPr lang="ru-RU" sz="1400" dirty="0"/>
              <a:t>, 2020 </a:t>
            </a:r>
            <a:r>
              <a:rPr lang="ru-RU" sz="1400" dirty="0" err="1"/>
              <a:t>жыл</a:t>
            </a:r>
            <a:r>
              <a:rPr lang="ru-RU" sz="1400" dirty="0"/>
              <a:t> 22 </a:t>
            </a:r>
            <a:r>
              <a:rPr lang="ru-RU" sz="1400" dirty="0" err="1"/>
              <a:t>сәуір</a:t>
            </a:r>
            <a:endParaRPr lang="ru-RU" sz="1400" dirty="0"/>
          </a:p>
          <a:p>
            <a:r>
              <a:rPr lang="ru-RU" sz="1400" dirty="0"/>
              <a:t>"</a:t>
            </a:r>
            <a:r>
              <a:rPr lang="ru-RU" sz="1400" dirty="0" err="1"/>
              <a:t>Қазақстан</a:t>
            </a:r>
            <a:r>
              <a:rPr lang="ru-RU" sz="1400" dirty="0"/>
              <a:t> </a:t>
            </a:r>
            <a:r>
              <a:rPr lang="ru-RU" sz="1400" dirty="0" err="1"/>
              <a:t>ұстаздары</a:t>
            </a:r>
            <a:r>
              <a:rPr lang="ru-RU" sz="1400" dirty="0"/>
              <a:t>" </a:t>
            </a:r>
            <a:r>
              <a:rPr lang="ru-RU" sz="1400" dirty="0" err="1"/>
              <a:t>қоғамымен</a:t>
            </a:r>
            <a:r>
              <a:rPr lang="ru-RU" sz="1400" dirty="0"/>
              <a:t> </a:t>
            </a:r>
            <a:r>
              <a:rPr lang="ru-RU" sz="1400" dirty="0" err="1"/>
              <a:t>ұйымдастырылған</a:t>
            </a:r>
            <a:r>
              <a:rPr lang="ru-RU" sz="1400" dirty="0"/>
              <a:t> "физика" </a:t>
            </a:r>
            <a:r>
              <a:rPr lang="ru-RU" sz="1400" dirty="0" err="1"/>
              <a:t>пәні</a:t>
            </a:r>
            <a:r>
              <a:rPr lang="ru-RU" sz="1400" dirty="0"/>
              <a:t> </a:t>
            </a:r>
            <a:r>
              <a:rPr lang="ru-RU" sz="1400" dirty="0" err="1"/>
              <a:t>бойынша</a:t>
            </a:r>
            <a:r>
              <a:rPr lang="ru-RU" sz="1400" dirty="0"/>
              <a:t> </a:t>
            </a:r>
            <a:r>
              <a:rPr lang="ru-RU" sz="1400" dirty="0" err="1"/>
              <a:t>Республикалық</a:t>
            </a:r>
            <a:r>
              <a:rPr lang="ru-RU" sz="1400" dirty="0"/>
              <a:t> </a:t>
            </a:r>
            <a:r>
              <a:rPr lang="ru-RU" sz="1400" dirty="0" err="1"/>
              <a:t>қашықтық</a:t>
            </a:r>
            <a:r>
              <a:rPr lang="ru-RU" sz="1400" dirty="0"/>
              <a:t> </a:t>
            </a:r>
            <a:r>
              <a:rPr lang="ru-RU" sz="1400" dirty="0" err="1"/>
              <a:t>олимпияда</a:t>
            </a:r>
            <a:r>
              <a:rPr lang="ru-RU" sz="1400" dirty="0"/>
              <a:t> -1 </a:t>
            </a:r>
            <a:r>
              <a:rPr lang="ru-RU" sz="1400" dirty="0" err="1"/>
              <a:t>орын</a:t>
            </a:r>
            <a:r>
              <a:rPr lang="ru-RU" sz="1400" dirty="0"/>
              <a:t>, 2020 </a:t>
            </a:r>
            <a:r>
              <a:rPr lang="ru-RU" sz="1400" dirty="0" err="1"/>
              <a:t>жыл</a:t>
            </a:r>
            <a:r>
              <a:rPr lang="ru-RU" sz="1400" dirty="0"/>
              <a:t> 23 </a:t>
            </a:r>
            <a:r>
              <a:rPr lang="ru-RU" sz="1400" dirty="0" err="1" smtClean="0"/>
              <a:t>сәуір</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Алынбайтын асу, бағынбайтын белес, шешілмейтін түйін жоқ.</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246847592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2355" y="482491"/>
            <a:ext cx="1485509" cy="1359278"/>
          </a:xfrm>
          <a:prstGeom prst="rect">
            <a:avLst/>
          </a:prstGeom>
          <a:noFill/>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Кошенов Бауыржан</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smtClean="0">
                <a:solidFill>
                  <a:schemeClr val="bg1"/>
                </a:solidFill>
              </a:rPr>
              <a:t>87758724031</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kosenovbauyrzan</a:t>
            </a:r>
            <a:r>
              <a:rPr lang="ru-RU" sz="1200" dirty="0">
                <a:solidFill>
                  <a:schemeClr val="bg1"/>
                </a:solidFill>
              </a:rPr>
              <a:t>99@</a:t>
            </a:r>
            <a:r>
              <a:rPr lang="en-US" sz="1200" dirty="0" err="1">
                <a:solidFill>
                  <a:schemeClr val="bg1"/>
                </a:solidFill>
              </a:rPr>
              <a:t>gmail</a:t>
            </a:r>
            <a:r>
              <a:rPr lang="ru-RU" sz="1200" dirty="0">
                <a:solidFill>
                  <a:schemeClr val="bg1"/>
                </a:solidFill>
              </a:rPr>
              <a:t>.</a:t>
            </a:r>
            <a:r>
              <a:rPr lang="en-US" sz="1200" dirty="0">
                <a:solidFill>
                  <a:schemeClr val="bg1"/>
                </a:solidFill>
              </a:rPr>
              <a:t>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28.10.1997ж.</a:t>
            </a:r>
            <a:endParaRPr lang="ru-RU" sz="1200" dirty="0"/>
          </a:p>
          <a:p>
            <a:r>
              <a:rPr lang="kk-KZ" sz="1200" b="1" dirty="0" smtClean="0"/>
              <a:t>Отбасылық </a:t>
            </a:r>
            <a:r>
              <a:rPr lang="kk-KZ" sz="1200" b="1" dirty="0"/>
              <a:t>жағдайы:  </a:t>
            </a:r>
            <a:r>
              <a:rPr lang="kk-KZ" sz="1200" dirty="0"/>
              <a:t>Бойдақ.</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Электр-техник, 2015-2018жж Өскемен Жоғары Политехникалық колледжы</a:t>
            </a:r>
            <a:endParaRPr lang="ru-RU" sz="1200" dirty="0"/>
          </a:p>
          <a:p>
            <a:pPr>
              <a:lnSpc>
                <a:spcPct val="106000"/>
              </a:lnSpc>
              <a:spcAft>
                <a:spcPts val="0"/>
              </a:spcAft>
              <a:tabLst>
                <a:tab pos="2257425" algn="ctr"/>
              </a:tabLst>
            </a:pPr>
            <a:r>
              <a:rPr lang="kk-KZ" sz="1200" dirty="0"/>
              <a:t>Техник-слесарь (3-разряд)</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smtClean="0"/>
              <a:t>Өскемен </a:t>
            </a:r>
            <a:r>
              <a:rPr lang="kk-KZ" sz="1400" dirty="0"/>
              <a:t>қаласы әкімдігінің “Оралхан Бөкей атындағы №44 мектеп лицейі”</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жақсы,ағылшынша –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Онлайн олимпияда физикадан  «переменный ток » </a:t>
            </a:r>
            <a:r>
              <a:rPr lang="kk-KZ" sz="1400" dirty="0" smtClean="0"/>
              <a:t>1-орын</a:t>
            </a:r>
            <a:r>
              <a:rPr lang="ru-RU" sz="1400" dirty="0" smtClean="0"/>
              <a:t>, </a:t>
            </a:r>
            <a:r>
              <a:rPr lang="kk-KZ" sz="1400" dirty="0" smtClean="0"/>
              <a:t>Онлайн </a:t>
            </a:r>
            <a:r>
              <a:rPr lang="kk-KZ" sz="1400" dirty="0"/>
              <a:t>олимпиада физика дан « электрическоенапряжение» </a:t>
            </a:r>
            <a:r>
              <a:rPr lang="kk-KZ" sz="1400" dirty="0" smtClean="0"/>
              <a:t>1-орын</a:t>
            </a:r>
            <a:r>
              <a:rPr lang="ru-RU" sz="1400" dirty="0" smtClean="0"/>
              <a:t>, </a:t>
            </a:r>
            <a:r>
              <a:rPr lang="kk-KZ" sz="1400" dirty="0" smtClean="0"/>
              <a:t>Онлайн </a:t>
            </a:r>
            <a:r>
              <a:rPr lang="kk-KZ" sz="1400" dirty="0"/>
              <a:t>олимпиада физикадан «строениеатома»  </a:t>
            </a:r>
            <a:r>
              <a:rPr lang="kk-KZ" sz="1400" dirty="0" smtClean="0"/>
              <a:t>2-орын</a:t>
            </a:r>
            <a:r>
              <a:rPr lang="ru-RU" sz="1400" dirty="0" smtClean="0"/>
              <a:t>, </a:t>
            </a:r>
            <a:r>
              <a:rPr lang="kk-KZ" sz="1400" dirty="0" smtClean="0"/>
              <a:t>Онлайн </a:t>
            </a:r>
            <a:r>
              <a:rPr lang="kk-KZ" sz="1400" dirty="0"/>
              <a:t>олимпиада халықаралық «Алгоритмдеу және бағдарламалау негіздері» 3-орын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қабілетті.жауапкершілікті, жан - жақтылық, ұқыптылық, тырысшаң, алдына қойған мақсаттары айқын. </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Адам жасағанды – адам жасайды!</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290428574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1421" b="10673"/>
          <a:stretch/>
        </p:blipFill>
        <p:spPr bwMode="auto">
          <a:xfrm>
            <a:off x="2752355" y="481856"/>
            <a:ext cx="1485509" cy="1359913"/>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Керімбек Рахат Саятұлы</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a:solidFill>
                  <a:schemeClr val="bg1"/>
                </a:solidFill>
              </a:rPr>
              <a:t>8 771 823 </a:t>
            </a:r>
            <a:r>
              <a:rPr lang="kk-KZ" sz="1200" dirty="0" smtClean="0">
                <a:solidFill>
                  <a:schemeClr val="bg1"/>
                </a:solidFill>
              </a:rPr>
              <a:t>1805</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kk-KZ" sz="1200" dirty="0">
                <a:solidFill>
                  <a:schemeClr val="bg1"/>
                </a:solidFill>
              </a:rPr>
              <a:t>87027978469.kk@gmail.com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06.09.2000</a:t>
            </a:r>
            <a:endParaRPr lang="ru-RU" sz="1200" dirty="0"/>
          </a:p>
          <a:p>
            <a:r>
              <a:rPr lang="kk-KZ" sz="1200" b="1" dirty="0" smtClean="0"/>
              <a:t>Отбасылық </a:t>
            </a:r>
            <a:r>
              <a:rPr lang="kk-KZ" sz="1200" b="1" dirty="0"/>
              <a:t>жағдайы:  </a:t>
            </a:r>
            <a:r>
              <a:rPr lang="kk-KZ" sz="1200" dirty="0"/>
              <a:t>Үйленбеген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«А.Байтұрсынов атындағы №20 орта мектебі» КММ</a:t>
            </a:r>
            <a:r>
              <a:rPr lang="kk-KZ" sz="1400" b="1" dirty="0"/>
              <a:t> </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жақсы,ағылшынша –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Физикадан олимпиада жетістіктері 1,2 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Жақсыдан үйрен, жаманнан жирен</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389104477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1534" y="475051"/>
            <a:ext cx="1476330" cy="1366718"/>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Жұмабек Бағжан</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a:solidFill>
                  <a:schemeClr val="bg1"/>
                </a:solidFill>
              </a:rPr>
              <a:t>87076630521</a:t>
            </a:r>
            <a:endParaRPr lang="ru-RU" sz="1200" dirty="0">
              <a:solidFill>
                <a:schemeClr val="bg1"/>
              </a:solidFill>
            </a:endParaRP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kk-KZ" sz="1200" dirty="0">
                <a:solidFill>
                  <a:schemeClr val="bg1"/>
                </a:solidFill>
              </a:rPr>
              <a:t>bagzanzumabek@gmail.com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05.08.2000</a:t>
            </a:r>
          </a:p>
          <a:p>
            <a:r>
              <a:rPr lang="kk-KZ" sz="1200" b="1" dirty="0" smtClean="0"/>
              <a:t>Отбасылық </a:t>
            </a:r>
            <a:r>
              <a:rPr lang="kk-KZ" sz="1200" b="1" dirty="0"/>
              <a:t>жағдайы:  </a:t>
            </a:r>
            <a:r>
              <a:rPr lang="kk-KZ" sz="1200" dirty="0"/>
              <a:t>үйленген</a:t>
            </a:r>
            <a:r>
              <a:rPr lang="kk-KZ" sz="1200" b="1" dirty="0"/>
              <a:t> </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smtClean="0"/>
              <a:t>-</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№15 орта мектебі коммуналдық мемлекеттік мекемесі</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жақсы,ағылшынша –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Онлайн олимпияда физикадан  «Излучения и спектры» </a:t>
            </a:r>
            <a:r>
              <a:rPr lang="kk-KZ" sz="1400" dirty="0" smtClean="0"/>
              <a:t>1-орын</a:t>
            </a:r>
            <a:r>
              <a:rPr lang="ru-RU" sz="1400" dirty="0" smtClean="0"/>
              <a:t>, </a:t>
            </a:r>
            <a:r>
              <a:rPr lang="kk-KZ" sz="1400" dirty="0" smtClean="0"/>
              <a:t>Онлайн </a:t>
            </a:r>
            <a:r>
              <a:rPr lang="kk-KZ" sz="1400" dirty="0"/>
              <a:t>олимпиада физика дан «Электрическое сопротивление проводника» </a:t>
            </a:r>
            <a:r>
              <a:rPr lang="kk-KZ" sz="1400" dirty="0" smtClean="0"/>
              <a:t>1-орын</a:t>
            </a:r>
            <a:r>
              <a:rPr lang="ru-RU" sz="1400" dirty="0" smtClean="0"/>
              <a:t>, </a:t>
            </a:r>
            <a:r>
              <a:rPr lang="kk-KZ" sz="1400" dirty="0" smtClean="0"/>
              <a:t>Онлайн </a:t>
            </a:r>
            <a:r>
              <a:rPr lang="kk-KZ" sz="1400" dirty="0"/>
              <a:t>олимпиада физикадан « Закон Ома »  </a:t>
            </a:r>
            <a:r>
              <a:rPr lang="kk-KZ" sz="1400" dirty="0" smtClean="0"/>
              <a:t>3-орын</a:t>
            </a:r>
            <a:r>
              <a:rPr lang="ru-RU" sz="1400" dirty="0" smtClean="0"/>
              <a:t>, </a:t>
            </a:r>
            <a:r>
              <a:rPr lang="kk-KZ" sz="1400" dirty="0" smtClean="0"/>
              <a:t>Онлайн </a:t>
            </a:r>
            <a:r>
              <a:rPr lang="kk-KZ" sz="1400" dirty="0"/>
              <a:t>олимпиада халықаралық «Закон всемирного мяготения» 1-орын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өте ұқыпты, тырысшаң , алдына қойған мақсаттары айқын. </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smtClean="0"/>
              <a:t>-</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9652879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0134" y="484912"/>
            <a:ext cx="1458595" cy="1356855"/>
          </a:xfrm>
          <a:prstGeom prst="rect">
            <a:avLst/>
          </a:prstGeom>
          <a:noFill/>
          <a:ln>
            <a:noFill/>
          </a:ln>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Слямханова Әсел Асқарқызы</a:t>
            </a:r>
            <a:endParaRPr lang="ru-RU" sz="1400"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b="1" dirty="0">
                <a:solidFill>
                  <a:schemeClr val="bg1"/>
                </a:solidFill>
              </a:rPr>
              <a:t>+77052679074</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b="1" u="sng" dirty="0">
                <a:solidFill>
                  <a:schemeClr val="bg1"/>
                </a:solidFill>
                <a:hlinkClick r:id="rId3"/>
              </a:rPr>
              <a:t>askarkyzy_1999@mail.ru</a:t>
            </a:r>
            <a:r>
              <a:rPr lang="ru-RU" sz="1400" b="1"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29.12.1999 </a:t>
            </a:r>
            <a:endParaRPr lang="ru-RU" sz="1400" dirty="0" smtClean="0"/>
          </a:p>
          <a:p>
            <a:r>
              <a:rPr lang="ru-RU" sz="1400" b="1" dirty="0" smtClean="0"/>
              <a:t>Семейное </a:t>
            </a:r>
            <a:r>
              <a:rPr lang="ru-RU" sz="1400" b="1" dirty="0"/>
              <a:t>положение:</a:t>
            </a:r>
            <a:r>
              <a:rPr lang="ru-RU" sz="1400" dirty="0"/>
              <a:t> </a:t>
            </a:r>
            <a:r>
              <a:rPr lang="ru-RU" sz="1400" dirty="0" smtClean="0"/>
              <a:t>-</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6В04104</a:t>
            </a:r>
            <a:r>
              <a:rPr lang="ru-RU" sz="1400" dirty="0" smtClean="0"/>
              <a:t> </a:t>
            </a:r>
            <a:r>
              <a:rPr lang="ru-RU" sz="1400" dirty="0" smtClean="0">
                <a:solidFill>
                  <a:schemeClr val="bg1"/>
                </a:solidFill>
              </a:rPr>
              <a:t>Учет и аудит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gn="just"/>
            <a:r>
              <a:rPr lang="ru-RU" sz="1400" dirty="0"/>
              <a:t>Учет и аудит (по </a:t>
            </a:r>
            <a:r>
              <a:rPr lang="ru-RU" sz="1400" dirty="0" err="1"/>
              <a:t>отрослям</a:t>
            </a:r>
            <a:r>
              <a:rPr lang="ru-RU" sz="1400" dirty="0"/>
              <a:t>) </a:t>
            </a:r>
            <a:r>
              <a:rPr lang="ru-RU" sz="1400" dirty="0" err="1"/>
              <a:t>квалификаци</a:t>
            </a:r>
            <a:r>
              <a:rPr lang="ru-RU" sz="1400" dirty="0"/>
              <a:t>: “Бухгалтер</a:t>
            </a:r>
            <a:r>
              <a:rPr lang="ru-RU" sz="1400" dirty="0" smtClean="0"/>
              <a:t>”, </a:t>
            </a:r>
            <a:r>
              <a:rPr lang="en-US" sz="1400" dirty="0"/>
              <a:t>Renaissance </a:t>
            </a:r>
            <a:r>
              <a:rPr lang="en-US" sz="1400" dirty="0" smtClean="0"/>
              <a:t>25.06.2021</a:t>
            </a:r>
            <a:endParaRPr lang="kk-KZ" sz="1400" dirty="0" smtClean="0"/>
          </a:p>
          <a:p>
            <a:pPr algn="just"/>
            <a:r>
              <a:rPr lang="en-US" sz="1400" dirty="0" err="1"/>
              <a:t>Делопроизводство</a:t>
            </a:r>
            <a:r>
              <a:rPr lang="en-US" sz="1400" dirty="0"/>
              <a:t> с </a:t>
            </a:r>
            <a:r>
              <a:rPr lang="en-US" sz="1400" dirty="0" err="1"/>
              <a:t>применением</a:t>
            </a:r>
            <a:r>
              <a:rPr lang="en-US" sz="1400" dirty="0"/>
              <a:t> </a:t>
            </a:r>
            <a:r>
              <a:rPr lang="en-US" sz="1400" dirty="0" smtClean="0"/>
              <a:t>ПК</a:t>
            </a:r>
            <a:r>
              <a:rPr lang="kk-KZ" sz="1400" dirty="0" smtClean="0"/>
              <a:t>, </a:t>
            </a:r>
            <a:r>
              <a:rPr lang="ru-RU" sz="1400" dirty="0"/>
              <a:t>КГУ “учебно- производственный комбинат" </a:t>
            </a:r>
            <a:endParaRPr lang="ru-RU" sz="1400" dirty="0" smtClean="0">
              <a:ea typeface="Calibri"/>
              <a:cs typeface="Times New Roman"/>
            </a:endParaRPr>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r>
              <a:rPr lang="kk-KZ" sz="1200" dirty="0" smtClean="0">
                <a:solidFill>
                  <a:schemeClr val="bg1"/>
                </a:solidFill>
              </a:rPr>
              <a:t>нет</a:t>
            </a:r>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a:t>
            </a:r>
            <a:r>
              <a:rPr lang="ru-RU" sz="1400" dirty="0" smtClean="0"/>
              <a:t>казахский, английский </a:t>
            </a:r>
            <a:r>
              <a:rPr lang="ru-RU" sz="1400" dirty="0"/>
              <a:t>язык </a:t>
            </a:r>
          </a:p>
          <a:p>
            <a:pPr>
              <a:lnSpc>
                <a:spcPct val="106000"/>
              </a:lnSpc>
              <a:tabLst>
                <a:tab pos="2257425" algn="ctr"/>
              </a:tabLst>
            </a:pPr>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r>
              <a:rPr lang="ru-RU" sz="1400" dirty="0" smtClean="0"/>
              <a:t>-</a:t>
            </a:r>
          </a:p>
          <a:p>
            <a:r>
              <a:rPr lang="ru-RU" sz="1400" b="1" dirty="0" smtClean="0">
                <a:ea typeface="Calibri"/>
                <a:cs typeface="Times New Roman"/>
              </a:rPr>
              <a:t>Личные качества</a:t>
            </a:r>
          </a:p>
          <a:p>
            <a:pPr lvl="0"/>
            <a:r>
              <a:rPr lang="ru-RU" sz="1400" dirty="0" err="1" smtClean="0"/>
              <a:t>Внимателность</a:t>
            </a:r>
            <a:r>
              <a:rPr lang="ru-RU" sz="1400" dirty="0" smtClean="0"/>
              <a:t>; Коммуникабельность; </a:t>
            </a:r>
            <a:r>
              <a:rPr lang="ru-RU" sz="1400" dirty="0" err="1" smtClean="0"/>
              <a:t>Стрессоустлйчивость</a:t>
            </a:r>
            <a:r>
              <a:rPr lang="ru-RU" sz="1400" dirty="0" smtClean="0"/>
              <a:t>; Вежливость; Высокая </a:t>
            </a:r>
            <a:r>
              <a:rPr lang="ru-RU" sz="1400" dirty="0" err="1" smtClean="0"/>
              <a:t>работоспасобность</a:t>
            </a:r>
            <a:r>
              <a:rPr lang="ru-RU" sz="1400" dirty="0" smtClean="0"/>
              <a:t>; Аналитическое </a:t>
            </a:r>
            <a:r>
              <a:rPr lang="ru-RU" sz="1400" dirty="0"/>
              <a:t>мышление ;</a:t>
            </a:r>
          </a:p>
          <a:p>
            <a:pPr lvl="0"/>
            <a:r>
              <a:rPr lang="ru-RU" sz="1400" dirty="0"/>
              <a:t>Стремление к профессиональному росту </a:t>
            </a:r>
            <a:r>
              <a:rPr lang="ru-RU" sz="1400" dirty="0" smtClean="0"/>
              <a:t>Самообладание </a:t>
            </a:r>
            <a:r>
              <a:rPr lang="ru-RU" sz="1400" dirty="0"/>
              <a:t>и др.</a:t>
            </a:r>
          </a:p>
          <a:p>
            <a:r>
              <a:rPr lang="ru-RU" sz="1400" b="1" dirty="0" smtClean="0">
                <a:ea typeface="Calibri"/>
                <a:cs typeface="Times New Roman"/>
              </a:rPr>
              <a:t>Жизненное кредо</a:t>
            </a:r>
            <a:endParaRPr lang="ru-RU" sz="1400" dirty="0" smtClean="0">
              <a:ea typeface="Calibri"/>
              <a:cs typeface="Times New Roman"/>
            </a:endParaRPr>
          </a:p>
          <a:p>
            <a:r>
              <a:rPr lang="kk-KZ" sz="1400" dirty="0"/>
              <a:t>Хотя эта жизнь меняет вас, не забывыйте  своих близких!!!</a:t>
            </a:r>
            <a:endParaRPr lang="ru-RU" sz="14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71444453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ама1.jpg"/>
          <p:cNvPicPr/>
          <p:nvPr/>
        </p:nvPicPr>
        <p:blipFill>
          <a:blip r:embed="rId2" cstate="print"/>
          <a:stretch>
            <a:fillRect/>
          </a:stretch>
        </p:blipFill>
        <p:spPr>
          <a:xfrm>
            <a:off x="2761534" y="475051"/>
            <a:ext cx="1476330" cy="1366718"/>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Әскерхан Аманжол </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 </a:t>
            </a:r>
            <a:r>
              <a:rPr lang="kk-KZ" sz="1200" dirty="0" smtClean="0">
                <a:solidFill>
                  <a:schemeClr val="bg1"/>
                </a:solidFill>
              </a:rPr>
              <a:t>87756623930</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u="sng" dirty="0" err="1">
                <a:solidFill>
                  <a:schemeClr val="bg1"/>
                </a:solidFill>
                <a:hlinkClick r:id="rId3"/>
              </a:rPr>
              <a:t>askerhanly</a:t>
            </a:r>
            <a:r>
              <a:rPr lang="ru-RU" sz="1200" u="sng" dirty="0">
                <a:solidFill>
                  <a:schemeClr val="bg1"/>
                </a:solidFill>
                <a:hlinkClick r:id="rId3"/>
              </a:rPr>
              <a:t>@</a:t>
            </a:r>
            <a:r>
              <a:rPr lang="en-US" sz="1200" u="sng" dirty="0">
                <a:solidFill>
                  <a:schemeClr val="bg1"/>
                </a:solidFill>
                <a:hlinkClick r:id="rId3"/>
              </a:rPr>
              <a:t>mail</a:t>
            </a:r>
            <a:r>
              <a:rPr lang="ru-RU" sz="1200" u="sng" dirty="0">
                <a:solidFill>
                  <a:schemeClr val="bg1"/>
                </a:solidFill>
                <a:hlinkClick r:id="rId3"/>
              </a:rPr>
              <a:t>.</a:t>
            </a:r>
            <a:r>
              <a:rPr lang="en-US" sz="1200" u="sng" dirty="0" err="1">
                <a:solidFill>
                  <a:schemeClr val="bg1"/>
                </a:solidFill>
                <a:hlinkClick r:id="rId3"/>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10.01.2001</a:t>
            </a:r>
            <a:endParaRPr lang="ru-RU" sz="1200" dirty="0"/>
          </a:p>
          <a:p>
            <a:r>
              <a:rPr lang="kk-KZ" sz="1200" b="1" dirty="0" smtClean="0"/>
              <a:t>Отбасылық </a:t>
            </a:r>
            <a:r>
              <a:rPr lang="kk-KZ" sz="1200" b="1" dirty="0"/>
              <a:t>жағдайы:  </a:t>
            </a:r>
            <a:r>
              <a:rPr lang="kk-KZ" sz="1200" dirty="0"/>
              <a:t>Бойдақ.</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en-US" sz="1200" dirty="0"/>
              <a:t>“</a:t>
            </a:r>
            <a:r>
              <a:rPr lang="kk-KZ" sz="1200" dirty="0"/>
              <a:t>ББ</a:t>
            </a:r>
            <a:r>
              <a:rPr lang="en-US" sz="1200" dirty="0"/>
              <a:t>”</a:t>
            </a:r>
            <a:r>
              <a:rPr lang="kk-KZ" sz="1200" dirty="0"/>
              <a:t> кәсіпкерлік мектебінің түлегі</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«Оралхан Бөкей атындағы №44 лицей </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жақсы,ағылшынша –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Онлайн олимпияда физикадан  «переменный ток » </a:t>
            </a:r>
            <a:r>
              <a:rPr lang="kk-KZ" sz="1400" dirty="0" smtClean="0"/>
              <a:t>1-орын</a:t>
            </a:r>
            <a:r>
              <a:rPr lang="ru-RU" sz="1400" dirty="0" smtClean="0"/>
              <a:t>, </a:t>
            </a:r>
            <a:r>
              <a:rPr lang="kk-KZ" sz="1400" dirty="0" smtClean="0"/>
              <a:t>Онлайн </a:t>
            </a:r>
            <a:r>
              <a:rPr lang="kk-KZ" sz="1400" dirty="0"/>
              <a:t>олимпиада физика дан « электрическоенапряжение» </a:t>
            </a:r>
            <a:r>
              <a:rPr lang="kk-KZ" sz="1400" dirty="0" smtClean="0"/>
              <a:t>1-орын</a:t>
            </a:r>
            <a:r>
              <a:rPr lang="ru-RU" sz="1400" dirty="0" smtClean="0"/>
              <a:t>, </a:t>
            </a:r>
            <a:r>
              <a:rPr lang="kk-KZ" sz="1400" dirty="0" smtClean="0"/>
              <a:t>Онлайн </a:t>
            </a:r>
            <a:r>
              <a:rPr lang="kk-KZ" sz="1400" dirty="0"/>
              <a:t>олимпиада физикадан «строениеатома»  </a:t>
            </a:r>
            <a:r>
              <a:rPr lang="kk-KZ" sz="1400" dirty="0" smtClean="0"/>
              <a:t>2-орын</a:t>
            </a:r>
            <a:r>
              <a:rPr lang="ru-RU" sz="1400" dirty="0" smtClean="0"/>
              <a:t>, </a:t>
            </a:r>
            <a:r>
              <a:rPr lang="kk-KZ" sz="1400" dirty="0" smtClean="0"/>
              <a:t>Онлайн </a:t>
            </a:r>
            <a:r>
              <a:rPr lang="kk-KZ" sz="1400" dirty="0"/>
              <a:t>олимпиада халықаралық «Алгоритмдеу және бағдарламалау негіздері» 3-орын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өте ұқыпты, тырысшаң , алдына қойған мақсаттары айқын. </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Адам жасағанды – адам жасайды!</a:t>
            </a:r>
            <a:endParaRPr lang="ru-RU" sz="1400" dirty="0"/>
          </a:p>
          <a:p>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369895706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Әлібекова Айым Әлібекқызы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 </a:t>
            </a:r>
            <a:r>
              <a:rPr lang="kk-KZ" sz="1200" dirty="0">
                <a:solidFill>
                  <a:schemeClr val="bg1"/>
                </a:solidFill>
              </a:rPr>
              <a:t>8 </a:t>
            </a:r>
            <a:r>
              <a:rPr lang="kk-KZ" sz="1200" dirty="0" smtClean="0">
                <a:solidFill>
                  <a:schemeClr val="bg1"/>
                </a:solidFill>
              </a:rPr>
              <a:t>7781392750</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ru-RU" sz="1200" dirty="0">
                <a:solidFill>
                  <a:schemeClr val="bg1"/>
                </a:solidFill>
              </a:rPr>
              <a:t>aiymalibek27@gmail.com</a:t>
            </a: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27.11.2000</a:t>
            </a:r>
          </a:p>
          <a:p>
            <a:r>
              <a:rPr lang="kk-KZ" sz="1200" b="1" dirty="0" smtClean="0"/>
              <a:t>Отбасылық </a:t>
            </a:r>
            <a:r>
              <a:rPr lang="kk-KZ" sz="1200" b="1" dirty="0"/>
              <a:t>жағдайы:  </a:t>
            </a:r>
            <a:r>
              <a:rPr lang="kk-KZ" sz="1200" dirty="0"/>
              <a:t>Тұрмысқа шықпаған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«Оралхан Бөкей атындағы №44 лицей </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жақсы,ағылшынша –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Онлайн олимпияда халықаралық «по физике для педагогов» 1, 2-орын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Адам боп келіп өмірге , Адам боп кету парызым.</a:t>
            </a:r>
            <a:endParaRPr lang="ru-RU" sz="1400" dirty="0"/>
          </a:p>
          <a:p>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68873253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rotWithShape="1">
          <a:blip r:embed="rId2" cstate="print">
            <a:extLst>
              <a:ext uri="{28A0092B-C50C-407E-A947-70E740481C1C}">
                <a14:useLocalDpi xmlns:a14="http://schemas.microsoft.com/office/drawing/2010/main" val="0"/>
              </a:ext>
            </a:extLst>
          </a:blip>
          <a:srcRect t="20917" r="6021" b="28820"/>
          <a:stretch/>
        </p:blipFill>
        <p:spPr bwMode="auto">
          <a:xfrm>
            <a:off x="2761529" y="470097"/>
            <a:ext cx="1476340" cy="1376045"/>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Дукай Таңнұр</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 </a:t>
            </a:r>
            <a:r>
              <a:rPr lang="kk-KZ" sz="1200" dirty="0">
                <a:solidFill>
                  <a:schemeClr val="bg1"/>
                </a:solidFill>
              </a:rPr>
              <a:t>8 7774006926</a:t>
            </a:r>
            <a:endParaRPr lang="ru-RU" sz="1200" dirty="0">
              <a:solidFill>
                <a:schemeClr val="bg1"/>
              </a:solidFill>
            </a:endParaRP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tannur</a:t>
            </a:r>
            <a:r>
              <a:rPr lang="ru-RU" sz="1200" dirty="0">
                <a:solidFill>
                  <a:schemeClr val="bg1"/>
                </a:solidFill>
              </a:rPr>
              <a:t>.</a:t>
            </a:r>
            <a:r>
              <a:rPr lang="en-US" sz="1200" dirty="0" err="1">
                <a:solidFill>
                  <a:schemeClr val="bg1"/>
                </a:solidFill>
              </a:rPr>
              <a:t>dukay</a:t>
            </a:r>
            <a:r>
              <a:rPr lang="ru-RU" sz="1200" dirty="0">
                <a:solidFill>
                  <a:schemeClr val="bg1"/>
                </a:solidFill>
              </a:rPr>
              <a:t>.17@</a:t>
            </a:r>
            <a:r>
              <a:rPr lang="en-US" sz="1200" dirty="0" err="1">
                <a:solidFill>
                  <a:schemeClr val="bg1"/>
                </a:solidFill>
              </a:rPr>
              <a:t>bk</a:t>
            </a:r>
            <a:r>
              <a:rPr lang="ru-RU" sz="1200" dirty="0">
                <a:solidFill>
                  <a:schemeClr val="bg1"/>
                </a:solidFill>
              </a:rPr>
              <a:t>.</a:t>
            </a:r>
            <a:r>
              <a:rPr lang="en-US" sz="1200" dirty="0" err="1">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01.04.1999</a:t>
            </a:r>
            <a:endParaRPr lang="ru-RU" sz="1200" dirty="0"/>
          </a:p>
          <a:p>
            <a:r>
              <a:rPr lang="kk-KZ" sz="1200" b="1" dirty="0" smtClean="0"/>
              <a:t>Отбасылық </a:t>
            </a:r>
            <a:r>
              <a:rPr lang="kk-KZ" sz="1200" b="1" dirty="0"/>
              <a:t>жағдайы:  </a:t>
            </a:r>
            <a:r>
              <a:rPr lang="kk-KZ" sz="1200" dirty="0"/>
              <a:t>Тұрмыста</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 №15 орта мектебі ” КММ</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жоғары,</a:t>
            </a:r>
            <a:r>
              <a:rPr lang="ru-RU" sz="1400" dirty="0"/>
              <a:t> </a:t>
            </a:r>
            <a:r>
              <a:rPr lang="kk-KZ" sz="1400" dirty="0" smtClean="0"/>
              <a:t>ағылшынша </a:t>
            </a:r>
            <a:r>
              <a:rPr lang="kk-KZ" sz="1400" dirty="0"/>
              <a:t>– жоғары (Advanced), түрікше-орташа.</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Онлайн олимпияда халықаралық «по физике для педагогов» 1, 2-орын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Өмірдің әр сәтінен сабақ алу</a:t>
            </a:r>
            <a:endParaRPr lang="ru-RU" sz="1400" dirty="0"/>
          </a:p>
          <a:p>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70208387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52359" y="470097"/>
            <a:ext cx="1485509" cy="1371672"/>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Бөкеш  Инабат</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 </a:t>
            </a:r>
            <a:r>
              <a:rPr lang="kk-KZ" sz="1200" dirty="0" smtClean="0">
                <a:solidFill>
                  <a:schemeClr val="bg1"/>
                </a:solidFill>
              </a:rPr>
              <a:t>87075919843</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GB" sz="1200" dirty="0" err="1">
                <a:solidFill>
                  <a:schemeClr val="bg1"/>
                </a:solidFill>
              </a:rPr>
              <a:t>inabat</a:t>
            </a:r>
            <a:r>
              <a:rPr lang="ru-RU" sz="1200" dirty="0">
                <a:solidFill>
                  <a:schemeClr val="bg1"/>
                </a:solidFill>
              </a:rPr>
              <a:t>.</a:t>
            </a:r>
            <a:r>
              <a:rPr lang="en-GB" sz="1200" dirty="0" err="1">
                <a:solidFill>
                  <a:schemeClr val="bg1"/>
                </a:solidFill>
              </a:rPr>
              <a:t>ualihan</a:t>
            </a:r>
            <a:r>
              <a:rPr lang="ru-RU" sz="1200" dirty="0">
                <a:solidFill>
                  <a:schemeClr val="bg1"/>
                </a:solidFill>
              </a:rPr>
              <a:t>@</a:t>
            </a:r>
            <a:r>
              <a:rPr lang="en-GB" sz="1200" dirty="0" err="1">
                <a:solidFill>
                  <a:schemeClr val="bg1"/>
                </a:solidFill>
              </a:rPr>
              <a:t>gmail</a:t>
            </a:r>
            <a:r>
              <a:rPr lang="ru-RU" sz="1200" dirty="0">
                <a:solidFill>
                  <a:schemeClr val="bg1"/>
                </a:solidFill>
              </a:rPr>
              <a:t>.</a:t>
            </a:r>
            <a:r>
              <a:rPr lang="en-GB" sz="1200" dirty="0">
                <a:solidFill>
                  <a:schemeClr val="bg1"/>
                </a:solidFill>
              </a:rPr>
              <a:t>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23.08.2000</a:t>
            </a:r>
            <a:endParaRPr lang="ru-RU" sz="1200" dirty="0"/>
          </a:p>
          <a:p>
            <a:r>
              <a:rPr lang="kk-KZ" sz="1200" b="1" dirty="0" smtClean="0"/>
              <a:t>Отбасылық </a:t>
            </a:r>
            <a:r>
              <a:rPr lang="kk-KZ" sz="1200" b="1" dirty="0"/>
              <a:t>жағдайы:  </a:t>
            </a:r>
            <a:r>
              <a:rPr lang="kk-KZ" sz="1200" dirty="0"/>
              <a:t>Тұрмыс құрмаған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 №15 орта мектебі ” КММ</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Волейболдан университет ішінара үздік </a:t>
            </a:r>
            <a:r>
              <a:rPr lang="kk-KZ" sz="1400" dirty="0" smtClean="0"/>
              <a:t>ойыншы.</a:t>
            </a:r>
            <a:r>
              <a:rPr lang="ru-RU" sz="1400" dirty="0"/>
              <a:t> </a:t>
            </a:r>
            <a:r>
              <a:rPr lang="kk-KZ" sz="1400" dirty="0" smtClean="0"/>
              <a:t>Физикадан </a:t>
            </a:r>
            <a:r>
              <a:rPr lang="kk-KZ" sz="1400" dirty="0"/>
              <a:t>олимпиада жетістіктері 1,2 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Жетістікке жеткенше талмау,Өз Өзіңе мотиватор болу.</a:t>
            </a:r>
            <a:endParaRPr lang="ru-RU" sz="1400" dirty="0"/>
          </a:p>
          <a:p>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249391523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rotWithShape="1">
          <a:blip r:embed="rId2" cstate="print">
            <a:extLst>
              <a:ext uri="{28A0092B-C50C-407E-A947-70E740481C1C}">
                <a14:useLocalDpi xmlns:a14="http://schemas.microsoft.com/office/drawing/2010/main" val="0"/>
              </a:ext>
            </a:extLst>
          </a:blip>
          <a:srcRect b="25443"/>
          <a:stretch/>
        </p:blipFill>
        <p:spPr bwMode="auto">
          <a:xfrm>
            <a:off x="2752358" y="480726"/>
            <a:ext cx="1485509" cy="1361043"/>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Бидақын Күлиза </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 </a:t>
            </a:r>
            <a:r>
              <a:rPr lang="kk-KZ" sz="1200" dirty="0">
                <a:solidFill>
                  <a:schemeClr val="bg1"/>
                </a:solidFill>
              </a:rPr>
              <a:t>8 707 683 </a:t>
            </a:r>
            <a:r>
              <a:rPr lang="kk-KZ" sz="1200" dirty="0" smtClean="0">
                <a:solidFill>
                  <a:schemeClr val="bg1"/>
                </a:solidFill>
              </a:rPr>
              <a:t>3667</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kk-KZ" sz="1200" u="sng" dirty="0">
                <a:solidFill>
                  <a:schemeClr val="bg1"/>
                </a:solidFill>
                <a:hlinkClick r:id="rId3"/>
              </a:rPr>
              <a:t>gulizabidahynkyzy@gmail.com</a:t>
            </a:r>
            <a:r>
              <a:rPr lang="kk-KZ" sz="1200" dirty="0">
                <a:solidFill>
                  <a:schemeClr val="bg1"/>
                </a:solidFill>
              </a:rPr>
              <a:t> </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21.02.1999</a:t>
            </a:r>
          </a:p>
          <a:p>
            <a:r>
              <a:rPr lang="kk-KZ" sz="1200" b="1" dirty="0" smtClean="0"/>
              <a:t>Отбасылық </a:t>
            </a:r>
            <a:r>
              <a:rPr lang="kk-KZ" sz="1200" b="1" dirty="0"/>
              <a:t>жағдайы:  </a:t>
            </a:r>
            <a:r>
              <a:rPr lang="kk-KZ" sz="1200" dirty="0"/>
              <a:t>Тұрмыс құрмаған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400" dirty="0"/>
              <a:t>Өскемен қаласы әкімдігінің “ №15 орта мектебі ” КММ</a:t>
            </a:r>
            <a:endParaRPr lang="ru-RU" sz="14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Онлайн олимпияда халықаралық «по физике для педагогов» 1, 2-орын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Адам боп келіп өмірге , Адам боп кету парызым.</a:t>
            </a:r>
            <a:endParaRPr lang="ru-RU" sz="1400" dirty="0"/>
          </a:p>
          <a:p>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23095163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2357" y="484894"/>
            <a:ext cx="1485509" cy="1356876"/>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Бердібеков Нұртілеу Бердібекұлы</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 </a:t>
            </a:r>
            <a:r>
              <a:rPr lang="kk-KZ" sz="1200" dirty="0" smtClean="0">
                <a:solidFill>
                  <a:schemeClr val="bg1"/>
                </a:solidFill>
              </a:rPr>
              <a:t>87052697327</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kk-KZ" sz="1200" u="sng" dirty="0">
                <a:solidFill>
                  <a:schemeClr val="bg1"/>
                </a:solidFill>
                <a:hlinkClick r:id="rId3"/>
              </a:rPr>
              <a:t>berdibekov.0101@mail.ru</a:t>
            </a:r>
            <a:r>
              <a:rPr lang="kk-KZ" sz="1200" dirty="0">
                <a:solidFill>
                  <a:schemeClr val="bg1"/>
                </a:solidFill>
              </a:rPr>
              <a:t> </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15.05.2001</a:t>
            </a:r>
          </a:p>
          <a:p>
            <a:r>
              <a:rPr lang="kk-KZ" sz="1200" b="1" dirty="0" smtClean="0"/>
              <a:t>Отбасылық </a:t>
            </a:r>
            <a:r>
              <a:rPr lang="kk-KZ" sz="1200" b="1" dirty="0"/>
              <a:t>жағдайы:  </a:t>
            </a:r>
            <a:r>
              <a:rPr lang="kk-KZ" sz="1200" dirty="0"/>
              <a:t>Үйленбеген.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Шығыс Қазақстан облысының Дарынды балаларға арналған Жамбыл атындағы облыстық мамандандырылған мектеп-гимназия-интернаты</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Волейболдан увинерситет ішінара үздік </a:t>
            </a:r>
            <a:r>
              <a:rPr lang="kk-KZ" sz="1400" dirty="0" smtClean="0"/>
              <a:t>ойыншы.</a:t>
            </a:r>
            <a:r>
              <a:rPr lang="ru-RU" sz="1400" dirty="0"/>
              <a:t> </a:t>
            </a:r>
            <a:r>
              <a:rPr lang="kk-KZ" sz="1400" dirty="0" smtClean="0"/>
              <a:t>Физикадан </a:t>
            </a:r>
            <a:r>
              <a:rPr lang="kk-KZ" sz="1400" dirty="0"/>
              <a:t>олимпиада жетістіктері 1,2 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Жетістікке жеткенше талмау,Өз Өзіңе мотиватор болу.</a:t>
            </a:r>
            <a:endParaRPr lang="ru-RU" sz="1400" dirty="0"/>
          </a:p>
          <a:p>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246181787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extLst>
              <a:ext uri="{28A0092B-C50C-407E-A947-70E740481C1C}">
                <a14:useLocalDpi xmlns:a14="http://schemas.microsoft.com/office/drawing/2010/main" val="0"/>
              </a:ext>
            </a:extLst>
          </a:blip>
          <a:srcRect/>
          <a:stretch>
            <a:fillRect/>
          </a:stretch>
        </p:blipFill>
        <p:spPr bwMode="auto">
          <a:xfrm>
            <a:off x="2761532" y="472664"/>
            <a:ext cx="1476334" cy="1369105"/>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Бақыт Бағизат</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 </a:t>
            </a:r>
            <a:r>
              <a:rPr lang="kk-KZ" sz="1200" dirty="0">
                <a:solidFill>
                  <a:schemeClr val="bg1"/>
                </a:solidFill>
              </a:rPr>
              <a:t>87</a:t>
            </a:r>
            <a:r>
              <a:rPr lang="ru-RU" sz="1200" dirty="0" smtClean="0">
                <a:solidFill>
                  <a:schemeClr val="bg1"/>
                </a:solidFill>
              </a:rPr>
              <a:t>472228897</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bagizatbakytkyzy</a:t>
            </a:r>
            <a:r>
              <a:rPr lang="ru-RU" sz="1200" dirty="0">
                <a:solidFill>
                  <a:schemeClr val="bg1"/>
                </a:solidFill>
              </a:rPr>
              <a:t>@</a:t>
            </a:r>
            <a:r>
              <a:rPr lang="en-US" sz="1200" dirty="0" err="1">
                <a:solidFill>
                  <a:schemeClr val="bg1"/>
                </a:solidFill>
              </a:rPr>
              <a:t>gmail</a:t>
            </a:r>
            <a:r>
              <a:rPr lang="ru-RU" sz="1200" dirty="0">
                <a:solidFill>
                  <a:schemeClr val="bg1"/>
                </a:solidFill>
              </a:rPr>
              <a:t>.</a:t>
            </a:r>
            <a:r>
              <a:rPr lang="en-US" sz="1200" dirty="0">
                <a:solidFill>
                  <a:schemeClr val="bg1"/>
                </a:solidFill>
              </a:rPr>
              <a:t>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22.02.1999</a:t>
            </a:r>
          </a:p>
          <a:p>
            <a:r>
              <a:rPr lang="kk-KZ" sz="1200" b="1" dirty="0" smtClean="0"/>
              <a:t>Отбасылық </a:t>
            </a:r>
            <a:r>
              <a:rPr lang="kk-KZ" sz="1200" b="1" dirty="0"/>
              <a:t>жағдайы:  </a:t>
            </a:r>
            <a:r>
              <a:rPr lang="kk-KZ" sz="1200" dirty="0"/>
              <a:t>Үйленбеген.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Педагогикалық цифрлық құзіреттілікті 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Өскемен қаласы әкімдігінің “ №15 орта мектебі ” КММ</a:t>
            </a:r>
            <a:endParaRPr lang="ru-RU" sz="12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Физикадан олимпиада жетістіктері 1,2 орын.</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Аздаған жетістікке жету үшін, айтарлықтай көп жұмыс істеуің керек.</a:t>
            </a:r>
            <a:endParaRPr lang="ru-RU" sz="1400" dirty="0"/>
          </a:p>
          <a:p>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66121426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1532" y="469018"/>
            <a:ext cx="1476334" cy="1372751"/>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Байгелов Аслан Жақсылықұлы</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 </a:t>
            </a:r>
            <a:r>
              <a:rPr lang="kk-KZ" sz="1200" dirty="0">
                <a:solidFill>
                  <a:schemeClr val="bg1"/>
                </a:solidFill>
              </a:rPr>
              <a:t>8 778 115 7069</a:t>
            </a:r>
            <a:endParaRPr lang="ru-RU" sz="1200" dirty="0">
              <a:solidFill>
                <a:schemeClr val="bg1"/>
              </a:solidFill>
            </a:endParaRP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aslan</a:t>
            </a:r>
            <a:r>
              <a:rPr lang="ru-RU" sz="1200" dirty="0">
                <a:solidFill>
                  <a:schemeClr val="bg1"/>
                </a:solidFill>
              </a:rPr>
              <a:t>.</a:t>
            </a:r>
            <a:r>
              <a:rPr lang="en-US" sz="1200" dirty="0" err="1">
                <a:solidFill>
                  <a:schemeClr val="bg1"/>
                </a:solidFill>
              </a:rPr>
              <a:t>baigelov</a:t>
            </a:r>
            <a:r>
              <a:rPr lang="ru-RU" sz="1200" dirty="0">
                <a:solidFill>
                  <a:schemeClr val="bg1"/>
                </a:solidFill>
              </a:rPr>
              <a:t>@</a:t>
            </a:r>
            <a:r>
              <a:rPr lang="en-US" sz="1200" dirty="0" err="1">
                <a:solidFill>
                  <a:schemeClr val="bg1"/>
                </a:solidFill>
              </a:rPr>
              <a:t>gmail</a:t>
            </a:r>
            <a:r>
              <a:rPr lang="ru-RU" sz="1200" dirty="0">
                <a:solidFill>
                  <a:schemeClr val="bg1"/>
                </a:solidFill>
              </a:rPr>
              <a:t>.</a:t>
            </a:r>
            <a:r>
              <a:rPr lang="en-US" sz="1200" dirty="0">
                <a:solidFill>
                  <a:schemeClr val="bg1"/>
                </a:solidFill>
              </a:rPr>
              <a:t>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18.01.2001</a:t>
            </a:r>
          </a:p>
          <a:p>
            <a:r>
              <a:rPr lang="kk-KZ" sz="1200" b="1" dirty="0" smtClean="0"/>
              <a:t>Отбасылық </a:t>
            </a:r>
            <a:r>
              <a:rPr lang="kk-KZ" sz="1200" b="1" dirty="0"/>
              <a:t>жағдайы:  </a:t>
            </a:r>
            <a:r>
              <a:rPr lang="kk-KZ" sz="1200" dirty="0"/>
              <a:t>Үйленбеген.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Педагогикалық цифрлық құзіреттілікті </a:t>
            </a:r>
            <a:r>
              <a:rPr lang="kk-KZ" sz="1200" dirty="0" smtClean="0"/>
              <a:t>дамыту, </a:t>
            </a:r>
            <a:r>
              <a:rPr lang="kk-KZ" sz="1200" dirty="0"/>
              <a:t>People pro self development and leadership</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Өскемен қаласы әкімдігінің “ №15 орта мектебі ” КММ</a:t>
            </a:r>
            <a:endParaRPr lang="ru-RU" sz="12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жоғары,</a:t>
            </a:r>
            <a:r>
              <a:rPr lang="ru-RU" sz="1400" dirty="0"/>
              <a:t> </a:t>
            </a:r>
            <a:r>
              <a:rPr lang="kk-KZ" sz="1400" dirty="0" smtClean="0"/>
              <a:t>ағылшынша </a:t>
            </a:r>
            <a:r>
              <a:rPr lang="kk-KZ" sz="1400" dirty="0"/>
              <a:t>– жоғары (Advanced), түрікше-орташа.</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Онлайн олимпияда халықаралық «по физике для педагогов» 1, </a:t>
            </a:r>
            <a:r>
              <a:rPr lang="kk-KZ" sz="1400" dirty="0" smtClean="0"/>
              <a:t>2-орын</a:t>
            </a:r>
            <a:r>
              <a:rPr lang="ru-RU" sz="1400" dirty="0" smtClean="0"/>
              <a:t>, </a:t>
            </a:r>
            <a:r>
              <a:rPr lang="kk-KZ" sz="1400" dirty="0" smtClean="0"/>
              <a:t>Футбол, Аймақтық </a:t>
            </a:r>
            <a:r>
              <a:rPr lang="kk-KZ" sz="1400" dirty="0"/>
              <a:t>БИЛ түлектері арасындағы жазғы турнир 3 </a:t>
            </a:r>
            <a:r>
              <a:rPr lang="kk-KZ" sz="1400" dirty="0" smtClean="0"/>
              <a:t>орын</a:t>
            </a:r>
            <a:r>
              <a:rPr lang="ru-RU" sz="1400" dirty="0" smtClean="0"/>
              <a:t>, </a:t>
            </a:r>
            <a:r>
              <a:rPr lang="kk-KZ" sz="1400" dirty="0" smtClean="0"/>
              <a:t>Үздік </a:t>
            </a:r>
            <a:r>
              <a:rPr lang="kk-KZ" sz="1400" dirty="0"/>
              <a:t>жартылай </a:t>
            </a:r>
            <a:r>
              <a:rPr lang="kk-KZ" sz="1400" dirty="0" smtClean="0"/>
              <a:t>қорғаушы</a:t>
            </a:r>
            <a:r>
              <a:rPr lang="ru-RU" sz="1400" dirty="0" smtClean="0"/>
              <a:t>, </a:t>
            </a:r>
            <a:r>
              <a:rPr lang="kk-KZ" sz="1400" dirty="0" smtClean="0"/>
              <a:t>Шахмат</a:t>
            </a:r>
            <a:r>
              <a:rPr lang="ru-RU" sz="1400" dirty="0" smtClean="0"/>
              <a:t>, </a:t>
            </a:r>
            <a:r>
              <a:rPr lang="kk-KZ" sz="1400" dirty="0" smtClean="0"/>
              <a:t>Теннис 2-орын</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Өмірдің әр сәтінен сабақ алу</a:t>
            </a:r>
            <a:endParaRPr lang="ru-RU" sz="1400" dirty="0"/>
          </a:p>
          <a:p>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343772476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C:\Users\Zhansaya\Desktop\IMG_20211214_1635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32" y="469018"/>
            <a:ext cx="1476334" cy="1372751"/>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Асылбек Назерке Бақытбекқызы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 </a:t>
            </a:r>
            <a:r>
              <a:rPr lang="kk-KZ" sz="1200" dirty="0">
                <a:solidFill>
                  <a:schemeClr val="bg1"/>
                </a:solidFill>
              </a:rPr>
              <a:t>+</a:t>
            </a:r>
            <a:r>
              <a:rPr lang="kk-KZ" sz="1200" dirty="0" smtClean="0">
                <a:solidFill>
                  <a:schemeClr val="bg1"/>
                </a:solidFill>
              </a:rPr>
              <a:t>77058426129</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u="sng" dirty="0" err="1">
                <a:solidFill>
                  <a:schemeClr val="bg1"/>
                </a:solidFill>
                <a:hlinkClick r:id="rId3"/>
              </a:rPr>
              <a:t>nazerke</a:t>
            </a:r>
            <a:r>
              <a:rPr lang="ru-RU" sz="1200" u="sng" dirty="0">
                <a:solidFill>
                  <a:schemeClr val="bg1"/>
                </a:solidFill>
                <a:hlinkClick r:id="rId3"/>
              </a:rPr>
              <a:t>.</a:t>
            </a:r>
            <a:r>
              <a:rPr lang="en-US" sz="1200" u="sng" dirty="0" err="1">
                <a:solidFill>
                  <a:schemeClr val="bg1"/>
                </a:solidFill>
                <a:hlinkClick r:id="rId3"/>
              </a:rPr>
              <a:t>asylbek</a:t>
            </a:r>
            <a:r>
              <a:rPr lang="ru-RU" sz="1200" u="sng" dirty="0">
                <a:solidFill>
                  <a:schemeClr val="bg1"/>
                </a:solidFill>
                <a:hlinkClick r:id="rId3"/>
              </a:rPr>
              <a:t>010129@</a:t>
            </a:r>
            <a:r>
              <a:rPr lang="en-US" sz="1200" u="sng" dirty="0">
                <a:solidFill>
                  <a:schemeClr val="bg1"/>
                </a:solidFill>
                <a:hlinkClick r:id="rId3"/>
              </a:rPr>
              <a:t>mail</a:t>
            </a:r>
            <a:r>
              <a:rPr lang="ru-RU" sz="1200" u="sng" dirty="0">
                <a:solidFill>
                  <a:schemeClr val="bg1"/>
                </a:solidFill>
                <a:hlinkClick r:id="rId3"/>
              </a:rPr>
              <a:t>.</a:t>
            </a:r>
            <a:r>
              <a:rPr lang="en-US" sz="1200" u="sng" dirty="0" err="1">
                <a:solidFill>
                  <a:schemeClr val="bg1"/>
                </a:solidFill>
                <a:hlinkClick r:id="rId3"/>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29.01.2001 ж.</a:t>
            </a:r>
            <a:endParaRPr lang="ru-RU" sz="1200" dirty="0"/>
          </a:p>
          <a:p>
            <a:r>
              <a:rPr lang="kk-KZ" sz="1200" b="1" dirty="0" smtClean="0"/>
              <a:t>Отбасылық </a:t>
            </a:r>
            <a:r>
              <a:rPr lang="kk-KZ" sz="1200" b="1" dirty="0"/>
              <a:t>жағдайы:  </a:t>
            </a:r>
            <a:r>
              <a:rPr lang="kk-KZ" sz="1200" dirty="0"/>
              <a:t>Үйленбеген.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Педагогикалық цифрлық құзіреттілікті </a:t>
            </a:r>
            <a:r>
              <a:rPr lang="kk-KZ" sz="1200" dirty="0" smtClean="0"/>
              <a:t>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Өскемен қаласы әкімдігінің “ №15 орта мектебі ” КММ</a:t>
            </a:r>
            <a:endParaRPr lang="ru-RU" sz="12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Физикадан онлайн олимпиада жетістіктері 1,2 орын</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 </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Жетістікке жеткенше талмау</a:t>
            </a:r>
            <a:r>
              <a:rPr lang="kk-KZ" sz="1400" b="1" dirty="0"/>
              <a:t>.</a:t>
            </a:r>
            <a:endParaRPr lang="ru-RU" sz="1400" dirty="0"/>
          </a:p>
          <a:p>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94663235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a:stretch>
            <a:fillRect/>
          </a:stretch>
        </p:blipFill>
        <p:spPr>
          <a:xfrm>
            <a:off x="2761532" y="480726"/>
            <a:ext cx="1476334"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Алмас Мақпал</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 </a:t>
            </a:r>
            <a:r>
              <a:rPr lang="kk-KZ" sz="1200" dirty="0">
                <a:solidFill>
                  <a:schemeClr val="bg1"/>
                </a:solidFill>
              </a:rPr>
              <a:t>87</a:t>
            </a:r>
            <a:r>
              <a:rPr lang="ru-RU" sz="1200" dirty="0" smtClean="0">
                <a:solidFill>
                  <a:schemeClr val="bg1"/>
                </a:solidFill>
              </a:rPr>
              <a:t>474905168</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makpalalmas</a:t>
            </a:r>
            <a:r>
              <a:rPr lang="ru-RU" sz="1200" dirty="0">
                <a:solidFill>
                  <a:schemeClr val="bg1"/>
                </a:solidFill>
              </a:rPr>
              <a:t>26@</a:t>
            </a:r>
            <a:r>
              <a:rPr lang="en-US" sz="1200" dirty="0" err="1">
                <a:solidFill>
                  <a:schemeClr val="bg1"/>
                </a:solidFill>
              </a:rPr>
              <a:t>gmail</a:t>
            </a:r>
            <a:r>
              <a:rPr lang="ru-RU" sz="1200" dirty="0">
                <a:solidFill>
                  <a:schemeClr val="bg1"/>
                </a:solidFill>
              </a:rPr>
              <a:t>.</a:t>
            </a:r>
            <a:r>
              <a:rPr lang="en-US" sz="1200" dirty="0">
                <a:solidFill>
                  <a:schemeClr val="bg1"/>
                </a:solidFill>
              </a:rPr>
              <a:t>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14.01.1999</a:t>
            </a:r>
            <a:endParaRPr lang="ru-RU" sz="1200" dirty="0"/>
          </a:p>
          <a:p>
            <a:r>
              <a:rPr lang="kk-KZ" sz="1200" b="1" dirty="0" smtClean="0"/>
              <a:t>Отбасылық </a:t>
            </a:r>
            <a:r>
              <a:rPr lang="kk-KZ" sz="1200" b="1" dirty="0"/>
              <a:t>жағдайы:  </a:t>
            </a:r>
            <a:r>
              <a:rPr lang="kk-KZ" sz="1200" dirty="0"/>
              <a:t>Үйленбеген.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Педагогикалық цифрлық құзіреттілікті </a:t>
            </a:r>
            <a:r>
              <a:rPr lang="kk-KZ" sz="1200" dirty="0" smtClean="0"/>
              <a:t>дамыту</a:t>
            </a:r>
            <a:endParaRPr lang="ru-RU" sz="1200" b="1" dirty="0" smtClean="0">
              <a:ea typeface="Calibri"/>
              <a:cs typeface="Times New Roman"/>
            </a:endParaRPr>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Өскемен қаласы әкімдігінің “ №15 орта мектебі ” КММ</a:t>
            </a:r>
            <a:endParaRPr lang="ru-RU" sz="12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Физикадан онлайн олимпиада жетістіктері 1,2 орын</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b="1" dirty="0"/>
              <a:t> </a:t>
            </a:r>
            <a:r>
              <a:rPr lang="kk-KZ" sz="1400" dirty="0"/>
              <a:t>Алынбайтын асу, бағынбайтын белес, шешілмейтін түйін жоқ.</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022349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Чагиева Меруерт Мухтарканқызы</a:t>
            </a:r>
            <a:endParaRPr lang="ru-RU" sz="1400"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b="1" dirty="0">
                <a:solidFill>
                  <a:schemeClr val="bg1"/>
                </a:solidFill>
              </a:rPr>
              <a:t>+77056399436 </a:t>
            </a:r>
            <a:endParaRPr lang="kk-KZ" sz="1400" b="1"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b="1" dirty="0" err="1">
                <a:solidFill>
                  <a:schemeClr val="bg1"/>
                </a:solidFill>
              </a:rPr>
              <a:t>mkchagieva</a:t>
            </a:r>
            <a:r>
              <a:rPr lang="ru-RU" sz="1400" b="1" dirty="0">
                <a:solidFill>
                  <a:schemeClr val="bg1"/>
                </a:solidFill>
              </a:rPr>
              <a:t>.01@</a:t>
            </a:r>
            <a:r>
              <a:rPr lang="en-US" sz="1400" b="1" dirty="0" err="1">
                <a:solidFill>
                  <a:schemeClr val="bg1"/>
                </a:solidFill>
              </a:rPr>
              <a:t>bk</a:t>
            </a:r>
            <a:r>
              <a:rPr lang="ru-RU" sz="1400" b="1" dirty="0">
                <a:solidFill>
                  <a:schemeClr val="bg1"/>
                </a:solidFill>
              </a:rPr>
              <a:t>.</a:t>
            </a:r>
            <a:r>
              <a:rPr lang="en-US" sz="1400" b="1" dirty="0" err="1" smtClean="0">
                <a:solidFill>
                  <a:schemeClr val="bg1"/>
                </a:solidFill>
              </a:rPr>
              <a:t>ru</a:t>
            </a:r>
            <a:r>
              <a:rPr lang="ru-RU" sz="1400" b="1" dirty="0" smtClean="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kk-KZ" sz="1400" dirty="0"/>
              <a:t>02.04.2001г</a:t>
            </a:r>
            <a:endParaRPr lang="ru-RU" sz="1400" dirty="0"/>
          </a:p>
          <a:p>
            <a:r>
              <a:rPr lang="ru-RU" sz="1400" b="1" dirty="0" smtClean="0"/>
              <a:t>Семейное </a:t>
            </a:r>
            <a:r>
              <a:rPr lang="ru-RU" sz="1400" b="1" dirty="0"/>
              <a:t>положение:</a:t>
            </a:r>
            <a:r>
              <a:rPr lang="ru-RU" sz="1400" dirty="0"/>
              <a:t>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6В04104</a:t>
            </a:r>
            <a:r>
              <a:rPr lang="ru-RU" sz="1400" dirty="0" smtClean="0"/>
              <a:t> </a:t>
            </a:r>
            <a:r>
              <a:rPr lang="ru-RU" sz="1400" dirty="0" smtClean="0">
                <a:solidFill>
                  <a:schemeClr val="bg1"/>
                </a:solidFill>
              </a:rPr>
              <a:t>Учет и аудит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gn="just"/>
            <a:r>
              <a:rPr lang="kk-KZ" sz="1400" dirty="0" smtClean="0"/>
              <a:t>-</a:t>
            </a:r>
            <a:endParaRPr lang="ru-RU" sz="1400" dirty="0" smtClean="0">
              <a:ea typeface="Calibri"/>
              <a:cs typeface="Times New Roman"/>
            </a:endParaRPr>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r>
              <a:rPr lang="kk-KZ" sz="1200" dirty="0" smtClean="0">
                <a:solidFill>
                  <a:schemeClr val="bg1"/>
                </a:solidFill>
              </a:rPr>
              <a:t>нет</a:t>
            </a:r>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Казахский- родной, русский – свободно, английский – свободно </a:t>
            </a:r>
            <a:endParaRPr lang="ru-RU" sz="1400" dirty="0" smtClean="0"/>
          </a:p>
          <a:p>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r>
              <a:rPr lang="ru-RU" sz="1400" dirty="0"/>
              <a:t>Умение работать программами: </a:t>
            </a:r>
            <a:r>
              <a:rPr lang="en-US" sz="1400" dirty="0"/>
              <a:t>Microsoft Word</a:t>
            </a:r>
            <a:r>
              <a:rPr lang="kk-KZ" sz="1400" dirty="0"/>
              <a:t>, </a:t>
            </a:r>
            <a:r>
              <a:rPr lang="en-US" sz="1400" dirty="0"/>
              <a:t>Excel</a:t>
            </a:r>
            <a:r>
              <a:rPr lang="kk-KZ" sz="1400" dirty="0"/>
              <a:t>, </a:t>
            </a:r>
            <a:r>
              <a:rPr lang="en-US" sz="1400" dirty="0"/>
              <a:t>Power Point</a:t>
            </a:r>
            <a:r>
              <a:rPr lang="ru-RU" sz="1400" dirty="0"/>
              <a:t> и </a:t>
            </a:r>
            <a:r>
              <a:rPr lang="ru-RU" sz="1400" dirty="0" err="1"/>
              <a:t>т.д</a:t>
            </a:r>
            <a:r>
              <a:rPr lang="ru-RU" sz="1400" dirty="0"/>
              <a:t> </a:t>
            </a:r>
            <a:endParaRPr lang="ru-RU" sz="1400" dirty="0" smtClean="0"/>
          </a:p>
          <a:p>
            <a:r>
              <a:rPr lang="ru-RU" sz="1400" b="1" dirty="0" smtClean="0">
                <a:ea typeface="Calibri"/>
                <a:cs typeface="Times New Roman"/>
              </a:rPr>
              <a:t>Личные качества</a:t>
            </a:r>
          </a:p>
          <a:p>
            <a:pPr lvl="0"/>
            <a:r>
              <a:rPr lang="ru-RU" sz="1400" dirty="0"/>
              <a:t>Умение работать в </a:t>
            </a:r>
            <a:r>
              <a:rPr lang="ru-RU" sz="1400" dirty="0" smtClean="0"/>
              <a:t>команде, Креативность</a:t>
            </a:r>
            <a:r>
              <a:rPr lang="ru-RU" sz="1400" dirty="0"/>
              <a:t>, </a:t>
            </a:r>
            <a:r>
              <a:rPr lang="ru-RU" sz="1400" dirty="0" smtClean="0"/>
              <a:t>Доброжелательность</a:t>
            </a:r>
            <a:r>
              <a:rPr lang="ru-RU" sz="1400" dirty="0"/>
              <a:t>, </a:t>
            </a:r>
            <a:r>
              <a:rPr lang="ru-RU" sz="1400" dirty="0" smtClean="0"/>
              <a:t>Желание </a:t>
            </a:r>
            <a:r>
              <a:rPr lang="ru-RU" sz="1400" dirty="0"/>
              <a:t>обучаться, </a:t>
            </a:r>
            <a:r>
              <a:rPr lang="ru-RU" sz="1400" dirty="0" smtClean="0"/>
              <a:t>Амбициозная</a:t>
            </a:r>
            <a:r>
              <a:rPr lang="ru-RU" sz="1400" dirty="0"/>
              <a:t>, </a:t>
            </a:r>
            <a:r>
              <a:rPr lang="ru-RU" sz="1400" dirty="0" smtClean="0"/>
              <a:t>Целеустремлённость</a:t>
            </a:r>
            <a:r>
              <a:rPr lang="ru-RU" sz="1400" dirty="0"/>
              <a:t>, </a:t>
            </a:r>
          </a:p>
          <a:p>
            <a:pPr lvl="0"/>
            <a:r>
              <a:rPr lang="ru-RU" sz="1400" dirty="0" smtClean="0"/>
              <a:t>Самостоятельность</a:t>
            </a:r>
            <a:r>
              <a:rPr lang="ru-RU" sz="1400" dirty="0"/>
              <a:t>.</a:t>
            </a:r>
          </a:p>
          <a:p>
            <a:r>
              <a:rPr lang="ru-RU" sz="1400" b="1" dirty="0" smtClean="0">
                <a:ea typeface="Calibri"/>
                <a:cs typeface="Times New Roman"/>
              </a:rPr>
              <a:t>Жизненное кредо</a:t>
            </a:r>
            <a:endParaRPr lang="ru-RU" sz="1400" dirty="0" smtClean="0">
              <a:ea typeface="Calibri"/>
              <a:cs typeface="Times New Roman"/>
            </a:endParaRPr>
          </a:p>
          <a:p>
            <a:r>
              <a:rPr lang="kk-KZ" sz="1400" dirty="0"/>
              <a:t>Все ошибаются, ведь недаром на карандашах есть ластики.</a:t>
            </a:r>
            <a:endParaRPr lang="ru-RU" sz="14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51957459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32" y="480726"/>
            <a:ext cx="1476334"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Айтжанова Жанбота Нұрдәулетқызы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 </a:t>
            </a:r>
            <a:r>
              <a:rPr lang="kk-KZ" sz="1200" dirty="0">
                <a:solidFill>
                  <a:schemeClr val="bg1"/>
                </a:solidFill>
              </a:rPr>
              <a:t>8 705 669 </a:t>
            </a:r>
            <a:r>
              <a:rPr lang="kk-KZ" sz="1200" dirty="0" smtClean="0">
                <a:solidFill>
                  <a:schemeClr val="bg1"/>
                </a:solidFill>
              </a:rPr>
              <a:t>4340</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aitzhanova</a:t>
            </a:r>
            <a:r>
              <a:rPr lang="ru-RU" sz="1200" dirty="0">
                <a:solidFill>
                  <a:schemeClr val="bg1"/>
                </a:solidFill>
              </a:rPr>
              <a:t>999@</a:t>
            </a:r>
            <a:r>
              <a:rPr lang="en-US" sz="1200" dirty="0">
                <a:solidFill>
                  <a:schemeClr val="bg1"/>
                </a:solidFill>
              </a:rPr>
              <a:t>mail</a:t>
            </a:r>
            <a:r>
              <a:rPr lang="ru-RU" sz="1200" dirty="0">
                <a:solidFill>
                  <a:schemeClr val="bg1"/>
                </a:solidFill>
              </a:rPr>
              <a:t>.</a:t>
            </a:r>
            <a:r>
              <a:rPr lang="en-US" sz="1200" dirty="0" err="1">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18.09.1999</a:t>
            </a:r>
            <a:endParaRPr lang="ru-RU" sz="1200" dirty="0"/>
          </a:p>
          <a:p>
            <a:r>
              <a:rPr lang="kk-KZ" sz="1200" b="1" dirty="0" smtClean="0"/>
              <a:t>Отбасылық </a:t>
            </a:r>
            <a:r>
              <a:rPr lang="kk-KZ" sz="1200" b="1" dirty="0"/>
              <a:t>жағдайы:  </a:t>
            </a:r>
            <a:r>
              <a:rPr lang="kk-KZ" sz="1200" dirty="0"/>
              <a:t>Үйленбеген.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5В012600  </a:t>
            </a:r>
            <a:r>
              <a:rPr lang="kk-KZ" sz="1200" dirty="0" smtClean="0">
                <a:solidFill>
                  <a:schemeClr val="bg1"/>
                </a:solidFill>
              </a:rPr>
              <a:t>Математика-физика (бакалавр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Экономикалық жұмыстар бойынша қаржыгер, 2015-2018 жж. «Алматы Мемлекеттік Бизнес Колледжі»</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Өскемен қаласы әкімдігінің “ №15 орта мектебі ” КММ</a:t>
            </a:r>
            <a:endParaRPr lang="ru-RU" sz="12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Физикадан онлайн олимпиада жетістіктері 1,2 орын</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Компьютерді игеруі MS Office, E - mail, барлық интернет браузерлермен жұмыс істеу, Internet, графикалық бағдарламалар, База данных My SQL</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Жұмысқа қабілетті. жауапкершілікті, жан - жақтылық, ұйымдастырушылық және басқарушылық қабілеттері,талапшыл, алдына қойған міндеттерге шығармашылық көзқарас</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smtClean="0"/>
              <a:t>Адам </a:t>
            </a:r>
            <a:r>
              <a:rPr lang="kk-KZ" sz="1400" dirty="0"/>
              <a:t>боп келіп өмірге , Адам боп кету парызым.</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35804356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80726"/>
            <a:ext cx="147634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Курманбек Акерке</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kk-KZ" sz="1400" dirty="0" smtClean="0">
                <a:solidFill>
                  <a:schemeClr val="bg1"/>
                </a:solidFill>
              </a:rPr>
              <a:t>87077832434</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erkeamen</a:t>
            </a:r>
            <a:r>
              <a:rPr lang="ru-RU" sz="1400" dirty="0">
                <a:solidFill>
                  <a:schemeClr val="bg1"/>
                </a:solidFill>
              </a:rPr>
              <a:t>07@</a:t>
            </a:r>
            <a:r>
              <a:rPr lang="en-US" sz="1400" dirty="0" err="1">
                <a:solidFill>
                  <a:schemeClr val="bg1"/>
                </a:solidFill>
              </a:rPr>
              <a:t>gmail</a:t>
            </a:r>
            <a:r>
              <a:rPr lang="ru-RU" sz="1400" dirty="0">
                <a:solidFill>
                  <a:schemeClr val="bg1"/>
                </a:solidFill>
              </a:rPr>
              <a:t>.</a:t>
            </a:r>
            <a:r>
              <a:rPr lang="en-US" sz="1400" dirty="0">
                <a:solidFill>
                  <a:schemeClr val="bg1"/>
                </a:solidFill>
              </a:rPr>
              <a:t>com</a:t>
            </a:r>
            <a:r>
              <a:rPr lang="ru-RU" sz="1400" dirty="0" smtClean="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11.02.2000</a:t>
            </a:r>
          </a:p>
          <a:p>
            <a:r>
              <a:rPr lang="kk-KZ" sz="1400" b="1" dirty="0" smtClean="0"/>
              <a:t>Семейное положение:</a:t>
            </a:r>
            <a:r>
              <a:rPr lang="kk-KZ" sz="1400" dirty="0" smtClean="0"/>
              <a:t> 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5В060100 Математика</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smtClean="0"/>
              <a:t>Курсы английского языка, Курсы по математике</a:t>
            </a:r>
            <a:endParaRPr lang="ru-RU" sz="1100" dirty="0"/>
          </a:p>
          <a:p>
            <a:endParaRPr lang="ru-RU" sz="1100" b="1" dirty="0"/>
          </a:p>
          <a:p>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400" dirty="0"/>
              <a:t> </a:t>
            </a:r>
            <a:r>
              <a:rPr lang="kk-KZ" sz="1200" dirty="0"/>
              <a:t>ВКУ им.Аманжолова</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en-US" sz="1400" dirty="0" err="1">
                <a:solidFill>
                  <a:schemeClr val="bg1"/>
                </a:solidFill>
              </a:rPr>
              <a:t>Altyn</a:t>
            </a:r>
            <a:r>
              <a:rPr lang="en-US" sz="1400" dirty="0">
                <a:solidFill>
                  <a:schemeClr val="bg1"/>
                </a:solidFill>
              </a:rPr>
              <a:t> </a:t>
            </a:r>
            <a:r>
              <a:rPr lang="en-US" sz="1400" dirty="0" err="1">
                <a:solidFill>
                  <a:schemeClr val="bg1"/>
                </a:solidFill>
              </a:rPr>
              <a:t>Uya</a:t>
            </a:r>
            <a:r>
              <a:rPr lang="en-US" sz="1400" dirty="0">
                <a:solidFill>
                  <a:schemeClr val="bg1"/>
                </a:solidFill>
              </a:rPr>
              <a:t> </a:t>
            </a:r>
            <a:r>
              <a:rPr lang="kk-KZ" sz="1400" dirty="0">
                <a:solidFill>
                  <a:schemeClr val="bg1"/>
                </a:solidFill>
              </a:rPr>
              <a:t>образовательный </a:t>
            </a:r>
            <a:r>
              <a:rPr lang="kk-KZ" sz="1400" dirty="0" smtClean="0">
                <a:solidFill>
                  <a:schemeClr val="bg1"/>
                </a:solidFill>
              </a:rPr>
              <a:t>центр, </a:t>
            </a:r>
            <a:r>
              <a:rPr lang="kk-KZ" sz="1400" dirty="0">
                <a:solidFill>
                  <a:schemeClr val="bg1"/>
                </a:solidFill>
              </a:rPr>
              <a:t>пре</a:t>
            </a:r>
            <a:r>
              <a:rPr lang="ru-RU" sz="1400" dirty="0" err="1">
                <a:solidFill>
                  <a:schemeClr val="bg1"/>
                </a:solidFill>
              </a:rPr>
              <a:t>подавание</a:t>
            </a:r>
            <a:r>
              <a:rPr lang="ru-RU" sz="1400" dirty="0">
                <a:solidFill>
                  <a:schemeClr val="bg1"/>
                </a:solidFill>
              </a:rPr>
              <a:t> математики </a:t>
            </a:r>
            <a:r>
              <a:rPr lang="ru-RU" sz="1400" dirty="0" smtClean="0">
                <a:solidFill>
                  <a:schemeClr val="bg1"/>
                </a:solidFill>
              </a:rPr>
              <a:t>с 1-11 классы, </a:t>
            </a:r>
            <a:r>
              <a:rPr lang="ru-RU" sz="1400" dirty="0">
                <a:solidFill>
                  <a:schemeClr val="bg1"/>
                </a:solidFill>
              </a:rPr>
              <a:t>организация рабочего процесса</a:t>
            </a:r>
            <a:r>
              <a:rPr lang="kk-KZ" sz="1400" dirty="0">
                <a:solidFill>
                  <a:schemeClr val="bg1"/>
                </a:solidFill>
              </a:rPr>
              <a:t>, работа с клиентами</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pPr lvl="0"/>
            <a:r>
              <a:rPr lang="ru-RU" sz="1300" dirty="0"/>
              <a:t>Английский язык </a:t>
            </a:r>
            <a:r>
              <a:rPr lang="ru-RU" sz="1300" dirty="0" smtClean="0"/>
              <a:t>В2, Русский </a:t>
            </a:r>
            <a:r>
              <a:rPr lang="ru-RU" sz="1300" dirty="0"/>
              <a:t>язык </a:t>
            </a:r>
            <a:r>
              <a:rPr lang="ru-RU" sz="1300" dirty="0" smtClean="0"/>
              <a:t>родной, Казахский </a:t>
            </a:r>
            <a:r>
              <a:rPr lang="ru-RU" sz="1300" dirty="0"/>
              <a:t>язык А1</a:t>
            </a:r>
          </a:p>
          <a:p>
            <a:r>
              <a:rPr lang="ru-RU" sz="1300" b="1" dirty="0" smtClean="0">
                <a:ea typeface="Calibri"/>
                <a:cs typeface="Times New Roman"/>
              </a:rPr>
              <a:t>Достижения, награды  </a:t>
            </a:r>
            <a:r>
              <a:rPr lang="ru-RU" altLang="ru-RU" sz="1300" dirty="0" smtClean="0">
                <a:solidFill>
                  <a:srgbClr val="202124"/>
                </a:solidFill>
                <a:ea typeface="Times New Roman" panose="02020603050405020304" pitchFamily="18" charset="0"/>
                <a:cs typeface="Times New Roman" panose="02020603050405020304" pitchFamily="18" charset="0"/>
              </a:rPr>
              <a:t>В </a:t>
            </a:r>
            <a:r>
              <a:rPr lang="ru-RU" altLang="ru-RU" sz="1300" dirty="0">
                <a:solidFill>
                  <a:srgbClr val="202124"/>
                </a:solidFill>
                <a:ea typeface="Times New Roman" panose="02020603050405020304" pitchFamily="18" charset="0"/>
                <a:cs typeface="Times New Roman" panose="02020603050405020304" pitchFamily="18" charset="0"/>
              </a:rPr>
              <a:t>2018 году занял</a:t>
            </a:r>
            <a:r>
              <a:rPr lang="kk-KZ" altLang="ru-RU" sz="1300" dirty="0">
                <a:solidFill>
                  <a:srgbClr val="202124"/>
                </a:solidFill>
                <a:ea typeface="Times New Roman" panose="02020603050405020304" pitchFamily="18" charset="0"/>
                <a:cs typeface="Times New Roman" panose="02020603050405020304" pitchFamily="18" charset="0"/>
              </a:rPr>
              <a:t>а</a:t>
            </a:r>
            <a:r>
              <a:rPr lang="ru-RU" altLang="ru-RU" sz="1300" dirty="0">
                <a:solidFill>
                  <a:srgbClr val="202124"/>
                </a:solidFill>
                <a:ea typeface="Times New Roman" panose="02020603050405020304" pitchFamily="18" charset="0"/>
                <a:cs typeface="Times New Roman" panose="02020603050405020304" pitchFamily="18" charset="0"/>
              </a:rPr>
              <a:t> 3-е место в республиканском </a:t>
            </a:r>
            <a:r>
              <a:rPr lang="ru-RU" altLang="ru-RU" sz="1300" dirty="0" err="1">
                <a:solidFill>
                  <a:srgbClr val="202124"/>
                </a:solidFill>
                <a:ea typeface="Times New Roman" panose="02020603050405020304" pitchFamily="18" charset="0"/>
                <a:cs typeface="Times New Roman" panose="02020603050405020304" pitchFamily="18" charset="0"/>
              </a:rPr>
              <a:t>дебатном</a:t>
            </a:r>
            <a:r>
              <a:rPr lang="ru-RU" altLang="ru-RU" sz="1300" dirty="0">
                <a:solidFill>
                  <a:srgbClr val="202124"/>
                </a:solidFill>
                <a:ea typeface="Times New Roman" panose="02020603050405020304" pitchFamily="18" charset="0"/>
                <a:cs typeface="Times New Roman" panose="02020603050405020304" pitchFamily="18" charset="0"/>
              </a:rPr>
              <a:t> турнире.</a:t>
            </a:r>
            <a:r>
              <a:rPr lang="kk-KZ" altLang="ru-RU" sz="1300" dirty="0">
                <a:solidFill>
                  <a:srgbClr val="202124"/>
                </a:solidFill>
                <a:ea typeface="Times New Roman" panose="02020603050405020304" pitchFamily="18" charset="0"/>
                <a:cs typeface="Times New Roman" panose="02020603050405020304" pitchFamily="18" charset="0"/>
              </a:rPr>
              <a:t>1-ое место </a:t>
            </a:r>
            <a:r>
              <a:rPr lang="ru-RU" altLang="ru-RU" sz="1300" dirty="0">
                <a:solidFill>
                  <a:srgbClr val="202124"/>
                </a:solidFill>
                <a:ea typeface="Times New Roman" panose="02020603050405020304" pitchFamily="18" charset="0"/>
                <a:cs typeface="Times New Roman" panose="02020603050405020304" pitchFamily="18" charset="0"/>
              </a:rPr>
              <a:t>во </a:t>
            </a:r>
            <a:r>
              <a:rPr lang="ru-RU" altLang="ru-RU" sz="1300" dirty="0" err="1">
                <a:solidFill>
                  <a:srgbClr val="202124"/>
                </a:solidFill>
                <a:ea typeface="Times New Roman" panose="02020603050405020304" pitchFamily="18" charset="0"/>
                <a:cs typeface="Times New Roman" panose="02020603050405020304" pitchFamily="18" charset="0"/>
              </a:rPr>
              <a:t>внутривузовском</a:t>
            </a:r>
            <a:r>
              <a:rPr lang="ru-RU" altLang="ru-RU" sz="1300" dirty="0">
                <a:solidFill>
                  <a:srgbClr val="202124"/>
                </a:solidFill>
                <a:ea typeface="Times New Roman" panose="02020603050405020304" pitchFamily="18" charset="0"/>
                <a:cs typeface="Times New Roman" panose="02020603050405020304" pitchFamily="18" charset="0"/>
              </a:rPr>
              <a:t> </a:t>
            </a:r>
            <a:r>
              <a:rPr lang="ru-RU" altLang="ru-RU" sz="1300" dirty="0" err="1">
                <a:solidFill>
                  <a:srgbClr val="202124"/>
                </a:solidFill>
                <a:ea typeface="Times New Roman" panose="02020603050405020304" pitchFamily="18" charset="0"/>
                <a:cs typeface="Times New Roman" panose="02020603050405020304" pitchFamily="18" charset="0"/>
              </a:rPr>
              <a:t>дебатном</a:t>
            </a:r>
            <a:r>
              <a:rPr lang="ru-RU" altLang="ru-RU" sz="1300" dirty="0">
                <a:solidFill>
                  <a:srgbClr val="202124"/>
                </a:solidFill>
                <a:ea typeface="Times New Roman" panose="02020603050405020304" pitchFamily="18" charset="0"/>
                <a:cs typeface="Times New Roman" panose="02020603050405020304" pitchFamily="18" charset="0"/>
              </a:rPr>
              <a:t> турнире, организованном в </a:t>
            </a:r>
            <a:r>
              <a:rPr lang="kk-KZ" altLang="ru-RU" sz="1300" dirty="0">
                <a:solidFill>
                  <a:srgbClr val="202124"/>
                </a:solidFill>
                <a:ea typeface="Times New Roman" panose="02020603050405020304" pitchFamily="18" charset="0"/>
                <a:cs typeface="Times New Roman" panose="02020603050405020304" pitchFamily="18" charset="0"/>
              </a:rPr>
              <a:t>2018 Лучший дебют </a:t>
            </a:r>
            <a:r>
              <a:rPr lang="ru-RU" altLang="ru-RU" sz="1300" dirty="0">
                <a:solidFill>
                  <a:srgbClr val="202124"/>
                </a:solidFill>
                <a:ea typeface="Times New Roman" panose="02020603050405020304" pitchFamily="18" charset="0"/>
                <a:cs typeface="Times New Roman" panose="02020603050405020304" pitchFamily="18" charset="0"/>
              </a:rPr>
              <a:t>дебатов</a:t>
            </a:r>
            <a:r>
              <a:rPr lang="en-US" altLang="ru-RU" sz="1300" dirty="0">
                <a:solidFill>
                  <a:srgbClr val="202124"/>
                </a:solidFill>
                <a:ea typeface="Times New Roman" panose="02020603050405020304" pitchFamily="18" charset="0"/>
                <a:cs typeface="Times New Roman" panose="02020603050405020304" pitchFamily="18" charset="0"/>
              </a:rPr>
              <a:t> 2018 </a:t>
            </a:r>
            <a:r>
              <a:rPr lang="en-US" altLang="ru-RU" sz="1300" dirty="0" err="1">
                <a:solidFill>
                  <a:srgbClr val="202124"/>
                </a:solidFill>
                <a:ea typeface="Times New Roman" panose="02020603050405020304" pitchFamily="18" charset="0"/>
                <a:cs typeface="Times New Roman" panose="02020603050405020304" pitchFamily="18" charset="0"/>
              </a:rPr>
              <a:t>Dilmar</a:t>
            </a:r>
            <a:r>
              <a:rPr lang="en-US" altLang="ru-RU" sz="1300" dirty="0">
                <a:solidFill>
                  <a:srgbClr val="202124"/>
                </a:solidFill>
                <a:ea typeface="Times New Roman" panose="02020603050405020304" pitchFamily="18" charset="0"/>
                <a:cs typeface="Times New Roman" panose="02020603050405020304" pitchFamily="18" charset="0"/>
              </a:rPr>
              <a:t> Debate </a:t>
            </a:r>
            <a:r>
              <a:rPr lang="en-US" altLang="ru-RU" sz="1300" dirty="0" smtClean="0">
                <a:solidFill>
                  <a:srgbClr val="202124"/>
                </a:solidFill>
                <a:ea typeface="Times New Roman" panose="02020603050405020304" pitchFamily="18" charset="0"/>
                <a:cs typeface="Times New Roman" panose="02020603050405020304" pitchFamily="18" charset="0"/>
              </a:rPr>
              <a:t>Club</a:t>
            </a:r>
            <a:r>
              <a:rPr lang="ru-RU" altLang="ru-RU" sz="1300" dirty="0" smtClean="0"/>
              <a:t>, </a:t>
            </a:r>
            <a:r>
              <a:rPr lang="ru-RU" altLang="ru-RU" sz="1300" dirty="0" smtClean="0">
                <a:solidFill>
                  <a:srgbClr val="202124"/>
                </a:solidFill>
                <a:ea typeface="Times New Roman" panose="02020603050405020304" pitchFamily="18" charset="0"/>
              </a:rPr>
              <a:t>В </a:t>
            </a:r>
            <a:r>
              <a:rPr lang="ru-RU" altLang="ru-RU" sz="1300" dirty="0">
                <a:solidFill>
                  <a:srgbClr val="202124"/>
                </a:solidFill>
                <a:ea typeface="Times New Roman" panose="02020603050405020304" pitchFamily="18" charset="0"/>
              </a:rPr>
              <a:t>2019 году главный приз </a:t>
            </a:r>
            <a:r>
              <a:rPr lang="ru-RU" altLang="ru-RU" sz="1300" dirty="0" err="1">
                <a:solidFill>
                  <a:srgbClr val="202124"/>
                </a:solidFill>
                <a:ea typeface="Times New Roman" panose="02020603050405020304" pitchFamily="18" charset="0"/>
              </a:rPr>
              <a:t>дебатного</a:t>
            </a:r>
            <a:r>
              <a:rPr lang="ru-RU" altLang="ru-RU" sz="1300" dirty="0">
                <a:solidFill>
                  <a:srgbClr val="202124"/>
                </a:solidFill>
                <a:ea typeface="Times New Roman" panose="02020603050405020304" pitchFamily="18" charset="0"/>
              </a:rPr>
              <a:t> турнира, организованного Городским Антикоррупционным </a:t>
            </a:r>
            <a:r>
              <a:rPr lang="ru-RU" altLang="ru-RU" sz="1300" dirty="0" smtClean="0">
                <a:solidFill>
                  <a:srgbClr val="202124"/>
                </a:solidFill>
                <a:ea typeface="Times New Roman" panose="02020603050405020304" pitchFamily="18" charset="0"/>
              </a:rPr>
              <a:t>центром.</a:t>
            </a:r>
            <a:r>
              <a:rPr lang="ru-RU" altLang="ru-RU" sz="1300" dirty="0" smtClean="0"/>
              <a:t> </a:t>
            </a:r>
            <a:r>
              <a:rPr lang="kk-KZ" altLang="ru-RU" sz="1300" dirty="0" smtClean="0">
                <a:solidFill>
                  <a:srgbClr val="202124"/>
                </a:solidFill>
                <a:ea typeface="Times New Roman" panose="02020603050405020304" pitchFamily="18" charset="0"/>
                <a:cs typeface="Times New Roman" panose="02020603050405020304" pitchFamily="18" charset="0"/>
              </a:rPr>
              <a:t>1-ое </a:t>
            </a:r>
            <a:r>
              <a:rPr lang="kk-KZ" altLang="ru-RU" sz="1300" dirty="0">
                <a:solidFill>
                  <a:srgbClr val="202124"/>
                </a:solidFill>
                <a:ea typeface="Times New Roman" panose="02020603050405020304" pitchFamily="18" charset="0"/>
                <a:cs typeface="Times New Roman" panose="02020603050405020304" pitchFamily="18" charset="0"/>
              </a:rPr>
              <a:t>место дебатного турнира организованого ДКМ  в честь Рухани </a:t>
            </a:r>
            <a:r>
              <a:rPr lang="kk-KZ" altLang="ru-RU" sz="1300" dirty="0" smtClean="0">
                <a:solidFill>
                  <a:srgbClr val="202124"/>
                </a:solidFill>
                <a:ea typeface="Times New Roman" panose="02020603050405020304" pitchFamily="18" charset="0"/>
                <a:cs typeface="Times New Roman" panose="02020603050405020304" pitchFamily="18" charset="0"/>
              </a:rPr>
              <a:t>жаңғыру</a:t>
            </a:r>
            <a:r>
              <a:rPr lang="ru-RU" altLang="ru-RU" sz="1300" dirty="0" smtClean="0"/>
              <a:t>, </a:t>
            </a:r>
            <a:r>
              <a:rPr lang="ru-RU" altLang="ru-RU" sz="1300" dirty="0" smtClean="0">
                <a:solidFill>
                  <a:srgbClr val="202124"/>
                </a:solidFill>
                <a:ea typeface="Times New Roman" panose="02020603050405020304" pitchFamily="18" charset="0"/>
              </a:rPr>
              <a:t>2-е </a:t>
            </a:r>
            <a:r>
              <a:rPr lang="ru-RU" altLang="ru-RU" sz="1300" dirty="0">
                <a:solidFill>
                  <a:srgbClr val="202124"/>
                </a:solidFill>
                <a:ea typeface="Times New Roman" panose="02020603050405020304" pitchFamily="18" charset="0"/>
              </a:rPr>
              <a:t>место в </a:t>
            </a:r>
            <a:r>
              <a:rPr lang="ru-RU" altLang="ru-RU" sz="1300" dirty="0" err="1">
                <a:solidFill>
                  <a:srgbClr val="202124"/>
                </a:solidFill>
                <a:ea typeface="Times New Roman" panose="02020603050405020304" pitchFamily="18" charset="0"/>
              </a:rPr>
              <a:t>дебатном</a:t>
            </a:r>
            <a:r>
              <a:rPr lang="ru-RU" altLang="ru-RU" sz="1300" dirty="0">
                <a:solidFill>
                  <a:srgbClr val="202124"/>
                </a:solidFill>
                <a:ea typeface="Times New Roman" panose="02020603050405020304" pitchFamily="18" charset="0"/>
              </a:rPr>
              <a:t> турнире, посвященном юбилею Абая </a:t>
            </a:r>
            <a:r>
              <a:rPr lang="ru-RU" altLang="ru-RU" sz="1300" dirty="0" err="1">
                <a:solidFill>
                  <a:srgbClr val="202124"/>
                </a:solidFill>
                <a:ea typeface="Times New Roman" panose="02020603050405020304" pitchFamily="18" charset="0"/>
              </a:rPr>
              <a:t>Кунанбаева</a:t>
            </a:r>
            <a:r>
              <a:rPr lang="ru-RU" altLang="ru-RU" sz="1300" dirty="0">
                <a:solidFill>
                  <a:srgbClr val="202124"/>
                </a:solidFill>
                <a:ea typeface="Times New Roman" panose="02020603050405020304" pitchFamily="18" charset="0"/>
              </a:rPr>
              <a:t> в 2020 году</a:t>
            </a:r>
            <a:r>
              <a:rPr lang="kk-KZ" altLang="ru-RU" sz="1300" dirty="0">
                <a:solidFill>
                  <a:srgbClr val="202124"/>
                </a:solidFill>
                <a:ea typeface="Times New Roman" panose="02020603050405020304" pitchFamily="18" charset="0"/>
              </a:rPr>
              <a:t> ВКУ им. </a:t>
            </a:r>
            <a:r>
              <a:rPr lang="kk-KZ" altLang="ru-RU" sz="1300" dirty="0" smtClean="0">
                <a:solidFill>
                  <a:srgbClr val="202124"/>
                </a:solidFill>
                <a:ea typeface="Times New Roman" panose="02020603050405020304" pitchFamily="18" charset="0"/>
              </a:rPr>
              <a:t>Аманжолова</a:t>
            </a:r>
            <a:r>
              <a:rPr lang="ru-RU" altLang="ru-RU" sz="1300" dirty="0" smtClean="0"/>
              <a:t>, </a:t>
            </a:r>
            <a:r>
              <a:rPr lang="ru-RU" altLang="ru-RU" sz="1300" dirty="0" smtClean="0">
                <a:solidFill>
                  <a:srgbClr val="202124"/>
                </a:solidFill>
                <a:ea typeface="Times New Roman" panose="02020603050405020304" pitchFamily="18" charset="0"/>
              </a:rPr>
              <a:t>3-е </a:t>
            </a:r>
            <a:r>
              <a:rPr lang="ru-RU" altLang="ru-RU" sz="1300" dirty="0">
                <a:solidFill>
                  <a:srgbClr val="202124"/>
                </a:solidFill>
                <a:ea typeface="Times New Roman" panose="02020603050405020304" pitchFamily="18" charset="0"/>
              </a:rPr>
              <a:t>место в </a:t>
            </a:r>
            <a:r>
              <a:rPr lang="ru-RU" altLang="ru-RU" sz="1300" dirty="0" err="1">
                <a:solidFill>
                  <a:srgbClr val="202124"/>
                </a:solidFill>
                <a:ea typeface="Times New Roman" panose="02020603050405020304" pitchFamily="18" charset="0"/>
              </a:rPr>
              <a:t>дебатном</a:t>
            </a:r>
            <a:r>
              <a:rPr lang="ru-RU" altLang="ru-RU" sz="1300" dirty="0">
                <a:solidFill>
                  <a:srgbClr val="202124"/>
                </a:solidFill>
                <a:ea typeface="Times New Roman" panose="02020603050405020304" pitchFamily="18" charset="0"/>
              </a:rPr>
              <a:t> турнире, организованном Департаментом по делам молодежи «</a:t>
            </a:r>
            <a:r>
              <a:rPr lang="ru-RU" altLang="ru-RU" sz="1300" dirty="0" err="1">
                <a:solidFill>
                  <a:srgbClr val="202124"/>
                </a:solidFill>
                <a:ea typeface="Times New Roman" panose="02020603050405020304" pitchFamily="18" charset="0"/>
              </a:rPr>
              <a:t>Нур</a:t>
            </a:r>
            <a:r>
              <a:rPr lang="ru-RU" altLang="ru-RU" sz="1300" dirty="0">
                <a:solidFill>
                  <a:srgbClr val="202124"/>
                </a:solidFill>
                <a:ea typeface="Times New Roman" panose="02020603050405020304" pitchFamily="18" charset="0"/>
              </a:rPr>
              <a:t> </a:t>
            </a:r>
            <a:r>
              <a:rPr lang="ru-RU" altLang="ru-RU" sz="1300" dirty="0" err="1">
                <a:solidFill>
                  <a:srgbClr val="202124"/>
                </a:solidFill>
                <a:ea typeface="Times New Roman" panose="02020603050405020304" pitchFamily="18" charset="0"/>
              </a:rPr>
              <a:t>Отан</a:t>
            </a:r>
            <a:r>
              <a:rPr lang="ru-RU" altLang="ru-RU" sz="1300" dirty="0">
                <a:solidFill>
                  <a:srgbClr val="202124"/>
                </a:solidFill>
                <a:ea typeface="Times New Roman" panose="02020603050405020304" pitchFamily="18" charset="0"/>
              </a:rPr>
              <a:t>» в 2020 </a:t>
            </a:r>
            <a:r>
              <a:rPr lang="ru-RU" altLang="ru-RU" sz="1300" dirty="0" smtClean="0">
                <a:solidFill>
                  <a:srgbClr val="202124"/>
                </a:solidFill>
                <a:ea typeface="Times New Roman" panose="02020603050405020304" pitchFamily="18" charset="0"/>
              </a:rPr>
              <a:t>году</a:t>
            </a:r>
            <a:r>
              <a:rPr lang="ru-RU" altLang="ru-RU" sz="1300" dirty="0" smtClean="0"/>
              <a:t>, </a:t>
            </a:r>
            <a:r>
              <a:rPr lang="ru-RU" altLang="ru-RU" sz="1300" dirty="0" smtClean="0">
                <a:solidFill>
                  <a:srgbClr val="202124"/>
                </a:solidFill>
                <a:ea typeface="Times New Roman" panose="02020603050405020304" pitchFamily="18" charset="0"/>
              </a:rPr>
              <a:t>Лучший </a:t>
            </a:r>
            <a:r>
              <a:rPr lang="ru-RU" altLang="ru-RU" sz="1300" dirty="0">
                <a:solidFill>
                  <a:srgbClr val="202124"/>
                </a:solidFill>
                <a:ea typeface="Times New Roman" panose="02020603050405020304" pitchFamily="18" charset="0"/>
              </a:rPr>
              <a:t>спикер и 2-е место во </a:t>
            </a:r>
            <a:r>
              <a:rPr lang="ru-RU" altLang="ru-RU" sz="1300" dirty="0" err="1">
                <a:solidFill>
                  <a:srgbClr val="202124"/>
                </a:solidFill>
                <a:ea typeface="Times New Roman" panose="02020603050405020304" pitchFamily="18" charset="0"/>
              </a:rPr>
              <a:t>внутривузовском</a:t>
            </a:r>
            <a:r>
              <a:rPr lang="ru-RU" altLang="ru-RU" sz="1300" dirty="0">
                <a:solidFill>
                  <a:srgbClr val="202124"/>
                </a:solidFill>
                <a:ea typeface="Times New Roman" panose="02020603050405020304" pitchFamily="18" charset="0"/>
              </a:rPr>
              <a:t> </a:t>
            </a:r>
            <a:r>
              <a:rPr lang="ru-RU" altLang="ru-RU" sz="1300" dirty="0" err="1">
                <a:solidFill>
                  <a:srgbClr val="202124"/>
                </a:solidFill>
                <a:ea typeface="Times New Roman" panose="02020603050405020304" pitchFamily="18" charset="0"/>
              </a:rPr>
              <a:t>дебатном</a:t>
            </a:r>
            <a:r>
              <a:rPr lang="ru-RU" altLang="ru-RU" sz="1300" dirty="0">
                <a:solidFill>
                  <a:srgbClr val="202124"/>
                </a:solidFill>
                <a:ea typeface="Times New Roman" panose="02020603050405020304" pitchFamily="18" charset="0"/>
              </a:rPr>
              <a:t> турнире, организованном в октябре 2021 г.</a:t>
            </a:r>
            <a:r>
              <a:rPr lang="kk-KZ" altLang="ru-RU" sz="1300" dirty="0">
                <a:solidFill>
                  <a:srgbClr val="202124"/>
                </a:solidFill>
                <a:ea typeface="Times New Roman" panose="02020603050405020304" pitchFamily="18" charset="0"/>
              </a:rPr>
              <a:t> ВКУ им. Аманжолова</a:t>
            </a:r>
            <a:endParaRPr lang="kk-KZ" altLang="ru-RU" sz="1300" dirty="0"/>
          </a:p>
          <a:p>
            <a:r>
              <a:rPr lang="ru-RU" sz="1300" b="1" dirty="0" smtClean="0">
                <a:ea typeface="Calibri"/>
                <a:cs typeface="Times New Roman"/>
              </a:rPr>
              <a:t>Профессиональные знания и навыки</a:t>
            </a:r>
          </a:p>
          <a:p>
            <a:pPr lvl="0"/>
            <a:r>
              <a:rPr lang="ru-RU" sz="1300" dirty="0" smtClean="0"/>
              <a:t>Ответственность, Дисциплинированность, Коммуникабельность, Аналитический подход</a:t>
            </a:r>
            <a:r>
              <a:rPr lang="en-GB" sz="1300" dirty="0"/>
              <a:t/>
            </a:r>
            <a:br>
              <a:rPr lang="en-GB" sz="1300" dirty="0"/>
            </a:br>
            <a:r>
              <a:rPr lang="ru-RU" sz="1300" b="1" dirty="0" smtClean="0">
                <a:ea typeface="Calibri"/>
                <a:cs typeface="Times New Roman"/>
              </a:rPr>
              <a:t>Личные качества</a:t>
            </a:r>
            <a:endParaRPr lang="ru-RU" sz="1300" dirty="0"/>
          </a:p>
          <a:p>
            <a:r>
              <a:rPr lang="ru-RU" altLang="ru-RU" sz="1300" dirty="0">
                <a:solidFill>
                  <a:srgbClr val="202124"/>
                </a:solidFill>
                <a:ea typeface="Times New Roman" panose="02020603050405020304" pitchFamily="18" charset="0"/>
                <a:cs typeface="Times New Roman" panose="02020603050405020304" pitchFamily="18" charset="0"/>
              </a:rPr>
              <a:t>Стремление к постоянному развитию, ответственность, быстрое освоение новой работы.</a:t>
            </a:r>
            <a:r>
              <a:rPr lang="ru-RU" altLang="ru-RU" sz="1300" dirty="0"/>
              <a:t> </a:t>
            </a:r>
          </a:p>
          <a:p>
            <a:pPr lvl="0"/>
            <a:r>
              <a:rPr lang="ru-RU" sz="1300" b="1" dirty="0" smtClean="0">
                <a:ea typeface="Calibri"/>
                <a:cs typeface="Times New Roman"/>
              </a:rPr>
              <a:t>Жизненное кредо </a:t>
            </a:r>
            <a:endParaRPr lang="ru-RU" sz="1300" dirty="0"/>
          </a:p>
          <a:p>
            <a:r>
              <a:rPr lang="ru-RU" altLang="ru-RU" sz="1300" dirty="0">
                <a:solidFill>
                  <a:srgbClr val="202124"/>
                </a:solidFill>
                <a:ea typeface="Times New Roman" panose="02020603050405020304" pitchFamily="18" charset="0"/>
                <a:cs typeface="Times New Roman" panose="02020603050405020304" pitchFamily="18" charset="0"/>
              </a:rPr>
              <a:t>Постепенно непрерывно.</a:t>
            </a:r>
            <a:r>
              <a:rPr lang="ru-RU" altLang="ru-RU" sz="1300" dirty="0"/>
              <a:t> </a:t>
            </a:r>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94815292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Есингельдинова Кәмилә </a:t>
            </a:r>
            <a:r>
              <a:rPr lang="kk-KZ" sz="1400" b="1" dirty="0" smtClean="0">
                <a:solidFill>
                  <a:schemeClr val="bg1"/>
                </a:solidFill>
              </a:rPr>
              <a:t>Танырбергенқызы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dirty="0" smtClean="0">
                <a:solidFill>
                  <a:schemeClr val="bg1"/>
                </a:solidFill>
              </a:rPr>
              <a:t>87772264456</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yessingeldinova</a:t>
            </a:r>
            <a:r>
              <a:rPr lang="ru-RU" sz="1400" dirty="0">
                <a:solidFill>
                  <a:schemeClr val="bg1"/>
                </a:solidFill>
              </a:rPr>
              <a:t>00@</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a:t>01.11.2000 (21 год)</a:t>
            </a:r>
          </a:p>
          <a:p>
            <a:r>
              <a:rPr lang="kk-KZ" sz="1400" b="1" dirty="0" smtClean="0"/>
              <a:t>Семейное положение:</a:t>
            </a:r>
            <a:r>
              <a:rPr lang="kk-KZ" sz="1400" dirty="0" smtClean="0"/>
              <a:t> 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ea typeface="Calibri"/>
                <a:cs typeface="Times New Roman"/>
              </a:rPr>
              <a:t>5В060100 Математика</a:t>
            </a:r>
            <a:r>
              <a:rPr lang="kk-KZ"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Оператор электронно-вычислительных </a:t>
            </a:r>
            <a:r>
              <a:rPr lang="ru-RU" sz="1100" dirty="0" smtClean="0"/>
              <a:t>машин, Делопроизводство - </a:t>
            </a:r>
            <a:r>
              <a:rPr lang="ru-RU" sz="1100" dirty="0" err="1"/>
              <a:t>г.Шемонаиха</a:t>
            </a:r>
            <a:r>
              <a:rPr lang="ru-RU" sz="1100" dirty="0"/>
              <a:t>, КГУ «Общеобразовательная средняя школа-гимназия №1 им. </a:t>
            </a:r>
            <a:r>
              <a:rPr lang="ru-RU" sz="1100" dirty="0" err="1"/>
              <a:t>Н.А.Островского</a:t>
            </a:r>
            <a:r>
              <a:rPr lang="ru-RU" sz="1100" dirty="0"/>
              <a:t>»</a:t>
            </a:r>
            <a:endParaRPr lang="ru-RU" sz="1100" b="1" dirty="0"/>
          </a:p>
          <a:p>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smtClean="0"/>
              <a:t>Городское </a:t>
            </a:r>
            <a:r>
              <a:rPr lang="ru-RU" sz="1200" dirty="0"/>
              <a:t>управление статистики </a:t>
            </a:r>
            <a:r>
              <a:rPr lang="ru-RU" sz="1200" dirty="0" err="1"/>
              <a:t>г.Усть-Каменогорска</a:t>
            </a:r>
            <a:r>
              <a:rPr lang="ru-RU" sz="1200" dirty="0"/>
              <a:t> </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pPr lvl="0"/>
            <a:r>
              <a:rPr lang="kk-KZ" sz="1400" dirty="0"/>
              <a:t>казахский (родной), русский (свободно), английский </a:t>
            </a:r>
            <a:r>
              <a:rPr lang="ru-RU" sz="1400" dirty="0"/>
              <a:t>(базовый).</a:t>
            </a:r>
          </a:p>
          <a:p>
            <a:r>
              <a:rPr lang="ru-RU" sz="1300" b="1" dirty="0" smtClean="0">
                <a:ea typeface="Calibri"/>
                <a:cs typeface="Times New Roman"/>
              </a:rPr>
              <a:t>Достижения, награды  </a:t>
            </a:r>
            <a:r>
              <a:rPr lang="kk-KZ" altLang="ru-RU" sz="1300" dirty="0" smtClean="0">
                <a:solidFill>
                  <a:srgbClr val="202124"/>
                </a:solidFill>
                <a:ea typeface="Times New Roman" panose="02020603050405020304" pitchFamily="18" charset="0"/>
                <a:cs typeface="Times New Roman" panose="02020603050405020304" pitchFamily="18" charset="0"/>
              </a:rPr>
              <a:t>-</a:t>
            </a:r>
            <a:endParaRPr lang="kk-KZ" altLang="ru-RU" sz="1300" dirty="0"/>
          </a:p>
          <a:p>
            <a:r>
              <a:rPr lang="ru-RU" sz="1300" b="1" dirty="0" smtClean="0">
                <a:ea typeface="Calibri"/>
                <a:cs typeface="Times New Roman"/>
              </a:rPr>
              <a:t>Профессиональные знания и навыки</a:t>
            </a:r>
          </a:p>
          <a:p>
            <a:r>
              <a:rPr lang="ru-RU" sz="1400" dirty="0"/>
              <a:t>свободное владение ПК, </a:t>
            </a:r>
            <a:r>
              <a:rPr lang="en-US" sz="1400" dirty="0"/>
              <a:t>MS Office</a:t>
            </a:r>
            <a:r>
              <a:rPr lang="ru-RU" sz="1400" dirty="0"/>
              <a:t>, математическими специализированными компьютерными программами </a:t>
            </a:r>
            <a:r>
              <a:rPr lang="en-US" sz="1400" dirty="0"/>
              <a:t>MATLAB</a:t>
            </a:r>
            <a:r>
              <a:rPr lang="ru-RU" sz="1400" dirty="0"/>
              <a:t>, </a:t>
            </a:r>
            <a:r>
              <a:rPr lang="en-US" sz="1400" dirty="0"/>
              <a:t>Octave</a:t>
            </a:r>
            <a:r>
              <a:rPr lang="ru-RU" sz="1400" dirty="0"/>
              <a:t>, </a:t>
            </a:r>
            <a:r>
              <a:rPr lang="en-US" sz="1400" dirty="0"/>
              <a:t>Fortran</a:t>
            </a:r>
            <a:r>
              <a:rPr lang="ru-RU" sz="1400" dirty="0"/>
              <a:t>.</a:t>
            </a:r>
          </a:p>
          <a:p>
            <a:pPr lvl="0"/>
            <a:r>
              <a:rPr lang="ru-RU" sz="1300" b="1" dirty="0" smtClean="0">
                <a:ea typeface="Calibri"/>
                <a:cs typeface="Times New Roman"/>
              </a:rPr>
              <a:t>Личные качества</a:t>
            </a:r>
            <a:endParaRPr lang="ru-RU" sz="1300" dirty="0"/>
          </a:p>
          <a:p>
            <a:r>
              <a:rPr lang="ru-RU" sz="1400" dirty="0"/>
              <a:t>Коммуникабельность, умение работать в команде, обучаемость, дисциплинированность, пунктуальность, </a:t>
            </a:r>
            <a:r>
              <a:rPr lang="ru-RU" sz="1400" dirty="0" smtClean="0"/>
              <a:t>организованность, вежливость</a:t>
            </a:r>
            <a:r>
              <a:rPr lang="ru-RU" sz="1400" dirty="0"/>
              <a:t>, стремление к профессиональному росту.</a:t>
            </a:r>
          </a:p>
          <a:p>
            <a:pPr lvl="0"/>
            <a:r>
              <a:rPr lang="ru-RU" sz="1300" b="1" dirty="0" smtClean="0">
                <a:ea typeface="Calibri"/>
                <a:cs typeface="Times New Roman"/>
              </a:rPr>
              <a:t>Жизненное кредо </a:t>
            </a:r>
            <a:endParaRPr lang="ru-RU" sz="1300" dirty="0"/>
          </a:p>
          <a:p>
            <a:r>
              <a:rPr lang="kk-KZ" sz="1400" dirty="0"/>
              <a:t>Что бы победить весь мир, нужно победить себя. (Ф.Достоевский)</a:t>
            </a:r>
            <a:endParaRPr lang="ru-RU" sz="14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46232092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Азат Ерлік </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 </a:t>
            </a:r>
            <a:r>
              <a:rPr lang="kk-KZ" sz="1200" dirty="0" smtClean="0">
                <a:solidFill>
                  <a:schemeClr val="bg1"/>
                </a:solidFill>
              </a:rPr>
              <a:t>87776904302</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kk-KZ" sz="1200" dirty="0">
                <a:solidFill>
                  <a:schemeClr val="bg1"/>
                </a:solidFill>
              </a:rPr>
              <a:t>erlikazat07@gmail.com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07.12.2000</a:t>
            </a:r>
          </a:p>
          <a:p>
            <a:r>
              <a:rPr lang="kk-KZ" sz="1200" b="1" dirty="0" smtClean="0"/>
              <a:t>Отбасылық </a:t>
            </a:r>
            <a:r>
              <a:rPr lang="kk-KZ" sz="1200" b="1" dirty="0"/>
              <a:t>жағдайы:  </a:t>
            </a:r>
            <a:r>
              <a:rPr lang="kk-KZ" sz="1200" dirty="0"/>
              <a:t>Үйленбеген.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ea typeface="Calibri"/>
                <a:cs typeface="Times New Roman"/>
              </a:rPr>
              <a:t>5В060100 Математика</a:t>
            </a:r>
            <a:r>
              <a:rPr lang="kk-KZ" sz="1200" dirty="0">
                <a:solidFill>
                  <a:schemeClr val="bg1"/>
                </a:solidFill>
              </a:rPr>
              <a:t>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smtClean="0"/>
              <a:t>-</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С. Аманжолов атындағы ШҚУ</a:t>
            </a:r>
            <a:endParaRPr lang="ru-RU" sz="12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smtClean="0"/>
              <a:t>-</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Үздіксіз дамуға ұмтылу, жауапкершілік, жаңа жұмысты, білімді тез меңгеріу, коллективпен тез тіл табысу</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Тек алға ұмтылу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363880556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stretch>
            <a:fillRect/>
          </a:stretch>
        </p:blipFill>
        <p:spPr>
          <a:xfrm>
            <a:off x="2761529" y="480726"/>
            <a:ext cx="147634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Жетпісова Ұлжан Болатбекқызы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a:solidFill>
                  <a:schemeClr val="bg1"/>
                </a:solidFill>
              </a:rPr>
              <a:t>87781236207 </a:t>
            </a:r>
            <a:endParaRPr lang="kk-KZ" sz="1200" dirty="0" smtClean="0">
              <a:solidFill>
                <a:schemeClr val="bg1"/>
              </a:solidFill>
            </a:endParaRP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ru-RU" sz="1200" dirty="0">
                <a:solidFill>
                  <a:schemeClr val="bg1"/>
                </a:solidFill>
              </a:rPr>
              <a:t>zhetpisova000113@</a:t>
            </a:r>
            <a:r>
              <a:rPr lang="en-US" sz="1200" dirty="0">
                <a:solidFill>
                  <a:schemeClr val="bg1"/>
                </a:solidFill>
              </a:rPr>
              <a:t>mail</a:t>
            </a:r>
            <a:r>
              <a:rPr lang="ru-RU" sz="1200" dirty="0" smtClean="0">
                <a:solidFill>
                  <a:schemeClr val="bg1"/>
                </a:solidFill>
              </a:rPr>
              <a:t>.</a:t>
            </a:r>
            <a:r>
              <a:rPr lang="ru-RU" sz="1200" dirty="0" err="1" smtClean="0">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13.01.2000 </a:t>
            </a:r>
            <a:r>
              <a:rPr lang="kk-KZ" sz="1200" b="1" dirty="0" smtClean="0"/>
              <a:t>Отбасылық </a:t>
            </a:r>
            <a:r>
              <a:rPr lang="kk-KZ" sz="1200" b="1" dirty="0"/>
              <a:t>жағдайы: </a:t>
            </a:r>
            <a:r>
              <a:rPr lang="kk-KZ" sz="1200" dirty="0"/>
              <a:t>Тұрмыс құрмаған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5В010900 Математика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Педагогтердің цифрлық құзырлығын дамыту</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ШҚО Білім басқармасы Өскемен қаласы бойынша білім бөлімінің №15 жалпы білім беретін мектеп</a:t>
            </a:r>
            <a:endParaRPr lang="ru-RU" sz="1200" dirty="0"/>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қазақша - ана тілім, орысша - </a:t>
            </a:r>
            <a:r>
              <a:rPr lang="kk-KZ" sz="1400" dirty="0" smtClean="0"/>
              <a:t>орташа,</a:t>
            </a:r>
            <a:r>
              <a:rPr lang="ru-RU" sz="1400" dirty="0"/>
              <a:t> </a:t>
            </a:r>
            <a:r>
              <a:rPr lang="kk-KZ" sz="1400" dirty="0" smtClean="0"/>
              <a:t>ағылшынша </a:t>
            </a:r>
            <a:r>
              <a:rPr lang="kk-KZ" sz="1400" dirty="0"/>
              <a:t>– түсінем(Intermediate)</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smtClean="0"/>
              <a:t>-</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Позитивті, ісіне жауапты , мақсатқа жете біледі</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Кез келген жағдайда адамдық қасиетті жоғалтпау.</a:t>
            </a:r>
            <a:endParaRPr lang="ru-RU" sz="1400" dirty="0"/>
          </a:p>
          <a:p>
            <a:r>
              <a:rPr lang="kk-KZ" sz="1400" dirty="0" smtClean="0"/>
              <a:t>Тәрбиесіз </a:t>
            </a:r>
            <a:r>
              <a:rPr lang="kk-KZ" sz="1400" dirty="0"/>
              <a:t>берілген білім – адамзаттың қас жауы.</a:t>
            </a:r>
            <a:endParaRPr lang="ru-RU" sz="1400" dirty="0"/>
          </a:p>
          <a:p>
            <a:r>
              <a:rPr lang="kk-KZ" sz="1400" dirty="0"/>
              <a:t>                                        </a:t>
            </a:r>
            <a:r>
              <a:rPr lang="kk-KZ" sz="1400" dirty="0" smtClean="0"/>
              <a:t>                      Әбу </a:t>
            </a:r>
            <a:r>
              <a:rPr lang="kk-KZ" sz="1400" dirty="0"/>
              <a:t>Насыр әл-Фараби</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80950939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Samsung\Desktop\52928849-263c-442a-a445-6792eca780da.jpg"/>
          <p:cNvPicPr/>
          <p:nvPr/>
        </p:nvPicPr>
        <p:blipFill rotWithShape="1">
          <a:blip r:embed="rId2" cstate="print">
            <a:extLst>
              <a:ext uri="{28A0092B-C50C-407E-A947-70E740481C1C}">
                <a14:useLocalDpi xmlns:a14="http://schemas.microsoft.com/office/drawing/2010/main" val="0"/>
              </a:ext>
            </a:extLst>
          </a:blip>
          <a:srcRect l="15894" t="23245" r="9934" b="31894"/>
          <a:stretch/>
        </p:blipFill>
        <p:spPr bwMode="auto">
          <a:xfrm>
            <a:off x="2761529" y="477424"/>
            <a:ext cx="1476340" cy="1364345"/>
          </a:xfrm>
          <a:prstGeom prst="rect">
            <a:avLst/>
          </a:prstGeom>
          <a:noFill/>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Серікова Ләззат Серікқызы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a:solidFill>
                  <a:schemeClr val="bg1"/>
                </a:solidFill>
              </a:rPr>
              <a:t>8-777-850-58-20 </a:t>
            </a:r>
            <a:endParaRPr lang="kk-KZ" sz="1200" dirty="0" smtClean="0">
              <a:solidFill>
                <a:schemeClr val="bg1"/>
              </a:solidFill>
            </a:endParaRP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a:solidFill>
                  <a:schemeClr val="bg1"/>
                </a:solidFill>
              </a:rPr>
              <a:t>serikovnalazz@mail.ru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25.12.2000 ж </a:t>
            </a:r>
            <a:r>
              <a:rPr lang="kk-KZ" sz="1200" b="1" dirty="0" smtClean="0"/>
              <a:t>Отбасылық </a:t>
            </a:r>
            <a:r>
              <a:rPr lang="kk-KZ" sz="1200" b="1" dirty="0"/>
              <a:t>жағдайы: </a:t>
            </a:r>
            <a:r>
              <a:rPr lang="kk-KZ" sz="1200" dirty="0"/>
              <a:t>Тұрмыс құрмаған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5В010900 Математика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Ағылшын тілі </a:t>
            </a:r>
            <a:r>
              <a:rPr lang="kk-KZ" sz="1200" dirty="0" smtClean="0"/>
              <a:t>курсы, </a:t>
            </a:r>
            <a:r>
              <a:rPr lang="en-US" sz="1200" dirty="0"/>
              <a:t>Go English, Smart Place </a:t>
            </a:r>
            <a:r>
              <a:rPr lang="kk-KZ" sz="1200" dirty="0"/>
              <a:t>ағылшын тілі орталықтары</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2020-2021 жж. «Өскемен қаласы әкімдігінің №15 орта мектебі КММ»</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 орыс тілдерін еркін меңгерген. Ағылшын тілін сөйлесу деңгейінде меңгенген.</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С.Аманжолов атындағы Шығыс Қазақстан университетіндегі «Ділмар» дебат </a:t>
            </a:r>
            <a:r>
              <a:rPr lang="kk-KZ" sz="1400" dirty="0" smtClean="0"/>
              <a:t>клубының</a:t>
            </a:r>
            <a:r>
              <a:rPr lang="ru-RU" sz="1400" dirty="0"/>
              <a:t> </a:t>
            </a:r>
            <a:r>
              <a:rPr lang="kk-KZ" sz="1400" dirty="0" smtClean="0"/>
              <a:t>үздік спикері. Педагогтердің </a:t>
            </a:r>
            <a:r>
              <a:rPr lang="kk-KZ" sz="1400" dirty="0"/>
              <a:t>цифрлық құзырлығын дамыту курсының үздік нәтиже </a:t>
            </a:r>
            <a:r>
              <a:rPr lang="kk-KZ" sz="1400" dirty="0" smtClean="0"/>
              <a:t>иегері.</a:t>
            </a:r>
            <a:r>
              <a:rPr lang="ru-RU" sz="1400" dirty="0"/>
              <a:t> </a:t>
            </a:r>
            <a:r>
              <a:rPr lang="kk-KZ" sz="1400" dirty="0" smtClean="0"/>
              <a:t>Республикалық </a:t>
            </a:r>
            <a:r>
              <a:rPr lang="kk-KZ" sz="1400" dirty="0"/>
              <a:t>тоғызқұмалақ ойынынан өткен спортакиадада  үздік топ ойыншысы</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Pascal, GeoGebra бағдарламаларын еркін меңгерген. Компьютерді жақсы меңгерген, негізгі бағдарламалармен еркін жұмыс жасайды. Кеңсе құралдарында жақсы жұмыс істей </a:t>
            </a:r>
            <a:r>
              <a:rPr lang="kk-KZ" sz="1400" dirty="0" smtClean="0"/>
              <a:t>алады, </a:t>
            </a:r>
            <a:r>
              <a:rPr lang="kk-KZ" sz="1400" dirty="0"/>
              <a:t>ұйымдастырушылық деңгейі өте жоғары. Адамдармен қарым-қатынас орнатуға бейімділік. Мамандықты жақсы меңгерушілік</a:t>
            </a:r>
            <a:r>
              <a:rPr lang="kk-KZ" sz="1400" dirty="0" smtClean="0"/>
              <a:t>.</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Адамдармен тез тіл табыса алады, жауапкершілігі жоғары, еңбекқор, ұстамдылық қасиеті басым, мақсаткер, басқаларға қамқорлық таныта алады.</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Жетістікке жету үшін еңбек ету керек. Еңбегің жемісін беру үшін білімді, адал, өзіңе сенімді, әр іске толық жауапкершілікпен қарау керек. Сонда ғана қандай істің болмасын биіктерінен көрінесің.</a:t>
            </a:r>
            <a:endParaRPr lang="ru-RU" sz="1400" dirty="0"/>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61687945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77424"/>
            <a:ext cx="1476340" cy="1364345"/>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Қайсаханова Сауық</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a:solidFill>
                  <a:schemeClr val="bg1"/>
                </a:solidFill>
              </a:rPr>
              <a:t>87473537901 </a:t>
            </a:r>
            <a:endParaRPr lang="kk-KZ" sz="1200" dirty="0" smtClean="0">
              <a:solidFill>
                <a:schemeClr val="bg1"/>
              </a:solidFill>
            </a:endParaRP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sauyk</a:t>
            </a:r>
            <a:r>
              <a:rPr lang="ru-RU" sz="1200" dirty="0">
                <a:solidFill>
                  <a:schemeClr val="bg1"/>
                </a:solidFill>
              </a:rPr>
              <a:t>1234@</a:t>
            </a:r>
            <a:r>
              <a:rPr lang="en-US" sz="1200" dirty="0">
                <a:solidFill>
                  <a:schemeClr val="bg1"/>
                </a:solidFill>
              </a:rPr>
              <a:t>mail</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31.10.2000 </a:t>
            </a:r>
            <a:r>
              <a:rPr lang="kk-KZ" sz="1200" b="1" dirty="0" smtClean="0"/>
              <a:t>Отбасылық </a:t>
            </a:r>
            <a:r>
              <a:rPr lang="kk-KZ" sz="1200" b="1" dirty="0"/>
              <a:t>жағдайы: </a:t>
            </a:r>
            <a:r>
              <a:rPr lang="kk-KZ" sz="1200" dirty="0"/>
              <a:t>тұрмыс </a:t>
            </a:r>
            <a:r>
              <a:rPr lang="kk-KZ" sz="1200" dirty="0" smtClean="0"/>
              <a:t>құрған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5В010900 Математика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Математика курсы</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2020-2021 жж. «Өскемен қаласы әкімдігінің №15 орта мектебі КММ»</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 орыс тілдерін еркін меңгерген. Ағылшын тілін сөйлесу деңгейінде меңгенген.</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smtClean="0"/>
              <a:t>-</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Позитивті,ақ көңіл,жауапкершілігі бар,алған істі аяғына дейін жеткізеді</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Өмірлік ұстаным</a:t>
            </a:r>
            <a:endParaRPr lang="ru-RU" sz="1400" dirty="0"/>
          </a:p>
          <a:p>
            <a:r>
              <a:rPr lang="kk-KZ" sz="1400" dirty="0"/>
              <a:t>Еңбек етсең ерінбей,</a:t>
            </a:r>
            <a:endParaRPr lang="ru-RU" sz="1400" dirty="0"/>
          </a:p>
          <a:p>
            <a:r>
              <a:rPr lang="kk-KZ" sz="1400" dirty="0"/>
              <a:t>Тояды қарнын тіленбей</a:t>
            </a:r>
            <a:endParaRPr lang="ru-RU" sz="1400" dirty="0"/>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24066945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0831"/>
            <a:ext cx="1476340" cy="1360938"/>
          </a:xfrm>
          <a:prstGeom prst="rect">
            <a:avLst/>
          </a:prstGeom>
          <a:noFill/>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Смекина Айгер</a:t>
            </a:r>
            <a:r>
              <a:rPr lang="ru-RU" sz="1400" b="1" dirty="0" err="1">
                <a:solidFill>
                  <a:schemeClr val="bg1"/>
                </a:solidFill>
              </a:rPr>
              <a:t>ім</a:t>
            </a:r>
            <a:r>
              <a:rPr lang="ru-RU" sz="1400" b="1" dirty="0">
                <a:solidFill>
                  <a:schemeClr val="bg1"/>
                </a:solidFill>
              </a:rPr>
              <a:t> </a:t>
            </a:r>
            <a:r>
              <a:rPr lang="ru-RU" sz="1400" b="1" dirty="0" err="1">
                <a:solidFill>
                  <a:schemeClr val="bg1"/>
                </a:solidFill>
              </a:rPr>
              <a:t>Болатқызы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 </a:t>
            </a:r>
            <a:r>
              <a:rPr lang="ru-RU" sz="1400" b="1" dirty="0">
                <a:solidFill>
                  <a:schemeClr val="bg1"/>
                </a:solidFill>
              </a:rPr>
              <a:t> </a:t>
            </a:r>
            <a:r>
              <a:rPr lang="ru-RU" sz="1400" dirty="0" smtClean="0">
                <a:solidFill>
                  <a:schemeClr val="bg1"/>
                </a:solidFill>
              </a:rPr>
              <a:t>8-705-213-81-28</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smekina</a:t>
            </a:r>
            <a:r>
              <a:rPr lang="ru-RU" sz="1400" dirty="0">
                <a:solidFill>
                  <a:schemeClr val="bg1"/>
                </a:solidFill>
              </a:rPr>
              <a:t>00@</a:t>
            </a:r>
            <a:r>
              <a:rPr lang="en-US" sz="1400" dirty="0" err="1">
                <a:solidFill>
                  <a:schemeClr val="bg1"/>
                </a:solidFill>
              </a:rPr>
              <a:t>bk</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a:t>23 декабря 2000 </a:t>
            </a:r>
            <a:r>
              <a:rPr lang="kk-KZ" sz="1400" b="1" dirty="0" smtClean="0"/>
              <a:t>Семейное положение:</a:t>
            </a:r>
            <a:r>
              <a:rPr lang="kk-KZ" sz="1400" dirty="0" smtClean="0"/>
              <a:t> 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a:solidFill>
                  <a:schemeClr val="bg1"/>
                </a:solidFill>
              </a:rPr>
              <a:t>5В010900 Математика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Курсы </a:t>
            </a:r>
            <a:r>
              <a:rPr lang="ru-RU" sz="1100" dirty="0" smtClean="0"/>
              <a:t>английского, </a:t>
            </a:r>
            <a:r>
              <a:rPr lang="ru-RU" sz="1100" dirty="0"/>
              <a:t>Лингвистический центр </a:t>
            </a:r>
            <a:r>
              <a:rPr lang="en-US" sz="1100" dirty="0"/>
              <a:t>“Oxford Team”</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КГУ «Средняя школа №15» </a:t>
            </a:r>
            <a:r>
              <a:rPr lang="ru-RU" sz="1200" dirty="0" err="1"/>
              <a:t>акимата</a:t>
            </a:r>
            <a:r>
              <a:rPr lang="ru-RU" sz="1200" dirty="0"/>
              <a:t> города Усть-Каменогорска </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pPr lvl="0"/>
            <a:r>
              <a:rPr lang="kk-KZ" sz="1200" dirty="0"/>
              <a:t>казахский (родной), русский (свободно), английский </a:t>
            </a:r>
            <a:r>
              <a:rPr lang="ru-RU" sz="1200" dirty="0"/>
              <a:t>(базовый).</a:t>
            </a:r>
          </a:p>
          <a:p>
            <a:r>
              <a:rPr lang="ru-RU" sz="1200" b="1" dirty="0" smtClean="0">
                <a:ea typeface="Calibri"/>
                <a:cs typeface="Times New Roman"/>
              </a:rPr>
              <a:t>Достижения, награды  </a:t>
            </a:r>
            <a:r>
              <a:rPr lang="kk-KZ" altLang="ru-RU" sz="1200" dirty="0" smtClean="0">
                <a:solidFill>
                  <a:srgbClr val="202124"/>
                </a:solidFill>
                <a:ea typeface="Times New Roman" panose="02020603050405020304" pitchFamily="18" charset="0"/>
                <a:cs typeface="Times New Roman" panose="02020603050405020304" pitchFamily="18" charset="0"/>
              </a:rPr>
              <a:t>-</a:t>
            </a:r>
            <a:endParaRPr lang="kk-KZ" altLang="ru-RU" sz="1200" dirty="0"/>
          </a:p>
          <a:p>
            <a:r>
              <a:rPr lang="ru-RU" sz="1200" b="1" dirty="0" smtClean="0">
                <a:ea typeface="Calibri"/>
                <a:cs typeface="Times New Roman"/>
              </a:rPr>
              <a:t>Профессиональные знания и навыки</a:t>
            </a:r>
          </a:p>
          <a:p>
            <a:pPr lvl="0"/>
            <a:r>
              <a:rPr lang="ru-RU" sz="1200" dirty="0"/>
              <a:t>Уверенный пользователь </a:t>
            </a:r>
            <a:r>
              <a:rPr lang="ru-RU" sz="1200" dirty="0" smtClean="0"/>
              <a:t>ПК; Знание </a:t>
            </a:r>
            <a:r>
              <a:rPr lang="ru-RU" sz="1200" dirty="0"/>
              <a:t>специальных компьютерных </a:t>
            </a:r>
            <a:r>
              <a:rPr lang="ru-RU" sz="1200" dirty="0" smtClean="0"/>
              <a:t>программ; Навыки организации; Навыки </a:t>
            </a:r>
            <a:r>
              <a:rPr lang="ru-RU" sz="1200" dirty="0"/>
              <a:t>составления календарных планов, планов </a:t>
            </a:r>
            <a:r>
              <a:rPr lang="ru-RU" sz="1200" dirty="0" smtClean="0"/>
              <a:t>уроков; Навыки </a:t>
            </a:r>
            <a:r>
              <a:rPr lang="ru-RU" sz="1200" dirty="0"/>
              <a:t>организации экскурсий, турпоходов;</a:t>
            </a:r>
          </a:p>
          <a:p>
            <a:pPr lvl="0"/>
            <a:r>
              <a:rPr lang="ru-RU" sz="1200" b="1" dirty="0" smtClean="0">
                <a:ea typeface="Calibri"/>
                <a:cs typeface="Times New Roman"/>
              </a:rPr>
              <a:t>Личные качества</a:t>
            </a:r>
            <a:endParaRPr lang="ru-RU" sz="1200" dirty="0"/>
          </a:p>
          <a:p>
            <a:r>
              <a:rPr lang="ru-RU" sz="1200" dirty="0"/>
              <a:t>Коммуникабельность, наблюдательность, терпение, отзывчивость, усердие, миролюбие, практичность, стремление к рассудительности, </a:t>
            </a:r>
            <a:r>
              <a:rPr lang="ru-RU" sz="1200" dirty="0" err="1"/>
              <a:t>эмпатия</a:t>
            </a:r>
            <a:r>
              <a:rPr lang="ru-RU" sz="1200" dirty="0" smtClean="0"/>
              <a:t>.</a:t>
            </a:r>
          </a:p>
          <a:p>
            <a:r>
              <a:rPr lang="kk-KZ" sz="1200" b="1" dirty="0"/>
              <a:t>Интересы, </a:t>
            </a:r>
            <a:r>
              <a:rPr lang="kk-KZ" sz="1200" b="1" dirty="0" smtClean="0"/>
              <a:t>увлечения</a:t>
            </a:r>
            <a:endParaRPr lang="ru-RU" sz="1200" dirty="0"/>
          </a:p>
          <a:p>
            <a:r>
              <a:rPr lang="kk-KZ" sz="1200" dirty="0"/>
              <a:t>Помогаю в органицации «клубов» для молодежи. Также бываю волонтером на «клубах» для подростков и ребят с ограничеными возможностями. Свободное время могу занять рисованием, танцами или повторенипем английского языка. Иногда могу ходить в походы по родному </a:t>
            </a:r>
            <a:r>
              <a:rPr lang="kk-KZ" sz="1200"/>
              <a:t>краю</a:t>
            </a:r>
            <a:r>
              <a:rPr lang="kk-KZ" sz="1200" smtClean="0"/>
              <a:t>.</a:t>
            </a:r>
            <a:endParaRPr lang="ru-RU" sz="1200" dirty="0"/>
          </a:p>
          <a:p>
            <a:pPr lvl="0"/>
            <a:r>
              <a:rPr lang="ru-RU" sz="1200" b="1" dirty="0" smtClean="0">
                <a:ea typeface="Calibri"/>
                <a:cs typeface="Times New Roman"/>
              </a:rPr>
              <a:t>Жизненное кредо </a:t>
            </a:r>
            <a:endParaRPr lang="ru-RU" sz="1200" dirty="0"/>
          </a:p>
          <a:p>
            <a:r>
              <a:rPr lang="kk-KZ" sz="1200" dirty="0"/>
              <a:t>Анализируй жизнь. Ищи истину. Говори правду.</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64071930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1529" y="480726"/>
            <a:ext cx="147634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Есенкелди Рина</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8-7078460515</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esenkeldi</a:t>
            </a:r>
            <a:r>
              <a:rPr lang="ru-RU" sz="1400" dirty="0">
                <a:solidFill>
                  <a:schemeClr val="bg1"/>
                </a:solidFill>
              </a:rPr>
              <a:t>@mail.ru</a:t>
            </a: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b="1" dirty="0">
                <a:solidFill>
                  <a:schemeClr val="bg1"/>
                </a:solidFill>
              </a:rPr>
              <a:t>12.</a:t>
            </a:r>
            <a:r>
              <a:rPr lang="kk-KZ" sz="1400" b="1" dirty="0">
                <a:solidFill>
                  <a:schemeClr val="bg1"/>
                </a:solidFill>
              </a:rPr>
              <a:t>04</a:t>
            </a:r>
            <a:r>
              <a:rPr lang="ru-RU" sz="1400" b="1" dirty="0">
                <a:solidFill>
                  <a:schemeClr val="bg1"/>
                </a:solidFill>
              </a:rPr>
              <a:t>.2000г </a:t>
            </a:r>
            <a:r>
              <a:rPr lang="kk-KZ" sz="1400" b="1" dirty="0" smtClean="0"/>
              <a:t>Семейное положение:</a:t>
            </a:r>
            <a:r>
              <a:rPr lang="kk-KZ" sz="1400" dirty="0" smtClean="0"/>
              <a:t> 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a:solidFill>
                  <a:schemeClr val="bg1"/>
                </a:solidFill>
              </a:rPr>
              <a:t>5В010900 Математика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smtClean="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КГУ «Средняя школа </a:t>
            </a:r>
            <a:r>
              <a:rPr lang="ru-RU" sz="1200" dirty="0" smtClean="0"/>
              <a:t>№27» </a:t>
            </a:r>
            <a:r>
              <a:rPr lang="ru-RU" sz="1200" dirty="0" err="1"/>
              <a:t>акимата</a:t>
            </a:r>
            <a:r>
              <a:rPr lang="ru-RU" sz="1200" dirty="0"/>
              <a:t> города Усть-Каменогорска </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pPr lvl="0"/>
            <a:r>
              <a:rPr lang="kk-KZ" sz="1200" dirty="0"/>
              <a:t>казахский (родной), русский (свободно), английский </a:t>
            </a:r>
            <a:r>
              <a:rPr lang="ru-RU" sz="1200" dirty="0"/>
              <a:t>(базовый).</a:t>
            </a:r>
          </a:p>
          <a:p>
            <a:r>
              <a:rPr lang="ru-RU" sz="1200" b="1" dirty="0" smtClean="0">
                <a:ea typeface="Calibri"/>
                <a:cs typeface="Times New Roman"/>
              </a:rPr>
              <a:t>Достижения, награды  </a:t>
            </a:r>
            <a:r>
              <a:rPr lang="kk-KZ" altLang="ru-RU" sz="1200" dirty="0" smtClean="0">
                <a:solidFill>
                  <a:srgbClr val="202124"/>
                </a:solidFill>
                <a:ea typeface="Times New Roman" panose="02020603050405020304" pitchFamily="18" charset="0"/>
                <a:cs typeface="Times New Roman" panose="02020603050405020304" pitchFamily="18" charset="0"/>
              </a:rPr>
              <a:t>-</a:t>
            </a:r>
            <a:endParaRPr lang="kk-KZ" altLang="ru-RU" sz="1200" dirty="0"/>
          </a:p>
          <a:p>
            <a:r>
              <a:rPr lang="ru-RU" sz="1200" b="1" dirty="0" smtClean="0">
                <a:ea typeface="Calibri"/>
                <a:cs typeface="Times New Roman"/>
              </a:rPr>
              <a:t>Профессиональные знания и навыки</a:t>
            </a:r>
          </a:p>
          <a:p>
            <a:pPr lvl="0"/>
            <a:r>
              <a:rPr lang="ru-RU" sz="1200" dirty="0" smtClean="0"/>
              <a:t>-</a:t>
            </a:r>
            <a:endParaRPr lang="ru-RU" sz="1200" dirty="0"/>
          </a:p>
          <a:p>
            <a:pPr lvl="0"/>
            <a:r>
              <a:rPr lang="ru-RU" sz="1200" b="1" dirty="0" smtClean="0">
                <a:ea typeface="Calibri"/>
                <a:cs typeface="Times New Roman"/>
              </a:rPr>
              <a:t>Личные качества</a:t>
            </a:r>
            <a:endParaRPr lang="ru-RU" sz="1200" dirty="0"/>
          </a:p>
          <a:p>
            <a:r>
              <a:rPr lang="ru-RU" sz="1200" dirty="0"/>
              <a:t>Устойчивость. </a:t>
            </a:r>
            <a:endParaRPr lang="ru-RU" sz="1200" dirty="0" smtClean="0"/>
          </a:p>
          <a:p>
            <a:r>
              <a:rPr lang="kk-KZ" sz="1200" b="1" dirty="0" smtClean="0"/>
              <a:t>Интересы</a:t>
            </a:r>
            <a:r>
              <a:rPr lang="kk-KZ" sz="1200" b="1" dirty="0"/>
              <a:t>, </a:t>
            </a:r>
            <a:r>
              <a:rPr lang="kk-KZ" sz="1200" b="1" dirty="0" smtClean="0"/>
              <a:t>увлечения</a:t>
            </a:r>
            <a:endParaRPr lang="ru-RU" sz="1200" dirty="0"/>
          </a:p>
          <a:p>
            <a:r>
              <a:rPr lang="kk-KZ" sz="1200" dirty="0"/>
              <a:t>Перечислите свои увлечения и </a:t>
            </a:r>
            <a:r>
              <a:rPr lang="kk-KZ" sz="1200" dirty="0" smtClean="0"/>
              <a:t>хобби</a:t>
            </a:r>
            <a:r>
              <a:rPr lang="ru-RU" sz="1200" dirty="0" smtClean="0"/>
              <a:t>, </a:t>
            </a:r>
            <a:r>
              <a:rPr lang="kk-KZ" sz="1200" dirty="0" smtClean="0"/>
              <a:t>Люблю </a:t>
            </a:r>
            <a:r>
              <a:rPr lang="kk-KZ" sz="1200" dirty="0"/>
              <a:t>заниматься спортом</a:t>
            </a:r>
            <a:endParaRPr lang="ru-RU" sz="1200" dirty="0"/>
          </a:p>
          <a:p>
            <a:pPr lvl="0"/>
            <a:r>
              <a:rPr lang="ru-RU" sz="1200" b="1" dirty="0" smtClean="0">
                <a:ea typeface="Calibri"/>
                <a:cs typeface="Times New Roman"/>
              </a:rPr>
              <a:t>Жизненное кредо </a:t>
            </a:r>
            <a:endParaRPr lang="ru-RU" sz="1200" dirty="0"/>
          </a:p>
          <a:p>
            <a:r>
              <a:rPr lang="kk-KZ" sz="1200" dirty="0"/>
              <a:t>Самые честные люди всегда побеждают.</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44221817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Изображение выглядит как человек, черный&#10;&#10;Автоматически созданное описание"/>
          <p:cNvPicPr/>
          <p:nvPr/>
        </p:nvPicPr>
        <p:blipFill rotWithShape="1">
          <a:blip r:embed="rId2" cstate="print">
            <a:extLst>
              <a:ext uri="{28A0092B-C50C-407E-A947-70E740481C1C}">
                <a14:useLocalDpi xmlns:a14="http://schemas.microsoft.com/office/drawing/2010/main" val="0"/>
              </a:ext>
            </a:extLst>
          </a:blip>
          <a:srcRect b="22769"/>
          <a:stretch/>
        </p:blipFill>
        <p:spPr bwMode="auto">
          <a:xfrm>
            <a:off x="2761529" y="480726"/>
            <a:ext cx="1476340" cy="1361043"/>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Жанболатқызы Диана</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8-708-7519942 </a:t>
            </a:r>
            <a:endParaRPr lang="kk-KZ"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ru-RU" sz="1400" u="sng" dirty="0">
                <a:solidFill>
                  <a:schemeClr val="bg1"/>
                </a:solidFill>
                <a:hlinkClick r:id="rId3"/>
              </a:rPr>
              <a:t>diana.kabdoldanova.00@mail.ru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a:t>22.10.2000г</a:t>
            </a:r>
            <a:endParaRPr lang="ru-RU" sz="1400" dirty="0"/>
          </a:p>
          <a:p>
            <a:r>
              <a:rPr lang="kk-KZ" sz="1400" b="1" dirty="0" smtClean="0"/>
              <a:t>Семейное положение:</a:t>
            </a:r>
            <a:r>
              <a:rPr lang="kk-KZ" sz="1400" dirty="0" smtClean="0"/>
              <a:t> 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a:solidFill>
                  <a:schemeClr val="bg1"/>
                </a:solidFill>
              </a:rPr>
              <a:t>5В010900 Математика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smtClean="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КГУ «Средняя школа </a:t>
            </a:r>
            <a:r>
              <a:rPr lang="ru-RU" sz="1200" dirty="0" smtClean="0"/>
              <a:t>№27» </a:t>
            </a:r>
            <a:r>
              <a:rPr lang="ru-RU" sz="1200" dirty="0" err="1"/>
              <a:t>акимата</a:t>
            </a:r>
            <a:r>
              <a:rPr lang="ru-RU" sz="1200" dirty="0"/>
              <a:t> города Усть-Каменогорска </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pPr lvl="0"/>
            <a:r>
              <a:rPr lang="kk-KZ" sz="1200" dirty="0"/>
              <a:t>казахский (родной), русский (свободно), английский </a:t>
            </a:r>
            <a:r>
              <a:rPr lang="ru-RU" sz="1200" dirty="0"/>
              <a:t>(базовый).</a:t>
            </a:r>
          </a:p>
          <a:p>
            <a:r>
              <a:rPr lang="ru-RU" sz="1200" b="1" dirty="0" smtClean="0">
                <a:ea typeface="Calibri"/>
                <a:cs typeface="Times New Roman"/>
              </a:rPr>
              <a:t>Достижения, награды  </a:t>
            </a:r>
            <a:r>
              <a:rPr lang="kk-KZ" altLang="ru-RU" sz="1200" dirty="0" smtClean="0">
                <a:solidFill>
                  <a:srgbClr val="202124"/>
                </a:solidFill>
                <a:ea typeface="Times New Roman" panose="02020603050405020304" pitchFamily="18" charset="0"/>
                <a:cs typeface="Times New Roman" panose="02020603050405020304" pitchFamily="18" charset="0"/>
              </a:rPr>
              <a:t>-</a:t>
            </a:r>
            <a:endParaRPr lang="kk-KZ" altLang="ru-RU" sz="1200" dirty="0"/>
          </a:p>
          <a:p>
            <a:r>
              <a:rPr lang="ru-RU" sz="1200" b="1" dirty="0" smtClean="0">
                <a:ea typeface="Calibri"/>
                <a:cs typeface="Times New Roman"/>
              </a:rPr>
              <a:t>Профессиональные знания и навыки</a:t>
            </a:r>
          </a:p>
          <a:p>
            <a:pPr lvl="0"/>
            <a:r>
              <a:rPr lang="ru-RU" sz="1200" dirty="0" smtClean="0"/>
              <a:t>-</a:t>
            </a:r>
            <a:endParaRPr lang="ru-RU" sz="1200" dirty="0"/>
          </a:p>
          <a:p>
            <a:pPr lvl="0"/>
            <a:r>
              <a:rPr lang="ru-RU" sz="1200" b="1" dirty="0" smtClean="0">
                <a:ea typeface="Calibri"/>
                <a:cs typeface="Times New Roman"/>
              </a:rPr>
              <a:t>Личные качества</a:t>
            </a:r>
            <a:endParaRPr lang="ru-RU" sz="1200" dirty="0"/>
          </a:p>
          <a:p>
            <a:r>
              <a:rPr lang="ru-RU" sz="1200" dirty="0"/>
              <a:t>Стремление к постоянному развитию, ответственность, быстрое освоение новой работы.</a:t>
            </a:r>
          </a:p>
          <a:p>
            <a:r>
              <a:rPr lang="kk-KZ" sz="1200" b="1" dirty="0" smtClean="0"/>
              <a:t>Интересы</a:t>
            </a:r>
            <a:r>
              <a:rPr lang="kk-KZ" sz="1200" b="1" dirty="0"/>
              <a:t>, </a:t>
            </a:r>
            <a:r>
              <a:rPr lang="kk-KZ" sz="1200" b="1" dirty="0" smtClean="0"/>
              <a:t>увлечения</a:t>
            </a:r>
            <a:endParaRPr lang="ru-RU" sz="1200" dirty="0"/>
          </a:p>
          <a:p>
            <a:r>
              <a:rPr lang="kk-KZ" sz="1200" dirty="0"/>
              <a:t>Перечислите свои увлечения и </a:t>
            </a:r>
            <a:r>
              <a:rPr lang="kk-KZ" sz="1200" dirty="0" smtClean="0"/>
              <a:t>хобби</a:t>
            </a:r>
            <a:r>
              <a:rPr lang="ru-RU" sz="1200" dirty="0" smtClean="0"/>
              <a:t>, </a:t>
            </a:r>
            <a:r>
              <a:rPr lang="kk-KZ" sz="1200" dirty="0" smtClean="0"/>
              <a:t>Читать  </a:t>
            </a:r>
            <a:r>
              <a:rPr lang="kk-KZ" sz="1200" dirty="0"/>
              <a:t>научные книги,спорт(легкие виды),танцы</a:t>
            </a:r>
            <a:endParaRPr lang="ru-RU" sz="1200" dirty="0"/>
          </a:p>
          <a:p>
            <a:pPr lvl="0"/>
            <a:r>
              <a:rPr lang="ru-RU" sz="1200" b="1" dirty="0" smtClean="0">
                <a:ea typeface="Calibri"/>
                <a:cs typeface="Times New Roman"/>
              </a:rPr>
              <a:t>Жизненное кредо </a:t>
            </a:r>
            <a:endParaRPr lang="ru-RU" sz="1200" dirty="0"/>
          </a:p>
          <a:p>
            <a:r>
              <a:rPr lang="kk-KZ" sz="1200" dirty="0"/>
              <a:t>Человек — локомотив никогда не станет прицепным вагоном.</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457405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1.jpg"/>
          <p:cNvPicPr/>
          <p:nvPr/>
        </p:nvPicPr>
        <p:blipFill>
          <a:blip r:embed="rId2"/>
          <a:srcRect/>
          <a:stretch>
            <a:fillRect/>
          </a:stretch>
        </p:blipFill>
        <p:spPr>
          <a:xfrm>
            <a:off x="2760137" y="476957"/>
            <a:ext cx="1475426" cy="1364812"/>
          </a:xfrm>
          <a:prstGeom prst="rect">
            <a:avLst/>
          </a:prstGeom>
          <a:ln/>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Дайырбаев</a:t>
            </a:r>
            <a:r>
              <a:rPr lang="ru-RU" sz="1400" b="1" dirty="0">
                <a:solidFill>
                  <a:schemeClr val="bg1"/>
                </a:solidFill>
              </a:rPr>
              <a:t> </a:t>
            </a:r>
            <a:r>
              <a:rPr lang="ru-RU" sz="1400" b="1" dirty="0" err="1">
                <a:solidFill>
                  <a:schemeClr val="bg1"/>
                </a:solidFill>
              </a:rPr>
              <a:t>Алимжан</a:t>
            </a:r>
            <a:r>
              <a:rPr lang="ru-RU" sz="1400" b="1" dirty="0">
                <a:solidFill>
                  <a:schemeClr val="bg1"/>
                </a:solidFill>
              </a:rPr>
              <a:t> </a:t>
            </a:r>
            <a:r>
              <a:rPr lang="ru-RU" sz="1400" b="1" dirty="0" err="1">
                <a:solidFill>
                  <a:schemeClr val="bg1"/>
                </a:solidFill>
              </a:rPr>
              <a:t>Азаматович</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+77472879475</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alimzhan.ad@mail.ru</a:t>
            </a: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06.09.1995</a:t>
            </a:r>
          </a:p>
          <a:p>
            <a:r>
              <a:rPr lang="ru-RU" sz="1400" b="1" dirty="0" smtClean="0"/>
              <a:t>Семейное </a:t>
            </a:r>
            <a:r>
              <a:rPr lang="ru-RU" sz="1400" b="1" dirty="0"/>
              <a:t>положение:</a:t>
            </a:r>
            <a:r>
              <a:rPr lang="ru-RU" sz="1400" dirty="0"/>
              <a:t> </a:t>
            </a:r>
            <a:r>
              <a:rPr lang="ru-RU" sz="1400" dirty="0" smtClean="0"/>
              <a:t>-</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6В11101 Туризм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400" b="1" cap="small" dirty="0"/>
              <a:t>Ораторское </a:t>
            </a:r>
            <a:r>
              <a:rPr lang="ru-RU" sz="1400" b="1" cap="small" dirty="0" smtClean="0"/>
              <a:t>искусство, </a:t>
            </a:r>
            <a:r>
              <a:rPr lang="ru-RU" sz="1400" dirty="0"/>
              <a:t>Июль 2016 </a:t>
            </a:r>
          </a:p>
          <a:p>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r>
              <a:rPr lang="ru-RU" sz="1000" dirty="0">
                <a:solidFill>
                  <a:schemeClr val="bg1"/>
                </a:solidFill>
              </a:rPr>
              <a:t>Водитель / </a:t>
            </a:r>
            <a:r>
              <a:rPr lang="ru-RU" sz="1000" dirty="0" err="1" smtClean="0">
                <a:solidFill>
                  <a:schemeClr val="bg1"/>
                </a:solidFill>
              </a:rPr>
              <a:t>ВостокШахтострой</a:t>
            </a:r>
            <a:r>
              <a:rPr lang="ru-RU" sz="1000" dirty="0" smtClean="0">
                <a:solidFill>
                  <a:schemeClr val="bg1"/>
                </a:solidFill>
              </a:rPr>
              <a:t>, </a:t>
            </a:r>
            <a:r>
              <a:rPr lang="ru-RU" sz="1000" dirty="0" err="1" smtClean="0">
                <a:solidFill>
                  <a:schemeClr val="bg1"/>
                </a:solidFill>
              </a:rPr>
              <a:t>Тикет</a:t>
            </a:r>
            <a:r>
              <a:rPr lang="ru-RU" sz="1000" dirty="0" smtClean="0">
                <a:solidFill>
                  <a:schemeClr val="bg1"/>
                </a:solidFill>
              </a:rPr>
              <a:t> </a:t>
            </a:r>
            <a:r>
              <a:rPr lang="ru-RU" sz="1000" dirty="0">
                <a:solidFill>
                  <a:schemeClr val="bg1"/>
                </a:solidFill>
              </a:rPr>
              <a:t>менеджер / VIVA </a:t>
            </a:r>
            <a:r>
              <a:rPr lang="ru-RU" sz="1000" dirty="0" smtClean="0">
                <a:solidFill>
                  <a:schemeClr val="bg1"/>
                </a:solidFill>
              </a:rPr>
              <a:t>BUSINESS (</a:t>
            </a:r>
            <a:r>
              <a:rPr lang="ru-RU" sz="1000" dirty="0">
                <a:solidFill>
                  <a:schemeClr val="bg1"/>
                </a:solidFill>
              </a:rPr>
              <a:t>Общение с </a:t>
            </a:r>
            <a:r>
              <a:rPr lang="ru-RU" sz="1000" dirty="0" smtClean="0">
                <a:solidFill>
                  <a:schemeClr val="bg1"/>
                </a:solidFill>
              </a:rPr>
              <a:t>клиентами, </a:t>
            </a:r>
            <a:r>
              <a:rPr lang="ru-RU" sz="1000" dirty="0">
                <a:solidFill>
                  <a:schemeClr val="bg1"/>
                </a:solidFill>
              </a:rPr>
              <a:t>Выписка и продажа </a:t>
            </a:r>
            <a:r>
              <a:rPr lang="ru-RU" sz="1000" dirty="0" smtClean="0">
                <a:solidFill>
                  <a:schemeClr val="bg1"/>
                </a:solidFill>
              </a:rPr>
              <a:t>билетов, </a:t>
            </a:r>
            <a:r>
              <a:rPr lang="ru-RU" sz="1000" dirty="0">
                <a:solidFill>
                  <a:schemeClr val="bg1"/>
                </a:solidFill>
              </a:rPr>
              <a:t>Построение </a:t>
            </a:r>
            <a:r>
              <a:rPr lang="ru-RU" sz="1000" dirty="0" smtClean="0">
                <a:solidFill>
                  <a:schemeClr val="bg1"/>
                </a:solidFill>
              </a:rPr>
              <a:t>логистики)</a:t>
            </a:r>
            <a:endParaRPr lang="ru-RU" sz="1000" dirty="0">
              <a:solidFill>
                <a:schemeClr val="bg1"/>
              </a:solidFill>
            </a:endParaRPr>
          </a:p>
          <a:p>
            <a:endParaRPr lang="ru-RU" sz="1200" dirty="0"/>
          </a:p>
          <a:p>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казахский, английский язык </a:t>
            </a:r>
          </a:p>
          <a:p>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r>
              <a:rPr lang="ru-RU" sz="1400" dirty="0"/>
              <a:t>Общение с клиентами и </a:t>
            </a:r>
            <a:r>
              <a:rPr lang="ru-RU" sz="1400" dirty="0" smtClean="0"/>
              <a:t>партнёрами, </a:t>
            </a:r>
            <a:r>
              <a:rPr lang="ru-RU" sz="1400" dirty="0"/>
              <a:t>Свободное владение английским языком IELTS </a:t>
            </a:r>
            <a:r>
              <a:rPr lang="ru-RU" sz="1400" dirty="0" smtClean="0"/>
              <a:t>6.0, </a:t>
            </a:r>
            <a:r>
              <a:rPr lang="ru-RU" sz="1400" dirty="0"/>
              <a:t>Навык работы за </a:t>
            </a:r>
            <a:r>
              <a:rPr lang="ru-RU" sz="1400" dirty="0" smtClean="0"/>
              <a:t>компьютером, </a:t>
            </a:r>
            <a:r>
              <a:rPr lang="ru-RU" sz="1400" dirty="0"/>
              <a:t>Навык </a:t>
            </a:r>
            <a:r>
              <a:rPr lang="ru-RU" sz="1400" dirty="0" smtClean="0"/>
              <a:t>управленца, </a:t>
            </a:r>
            <a:r>
              <a:rPr lang="ru-RU" sz="1400" dirty="0"/>
              <a:t>Навык кризис менеджера</a:t>
            </a:r>
          </a:p>
          <a:p>
            <a:r>
              <a:rPr lang="ru-RU" sz="1400" b="1" dirty="0" smtClean="0">
                <a:ea typeface="Calibri"/>
                <a:cs typeface="Times New Roman"/>
              </a:rPr>
              <a:t>Личные качества</a:t>
            </a:r>
          </a:p>
          <a:p>
            <a:r>
              <a:rPr lang="ru-RU" sz="1400" dirty="0" smtClean="0"/>
              <a:t>Ответственность, </a:t>
            </a:r>
            <a:r>
              <a:rPr lang="ru-RU" sz="1400" dirty="0" err="1" smtClean="0"/>
              <a:t>Коммуникативность</a:t>
            </a:r>
            <a:r>
              <a:rPr lang="ru-RU" sz="1400" dirty="0" smtClean="0"/>
              <a:t>, </a:t>
            </a:r>
            <a:r>
              <a:rPr lang="ru-RU" sz="1400" dirty="0"/>
              <a:t>Расчётливость</a:t>
            </a:r>
          </a:p>
          <a:p>
            <a:r>
              <a:rPr lang="ru-RU" sz="1400" b="1" dirty="0" smtClean="0">
                <a:ea typeface="Calibri"/>
                <a:cs typeface="Times New Roman"/>
              </a:rPr>
              <a:t>Жизненное кредо</a:t>
            </a:r>
            <a:endParaRPr lang="ru-RU" sz="1400" dirty="0" smtClean="0">
              <a:ea typeface="Calibri"/>
              <a:cs typeface="Times New Roman"/>
            </a:endParaRPr>
          </a:p>
          <a:p>
            <a:r>
              <a:rPr lang="kk-KZ" sz="1400" dirty="0" smtClean="0"/>
              <a:t>-</a:t>
            </a:r>
            <a:endParaRPr lang="ru-RU" sz="14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61008573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1529" y="480726"/>
            <a:ext cx="147634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Ғалымжанқызы Айғаным</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8-7072980719</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ru-RU" sz="1400" dirty="0">
                <a:solidFill>
                  <a:schemeClr val="bg1"/>
                </a:solidFill>
              </a:rPr>
              <a:t>ignm17a@mail.ru</a:t>
            </a: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b="1" dirty="0"/>
              <a:t>17.05.2001г </a:t>
            </a:r>
            <a:endParaRPr lang="ru-RU" sz="1400" b="1" dirty="0" smtClean="0"/>
          </a:p>
          <a:p>
            <a:r>
              <a:rPr lang="kk-KZ" sz="1400" b="1" dirty="0" smtClean="0"/>
              <a:t>Семейное положение:</a:t>
            </a:r>
            <a:r>
              <a:rPr lang="kk-KZ" sz="1400" dirty="0" smtClean="0"/>
              <a:t> 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a:solidFill>
                  <a:schemeClr val="bg1"/>
                </a:solidFill>
              </a:rPr>
              <a:t>5В010900 Математика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smtClean="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КГУ «Средняя школа </a:t>
            </a:r>
            <a:r>
              <a:rPr lang="ru-RU" sz="1200" dirty="0" smtClean="0"/>
              <a:t>№27» </a:t>
            </a:r>
            <a:r>
              <a:rPr lang="ru-RU" sz="1200" dirty="0" err="1"/>
              <a:t>акимата</a:t>
            </a:r>
            <a:r>
              <a:rPr lang="ru-RU" sz="1200" dirty="0"/>
              <a:t> города Усть-Каменогорска </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pPr lvl="0"/>
            <a:r>
              <a:rPr lang="kk-KZ" sz="1200" dirty="0"/>
              <a:t>казахский (родной), русский (свободно), английский </a:t>
            </a:r>
            <a:r>
              <a:rPr lang="ru-RU" sz="1200" dirty="0"/>
              <a:t>(базовый).</a:t>
            </a:r>
          </a:p>
          <a:p>
            <a:r>
              <a:rPr lang="ru-RU" sz="1200" b="1" dirty="0" smtClean="0">
                <a:ea typeface="Calibri"/>
                <a:cs typeface="Times New Roman"/>
              </a:rPr>
              <a:t>Достижения, награды  </a:t>
            </a:r>
            <a:r>
              <a:rPr lang="kk-KZ" altLang="ru-RU" sz="1200" dirty="0" smtClean="0">
                <a:solidFill>
                  <a:srgbClr val="202124"/>
                </a:solidFill>
                <a:ea typeface="Times New Roman" panose="02020603050405020304" pitchFamily="18" charset="0"/>
                <a:cs typeface="Times New Roman" panose="02020603050405020304" pitchFamily="18" charset="0"/>
              </a:rPr>
              <a:t>-</a:t>
            </a:r>
            <a:endParaRPr lang="kk-KZ" altLang="ru-RU" sz="1200" dirty="0"/>
          </a:p>
          <a:p>
            <a:r>
              <a:rPr lang="ru-RU" sz="1200" b="1" dirty="0" smtClean="0">
                <a:ea typeface="Calibri"/>
                <a:cs typeface="Times New Roman"/>
              </a:rPr>
              <a:t>Профессиональные знания и навыки</a:t>
            </a:r>
          </a:p>
          <a:p>
            <a:pPr lvl="0"/>
            <a:r>
              <a:rPr lang="ru-RU" sz="1200" dirty="0" smtClean="0"/>
              <a:t>-</a:t>
            </a:r>
            <a:endParaRPr lang="ru-RU" sz="1200" dirty="0"/>
          </a:p>
          <a:p>
            <a:pPr lvl="0"/>
            <a:r>
              <a:rPr lang="ru-RU" sz="1200" b="1" dirty="0" smtClean="0">
                <a:ea typeface="Calibri"/>
                <a:cs typeface="Times New Roman"/>
              </a:rPr>
              <a:t>Личные качества</a:t>
            </a:r>
            <a:endParaRPr lang="ru-RU" sz="1200" dirty="0"/>
          </a:p>
          <a:p>
            <a:r>
              <a:rPr lang="ru-RU" sz="1200" dirty="0"/>
              <a:t>Стремление к постоянному развитию, ответственность, быстрое освоение новой работы.</a:t>
            </a:r>
          </a:p>
          <a:p>
            <a:r>
              <a:rPr lang="kk-KZ" sz="1200" b="1" dirty="0" smtClean="0"/>
              <a:t>Интересы</a:t>
            </a:r>
            <a:r>
              <a:rPr lang="kk-KZ" sz="1200" b="1" dirty="0"/>
              <a:t>, </a:t>
            </a:r>
            <a:r>
              <a:rPr lang="kk-KZ" sz="1200" b="1" dirty="0" smtClean="0"/>
              <a:t>увлечения</a:t>
            </a:r>
            <a:endParaRPr lang="ru-RU" sz="1200" dirty="0"/>
          </a:p>
          <a:p>
            <a:r>
              <a:rPr lang="kk-KZ" sz="1200" dirty="0"/>
              <a:t>Читать психологические книги</a:t>
            </a:r>
            <a:endParaRPr lang="ru-RU" sz="1200" dirty="0"/>
          </a:p>
          <a:p>
            <a:pPr lvl="0"/>
            <a:r>
              <a:rPr lang="ru-RU" sz="1200" b="1" dirty="0" smtClean="0">
                <a:ea typeface="Calibri"/>
                <a:cs typeface="Times New Roman"/>
              </a:rPr>
              <a:t>Жизненное кредо </a:t>
            </a:r>
            <a:endParaRPr lang="ru-RU" sz="1200" dirty="0"/>
          </a:p>
          <a:p>
            <a:r>
              <a:rPr lang="kk-KZ" sz="1200" dirty="0"/>
              <a:t>Лучше подвергаться несправедливости, чем самим совершать ее.</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76292588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52359" y="477424"/>
            <a:ext cx="1485509" cy="1375935"/>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Ерболат Мәрмәр</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smtClean="0">
                <a:solidFill>
                  <a:schemeClr val="bg1"/>
                </a:solidFill>
              </a:rPr>
              <a:t>87773420488</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kk-KZ" sz="1200" dirty="0">
                <a:solidFill>
                  <a:schemeClr val="bg1"/>
                </a:solidFill>
              </a:rPr>
              <a:t>Marmare95</a:t>
            </a:r>
            <a:r>
              <a:rPr lang="kk-KZ" sz="1200" b="1" dirty="0">
                <a:solidFill>
                  <a:schemeClr val="bg1"/>
                </a:solidFill>
              </a:rPr>
              <a:t> </a:t>
            </a:r>
            <a:r>
              <a:rPr lang="ru-RU" sz="1200" dirty="0">
                <a:solidFill>
                  <a:schemeClr val="bg1"/>
                </a:solidFill>
              </a:rPr>
              <a:t>@</a:t>
            </a:r>
            <a:r>
              <a:rPr lang="en-US" sz="1200" dirty="0">
                <a:solidFill>
                  <a:schemeClr val="bg1"/>
                </a:solidFill>
              </a:rPr>
              <a:t>mail</a:t>
            </a:r>
            <a:r>
              <a:rPr lang="ru-RU" sz="1200" dirty="0">
                <a:solidFill>
                  <a:schemeClr val="bg1"/>
                </a:solidFill>
              </a:rPr>
              <a:t>.</a:t>
            </a:r>
            <a:r>
              <a:rPr lang="ru-RU" sz="1200" dirty="0" err="1">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12.06.1995</a:t>
            </a:r>
          </a:p>
          <a:p>
            <a:r>
              <a:rPr lang="kk-KZ" sz="1200" b="1" dirty="0" smtClean="0"/>
              <a:t>Отбасылық </a:t>
            </a:r>
            <a:r>
              <a:rPr lang="kk-KZ" sz="1200" b="1" dirty="0"/>
              <a:t>жағдайы: </a:t>
            </a:r>
            <a:r>
              <a:rPr lang="kk-KZ" sz="1200" dirty="0"/>
              <a:t>тұрмыс </a:t>
            </a:r>
            <a:r>
              <a:rPr lang="kk-KZ" sz="1200" dirty="0" smtClean="0"/>
              <a:t>құрған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5В010900 Математика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Педагогтердің цифрлық құзырлығын дамыту </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ШҚО Білім басқармасы Өскемен қаласы бойынша білім бөлімінің №15 жалпы білім беретін мектеп</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 орыс тілдерін еркін меңгерген. Ағылшын тілін сөйлесу деңгейінде меңгенген.</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smtClean="0"/>
              <a:t>-</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Ісіне жауапты , еңбекқор , адаммен жақсы қарым-қатынас жасай алады</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Еңбек түбі- береке.</a:t>
            </a:r>
            <a:endParaRPr lang="ru-RU" sz="1400" dirty="0"/>
          </a:p>
          <a:p>
            <a:r>
              <a:rPr lang="kk-KZ" sz="1400" dirty="0"/>
              <a:t>Әр істе адал болу.</a:t>
            </a:r>
            <a:endParaRPr lang="ru-RU" sz="1400" dirty="0"/>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39991614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80726"/>
            <a:ext cx="1476339"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Жеңісбек Мариям</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smtClean="0">
                <a:solidFill>
                  <a:schemeClr val="bg1"/>
                </a:solidFill>
              </a:rPr>
              <a:t>87027941158</a:t>
            </a:r>
          </a:p>
          <a:p>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mariyam</a:t>
            </a:r>
            <a:r>
              <a:rPr lang="ru-RU" sz="1200" dirty="0">
                <a:solidFill>
                  <a:schemeClr val="bg1"/>
                </a:solidFill>
              </a:rPr>
              <a:t>_</a:t>
            </a:r>
            <a:r>
              <a:rPr lang="en-US" sz="1200" dirty="0" err="1">
                <a:solidFill>
                  <a:schemeClr val="bg1"/>
                </a:solidFill>
              </a:rPr>
              <a:t>zhengisbek</a:t>
            </a:r>
            <a:r>
              <a:rPr lang="ru-RU" sz="1200" dirty="0">
                <a:solidFill>
                  <a:schemeClr val="bg1"/>
                </a:solidFill>
              </a:rPr>
              <a:t>000@</a:t>
            </a:r>
            <a:r>
              <a:rPr lang="en-US" sz="1200" dirty="0">
                <a:solidFill>
                  <a:schemeClr val="bg1"/>
                </a:solidFill>
              </a:rPr>
              <a:t>mail</a:t>
            </a:r>
            <a:r>
              <a:rPr lang="ru-RU" sz="1200" dirty="0">
                <a:solidFill>
                  <a:schemeClr val="bg1"/>
                </a:solidFill>
              </a:rPr>
              <a:t>.</a:t>
            </a:r>
            <a:r>
              <a:rPr lang="en-US" sz="1200" dirty="0" err="1">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01.07.2000 </a:t>
            </a:r>
            <a:r>
              <a:rPr lang="kk-KZ" sz="1200" b="1" dirty="0" smtClean="0"/>
              <a:t>Отбасылық </a:t>
            </a:r>
            <a:r>
              <a:rPr lang="kk-KZ" sz="1200" b="1" dirty="0"/>
              <a:t>жағдайы: </a:t>
            </a:r>
            <a:r>
              <a:rPr lang="kk-KZ" sz="1200" dirty="0"/>
              <a:t>тұрмыс </a:t>
            </a:r>
            <a:r>
              <a:rPr lang="kk-KZ" sz="1200" dirty="0" smtClean="0"/>
              <a:t>құрған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5В010900 Математика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Педагогтердің цифрлық құзырлығын дамыту </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ШҚО Білім басқармасы Өскемен қаласы бойынша білім бөлімінің №15 жалпы білім беретін мектеп</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 орыс тілдерін еркін меңгерген. Ағылшын тілін сөйлесу деңгейінде меңгенген.</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smtClean="0"/>
              <a:t>-</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Еңбекқор,табандылық,адалдық.</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smtClean="0"/>
              <a:t>Әрқашанда </a:t>
            </a:r>
            <a:r>
              <a:rPr lang="kk-KZ" sz="1400" dirty="0"/>
              <a:t>адал </a:t>
            </a:r>
            <a:r>
              <a:rPr lang="kk-KZ" sz="1400" dirty="0" smtClean="0"/>
              <a:t>болу;</a:t>
            </a:r>
            <a:r>
              <a:rPr lang="ru-RU" sz="1400" dirty="0"/>
              <a:t> </a:t>
            </a:r>
            <a:r>
              <a:rPr lang="kk-KZ" sz="1400" dirty="0" smtClean="0"/>
              <a:t>Тек </a:t>
            </a:r>
            <a:r>
              <a:rPr lang="kk-KZ" sz="1400" dirty="0"/>
              <a:t>қана алға жылу</a:t>
            </a:r>
            <a:r>
              <a:rPr lang="ru-RU" sz="1400" dirty="0"/>
              <a:t>.</a:t>
            </a:r>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62084538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Шәріп Нұрай Қазбекқызы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87079185722</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a:solidFill>
                  <a:schemeClr val="bg1"/>
                </a:solidFill>
              </a:rPr>
              <a:t>sharipovanurai@mail.ru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02.06.2000ж</a:t>
            </a:r>
          </a:p>
          <a:p>
            <a:r>
              <a:rPr lang="kk-KZ" sz="1400" b="1" dirty="0" smtClean="0"/>
              <a:t>Семейное положение:</a:t>
            </a:r>
            <a:r>
              <a:rPr lang="kk-KZ" sz="1400" dirty="0" smtClean="0"/>
              <a:t> </a:t>
            </a:r>
            <a:r>
              <a:rPr lang="kk-KZ" sz="1400" b="1" dirty="0"/>
              <a:t> </a:t>
            </a:r>
            <a:r>
              <a:rPr lang="kk-KZ" sz="1400" dirty="0"/>
              <a:t>Замужем </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ru-RU" sz="1400" dirty="0">
                <a:solidFill>
                  <a:schemeClr val="bg1"/>
                </a:solidFill>
              </a:rPr>
              <a:t>5</a:t>
            </a:r>
            <a:r>
              <a:rPr lang="en-US" sz="1400" dirty="0">
                <a:solidFill>
                  <a:schemeClr val="bg1"/>
                </a:solidFill>
              </a:rPr>
              <a:t>B</a:t>
            </a:r>
            <a:r>
              <a:rPr lang="ru-RU" sz="1400" dirty="0">
                <a:solidFill>
                  <a:schemeClr val="bg1"/>
                </a:solidFill>
              </a:rPr>
              <a:t>060500 – </a:t>
            </a:r>
            <a:r>
              <a:rPr lang="kk-KZ" sz="1400" dirty="0">
                <a:solidFill>
                  <a:schemeClr val="bg1"/>
                </a:solidFill>
              </a:rPr>
              <a:t>ядерная </a:t>
            </a:r>
            <a:r>
              <a:rPr lang="kk-KZ" sz="1400" dirty="0" smtClean="0">
                <a:solidFill>
                  <a:schemeClr val="bg1"/>
                </a:solidFill>
              </a:rPr>
              <a:t>физика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smtClean="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НИЦ </a:t>
            </a:r>
            <a:r>
              <a:rPr lang="ru-RU" sz="1200" dirty="0"/>
              <a:t>“</a:t>
            </a:r>
            <a:r>
              <a:rPr lang="kk-KZ" sz="1200" dirty="0"/>
              <a:t>Инженерия поверхности и трибология</a:t>
            </a:r>
            <a:r>
              <a:rPr lang="ru-RU" sz="1200" dirty="0"/>
              <a:t>”</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pPr lvl="0"/>
            <a:r>
              <a:rPr lang="kk-KZ" sz="1200" dirty="0"/>
              <a:t>казахский (родной), русский (свободно), английский </a:t>
            </a:r>
            <a:r>
              <a:rPr lang="ru-RU" sz="1200" dirty="0"/>
              <a:t>(базовый).</a:t>
            </a:r>
          </a:p>
          <a:p>
            <a:r>
              <a:rPr lang="ru-RU" sz="1200" b="1" dirty="0" smtClean="0">
                <a:ea typeface="Calibri"/>
                <a:cs typeface="Times New Roman"/>
              </a:rPr>
              <a:t>Достижения, награды  </a:t>
            </a:r>
            <a:r>
              <a:rPr lang="kk-KZ" altLang="ru-RU" sz="1200" dirty="0" smtClean="0">
                <a:solidFill>
                  <a:srgbClr val="202124"/>
                </a:solidFill>
                <a:ea typeface="Times New Roman" panose="02020603050405020304" pitchFamily="18" charset="0"/>
                <a:cs typeface="Times New Roman" panose="02020603050405020304" pitchFamily="18" charset="0"/>
              </a:rPr>
              <a:t>-</a:t>
            </a:r>
            <a:endParaRPr lang="kk-KZ" altLang="ru-RU" sz="1200" dirty="0"/>
          </a:p>
          <a:p>
            <a:r>
              <a:rPr lang="ru-RU" sz="1200" b="1" dirty="0" smtClean="0">
                <a:ea typeface="Calibri"/>
                <a:cs typeface="Times New Roman"/>
              </a:rPr>
              <a:t>Профессиональные знания и навыки</a:t>
            </a:r>
          </a:p>
          <a:p>
            <a:r>
              <a:rPr lang="kk-KZ" sz="1200" dirty="0"/>
              <a:t>Свободное владение русским и казахским </a:t>
            </a:r>
            <a:r>
              <a:rPr lang="kk-KZ" sz="1200" dirty="0" smtClean="0"/>
              <a:t>языком</a:t>
            </a:r>
            <a:endParaRPr lang="ru-RU" sz="1200" dirty="0"/>
          </a:p>
          <a:p>
            <a:pPr lvl="0"/>
            <a:r>
              <a:rPr lang="ru-RU" sz="1200" b="1" dirty="0" smtClean="0">
                <a:ea typeface="Calibri"/>
                <a:cs typeface="Times New Roman"/>
              </a:rPr>
              <a:t>Личные качества</a:t>
            </a:r>
            <a:endParaRPr lang="ru-RU" sz="1200" dirty="0"/>
          </a:p>
          <a:p>
            <a:r>
              <a:rPr lang="kk-KZ" sz="1200" dirty="0"/>
              <a:t>Обладаю высокой степенью самоорганизации, концентрируюсь на поставленной задаче и выполняю ее в обозначенные сроки</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a:t>рукоделие, чтение, интерес к компьютерным и техническим </a:t>
            </a:r>
            <a:r>
              <a:rPr lang="kk-KZ" sz="1200" dirty="0" smtClean="0"/>
              <a:t>новшествам</a:t>
            </a:r>
          </a:p>
          <a:p>
            <a:r>
              <a:rPr lang="ru-RU" sz="1200" b="1" dirty="0" smtClean="0">
                <a:ea typeface="Calibri"/>
                <a:cs typeface="Times New Roman"/>
              </a:rPr>
              <a:t>Жизненное кредо </a:t>
            </a:r>
            <a:endParaRPr lang="ru-RU" sz="1200" dirty="0"/>
          </a:p>
          <a:p>
            <a:r>
              <a:rPr lang="kk-KZ" sz="1200" dirty="0"/>
              <a:t>Идти вперед и всегда достигать своей поставленной цели.</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59179949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1529" y="480725"/>
            <a:ext cx="147634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smtClean="0">
                <a:solidFill>
                  <a:schemeClr val="bg1"/>
                </a:solidFill>
              </a:rPr>
              <a:t>Сапыркин Дмитрий Николаевич</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8-705-901-92-23</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saprykin</a:t>
            </a:r>
            <a:r>
              <a:rPr lang="ru-RU" sz="1400" dirty="0">
                <a:solidFill>
                  <a:schemeClr val="bg1"/>
                </a:solidFill>
              </a:rPr>
              <a:t>-</a:t>
            </a:r>
            <a:r>
              <a:rPr lang="en-US" sz="1400" dirty="0" err="1">
                <a:solidFill>
                  <a:schemeClr val="bg1"/>
                </a:solidFill>
              </a:rPr>
              <a:t>dmitry</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17.01.1995</a:t>
            </a:r>
          </a:p>
          <a:p>
            <a:r>
              <a:rPr lang="kk-KZ" sz="1400" b="1" dirty="0" smtClean="0"/>
              <a:t>Семейное положение:</a:t>
            </a:r>
            <a:r>
              <a:rPr lang="kk-KZ" sz="1400" dirty="0" smtClean="0"/>
              <a:t> </a:t>
            </a:r>
            <a:r>
              <a:rPr lang="kk-KZ" sz="1400" b="1" dirty="0"/>
              <a:t> </a:t>
            </a:r>
            <a:r>
              <a:rPr lang="ru-RU" sz="1400" dirty="0"/>
              <a:t>холост</a:t>
            </a:r>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ru-RU" sz="1400" dirty="0">
                <a:solidFill>
                  <a:schemeClr val="bg1"/>
                </a:solidFill>
              </a:rPr>
              <a:t>5</a:t>
            </a:r>
            <a:r>
              <a:rPr lang="en-US" sz="1400" dirty="0">
                <a:solidFill>
                  <a:schemeClr val="bg1"/>
                </a:solidFill>
              </a:rPr>
              <a:t>B</a:t>
            </a:r>
            <a:r>
              <a:rPr lang="ru-RU" sz="1400" dirty="0">
                <a:solidFill>
                  <a:schemeClr val="bg1"/>
                </a:solidFill>
              </a:rPr>
              <a:t>060500 – </a:t>
            </a:r>
            <a:r>
              <a:rPr lang="kk-KZ" sz="1400" dirty="0">
                <a:solidFill>
                  <a:schemeClr val="bg1"/>
                </a:solidFill>
              </a:rPr>
              <a:t>ядерная </a:t>
            </a:r>
            <a:r>
              <a:rPr lang="kk-KZ" sz="1400" dirty="0" smtClean="0">
                <a:solidFill>
                  <a:schemeClr val="bg1"/>
                </a:solidFill>
              </a:rPr>
              <a:t>физика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900" dirty="0"/>
              <a:t>Слесарь по ремонту </a:t>
            </a:r>
            <a:r>
              <a:rPr lang="ru-RU" sz="900" dirty="0" smtClean="0"/>
              <a:t>автомобилей, </a:t>
            </a:r>
            <a:r>
              <a:rPr lang="ru-RU" sz="900" dirty="0"/>
              <a:t>Техническое </a:t>
            </a:r>
            <a:r>
              <a:rPr lang="ru-RU" sz="900" dirty="0" err="1"/>
              <a:t>обслуживание,ремонт</a:t>
            </a:r>
            <a:r>
              <a:rPr lang="ru-RU" sz="900" dirty="0"/>
              <a:t> и эксплуатация автомобильного </a:t>
            </a:r>
            <a:r>
              <a:rPr lang="ru-RU" sz="900" dirty="0" smtClean="0"/>
              <a:t>транспорта (</a:t>
            </a:r>
            <a:r>
              <a:rPr lang="ru-RU" sz="900" dirty="0" err="1"/>
              <a:t>Усть-Каменогорский</a:t>
            </a:r>
            <a:r>
              <a:rPr lang="ru-RU" sz="900" dirty="0"/>
              <a:t> колледж профессиональной подготовки и </a:t>
            </a:r>
            <a:r>
              <a:rPr lang="ru-RU" sz="900" dirty="0" smtClean="0"/>
              <a:t>сервиса), </a:t>
            </a:r>
            <a:r>
              <a:rPr lang="ru-RU" sz="900" dirty="0"/>
              <a:t>Электрик по ремонту автомобильного </a:t>
            </a:r>
            <a:r>
              <a:rPr lang="ru-RU" sz="900" dirty="0" smtClean="0"/>
              <a:t>электрооборудования (</a:t>
            </a:r>
            <a:r>
              <a:rPr lang="ru-RU" sz="900" dirty="0"/>
              <a:t>Колледж транспорта и безопасности </a:t>
            </a:r>
            <a:r>
              <a:rPr lang="ru-RU" sz="900" dirty="0" smtClean="0"/>
              <a:t>жизнедеятельности)</a:t>
            </a:r>
            <a:endParaRPr lang="ru-RU" sz="9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СТО </a:t>
            </a:r>
            <a:r>
              <a:rPr lang="en-US" sz="1200" dirty="0"/>
              <a:t>“</a:t>
            </a:r>
            <a:r>
              <a:rPr lang="ru-RU" sz="1200" dirty="0" err="1"/>
              <a:t>Автолига</a:t>
            </a:r>
            <a:r>
              <a:rPr lang="en-US" sz="1200" dirty="0"/>
              <a:t>”</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a:solidFill>
                  <a:schemeClr val="bg1"/>
                </a:solidFill>
              </a:rPr>
              <a:t>СТО “</a:t>
            </a:r>
            <a:r>
              <a:rPr lang="ru-RU" sz="1400" dirty="0" err="1">
                <a:solidFill>
                  <a:schemeClr val="bg1"/>
                </a:solidFill>
              </a:rPr>
              <a:t>Автолига</a:t>
            </a:r>
            <a:r>
              <a:rPr lang="ru-RU" sz="1400" dirty="0" smtClean="0">
                <a:solidFill>
                  <a:schemeClr val="bg1"/>
                </a:solidFill>
              </a:rPr>
              <a:t>”, </a:t>
            </a:r>
            <a:r>
              <a:rPr lang="ru-RU" sz="1400" dirty="0">
                <a:solidFill>
                  <a:schemeClr val="bg1"/>
                </a:solidFill>
              </a:rPr>
              <a:t>Работы связанные с техническим обслуживанием и ремонтом авто-транспортных средств</a:t>
            </a: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pPr lvl="0"/>
            <a:r>
              <a:rPr lang="ru-RU" sz="1200" dirty="0"/>
              <a:t>Владение русским, казахским, английским и немецким </a:t>
            </a:r>
            <a:r>
              <a:rPr lang="ru-RU" sz="1200" dirty="0" smtClean="0"/>
              <a:t>языками</a:t>
            </a:r>
          </a:p>
          <a:p>
            <a:pPr lvl="0"/>
            <a:r>
              <a:rPr lang="ru-RU" sz="1200" b="1" dirty="0" smtClean="0">
                <a:ea typeface="Calibri"/>
                <a:cs typeface="Times New Roman"/>
              </a:rPr>
              <a:t>Достижения, награды  </a:t>
            </a:r>
            <a:r>
              <a:rPr lang="ru-RU" sz="1200" dirty="0"/>
              <a:t>Имеется грамота за занятое 1 место по начертательной геометрии полученная в НУ Колледж транспорта и безопасности жизнедеятельности 2016 г., множество публикаций  в Казахстанских и Российских журналах, участие в местных и зарубежных конференциях , так же имеется одна статья </a:t>
            </a:r>
            <a:r>
              <a:rPr lang="en-US" sz="1200" dirty="0"/>
              <a:t>Scopus</a:t>
            </a:r>
            <a:r>
              <a:rPr lang="ru-RU" sz="1200" dirty="0"/>
              <a:t> (</a:t>
            </a:r>
            <a:r>
              <a:rPr lang="ru-RU" sz="1200" dirty="0" err="1"/>
              <a:t>Emergence</a:t>
            </a:r>
            <a:r>
              <a:rPr lang="ru-RU" sz="1200" dirty="0"/>
              <a:t> </a:t>
            </a:r>
            <a:r>
              <a:rPr lang="ru-RU" sz="1200" dirty="0" err="1"/>
              <a:t>of</a:t>
            </a:r>
            <a:r>
              <a:rPr lang="ru-RU" sz="1200" dirty="0"/>
              <a:t> </a:t>
            </a:r>
            <a:r>
              <a:rPr lang="ru-RU" sz="1200" dirty="0" err="1"/>
              <a:t>Ferromagnetism</a:t>
            </a:r>
            <a:r>
              <a:rPr lang="ru-RU" sz="1200" dirty="0"/>
              <a:t> </a:t>
            </a:r>
            <a:r>
              <a:rPr lang="ru-RU" sz="1200" dirty="0" err="1"/>
              <a:t>in</a:t>
            </a:r>
            <a:r>
              <a:rPr lang="ru-RU" sz="1200" dirty="0"/>
              <a:t> </a:t>
            </a:r>
            <a:r>
              <a:rPr lang="ru-RU" sz="1200" dirty="0" err="1"/>
              <a:t>Nanoparticles</a:t>
            </a:r>
            <a:r>
              <a:rPr lang="ru-RU" sz="1200" dirty="0"/>
              <a:t> </a:t>
            </a:r>
            <a:r>
              <a:rPr lang="ru-RU" sz="1200" dirty="0" err="1"/>
              <a:t>of</a:t>
            </a:r>
            <a:r>
              <a:rPr lang="ru-RU" sz="1200" dirty="0"/>
              <a:t> BeTiO3 </a:t>
            </a:r>
            <a:r>
              <a:rPr lang="ru-RU" sz="1200" dirty="0" err="1"/>
              <a:t>Ceramic</a:t>
            </a:r>
            <a:r>
              <a:rPr lang="ru-RU" sz="1200" dirty="0"/>
              <a:t> </a:t>
            </a:r>
            <a:r>
              <a:rPr lang="ru-RU" sz="1200" dirty="0" err="1"/>
              <a:t>with</a:t>
            </a:r>
            <a:r>
              <a:rPr lang="ru-RU" sz="1200" dirty="0"/>
              <a:t> </a:t>
            </a:r>
            <a:r>
              <a:rPr lang="ru-RU" sz="1200" dirty="0" err="1"/>
              <a:t>the</a:t>
            </a:r>
            <a:r>
              <a:rPr lang="ru-RU" sz="1200" dirty="0"/>
              <a:t> </a:t>
            </a:r>
            <a:r>
              <a:rPr lang="ru-RU" sz="1200" dirty="0" err="1"/>
              <a:t>Perovskite</a:t>
            </a:r>
            <a:r>
              <a:rPr lang="ru-RU" sz="1200" dirty="0"/>
              <a:t> </a:t>
            </a:r>
            <a:r>
              <a:rPr lang="ru-RU" sz="1200" dirty="0" err="1"/>
              <a:t>Structure</a:t>
            </a:r>
            <a:r>
              <a:rPr lang="ru-RU" sz="1200" dirty="0"/>
              <a:t> , </a:t>
            </a:r>
            <a:r>
              <a:rPr lang="ru-RU" sz="1200" dirty="0" err="1"/>
              <a:t>Inorganic</a:t>
            </a:r>
            <a:r>
              <a:rPr lang="ru-RU" sz="1200" dirty="0"/>
              <a:t> </a:t>
            </a:r>
            <a:r>
              <a:rPr lang="ru-RU" sz="1200" dirty="0" err="1"/>
              <a:t>Materials</a:t>
            </a:r>
            <a:r>
              <a:rPr lang="ru-RU" sz="1200" dirty="0"/>
              <a:t>: </a:t>
            </a:r>
            <a:r>
              <a:rPr lang="ru-RU" sz="1200" dirty="0" err="1"/>
              <a:t>Applied</a:t>
            </a:r>
            <a:r>
              <a:rPr lang="ru-RU" sz="1200" dirty="0"/>
              <a:t> </a:t>
            </a:r>
            <a:r>
              <a:rPr lang="ru-RU" sz="1200" dirty="0" err="1"/>
              <a:t>Research</a:t>
            </a:r>
            <a:r>
              <a:rPr lang="ru-RU" sz="1200" dirty="0"/>
              <a:t>, </a:t>
            </a:r>
            <a:r>
              <a:rPr lang="ru-RU" sz="1200" dirty="0" err="1"/>
              <a:t>Volume</a:t>
            </a:r>
            <a:r>
              <a:rPr lang="ru-RU" sz="1200" dirty="0"/>
              <a:t> 12, </a:t>
            </a:r>
            <a:r>
              <a:rPr lang="ru-RU" sz="1200" dirty="0" err="1"/>
              <a:t>Issue</a:t>
            </a:r>
            <a:r>
              <a:rPr lang="ru-RU" sz="1200" dirty="0"/>
              <a:t> 1, </a:t>
            </a:r>
            <a:r>
              <a:rPr lang="ru-RU" sz="1200" dirty="0" err="1"/>
              <a:t>January</a:t>
            </a:r>
            <a:r>
              <a:rPr lang="ru-RU" sz="1200" dirty="0"/>
              <a:t> 2021, </a:t>
            </a:r>
            <a:r>
              <a:rPr lang="ru-RU" sz="1200" dirty="0" err="1"/>
              <a:t>Pages</a:t>
            </a:r>
            <a:r>
              <a:rPr lang="ru-RU" sz="1200" dirty="0"/>
              <a:t> 88-93 ). </a:t>
            </a:r>
            <a:endParaRPr lang="kk-KZ" altLang="ru-RU" sz="1200" dirty="0"/>
          </a:p>
          <a:p>
            <a:r>
              <a:rPr lang="ru-RU" sz="1200" b="1" dirty="0" smtClean="0">
                <a:ea typeface="Calibri"/>
                <a:cs typeface="Times New Roman"/>
              </a:rPr>
              <a:t>Профессиональные знания и навыки</a:t>
            </a:r>
          </a:p>
          <a:p>
            <a:r>
              <a:rPr lang="ru-RU" sz="1200" dirty="0"/>
              <a:t>Имеются навыки работы в программах </a:t>
            </a:r>
            <a:r>
              <a:rPr lang="en-US" sz="1200" dirty="0"/>
              <a:t>Adobe Photoshop</a:t>
            </a:r>
            <a:r>
              <a:rPr lang="ru-RU" sz="1200" dirty="0"/>
              <a:t>,</a:t>
            </a:r>
            <a:r>
              <a:rPr lang="en-US" sz="1200" dirty="0"/>
              <a:t>CorelDraw</a:t>
            </a:r>
            <a:r>
              <a:rPr lang="ru-RU" sz="1200" dirty="0"/>
              <a:t>,</a:t>
            </a:r>
            <a:r>
              <a:rPr lang="en-US" sz="1200" dirty="0" err="1"/>
              <a:t>Autocad</a:t>
            </a:r>
            <a:r>
              <a:rPr lang="ru-RU" sz="1200" dirty="0"/>
              <a:t>, </a:t>
            </a:r>
            <a:r>
              <a:rPr lang="en-US" sz="1200" dirty="0" err="1"/>
              <a:t>Kompass</a:t>
            </a:r>
            <a:r>
              <a:rPr lang="ru-RU" sz="1200" dirty="0"/>
              <a:t>. Имеются навыки работы в </a:t>
            </a:r>
            <a:r>
              <a:rPr lang="ru-RU" sz="1200" dirty="0" err="1"/>
              <a:t>инженерно</a:t>
            </a:r>
            <a:r>
              <a:rPr lang="ru-RU" sz="1200" dirty="0"/>
              <a:t> расчетных программах </a:t>
            </a:r>
            <a:r>
              <a:rPr lang="en-US" sz="1200" dirty="0" err="1"/>
              <a:t>Comsol</a:t>
            </a:r>
            <a:r>
              <a:rPr lang="en-US" sz="1200" dirty="0"/>
              <a:t> Multiphysics</a:t>
            </a:r>
            <a:r>
              <a:rPr lang="ru-RU" sz="1200" dirty="0"/>
              <a:t>, </a:t>
            </a:r>
            <a:r>
              <a:rPr lang="en-US" sz="1200" dirty="0" err="1"/>
              <a:t>Ansys</a:t>
            </a:r>
            <a:r>
              <a:rPr lang="en-US" sz="1200" dirty="0"/>
              <a:t> Workbench</a:t>
            </a:r>
            <a:r>
              <a:rPr lang="ru-RU" sz="1200" dirty="0"/>
              <a:t>, </a:t>
            </a:r>
            <a:r>
              <a:rPr lang="en-US" sz="1200" dirty="0" err="1"/>
              <a:t>Ansys</a:t>
            </a:r>
            <a:r>
              <a:rPr lang="en-US" sz="1200" dirty="0"/>
              <a:t> Discovery</a:t>
            </a:r>
            <a:r>
              <a:rPr lang="ru-RU" sz="1200" dirty="0"/>
              <a:t>. </a:t>
            </a:r>
          </a:p>
          <a:p>
            <a:pPr lvl="0"/>
            <a:r>
              <a:rPr lang="ru-RU" sz="1200" b="1" dirty="0" smtClean="0">
                <a:ea typeface="Calibri"/>
                <a:cs typeface="Times New Roman"/>
              </a:rPr>
              <a:t>Личные качества</a:t>
            </a:r>
            <a:endParaRPr lang="ru-RU" sz="1200" dirty="0"/>
          </a:p>
          <a:p>
            <a:r>
              <a:rPr lang="ru-RU" sz="1200" dirty="0" err="1"/>
              <a:t>Стрессоустойчив</a:t>
            </a:r>
            <a:r>
              <a:rPr lang="ru-RU" sz="1200" dirty="0"/>
              <a:t>, исполнителен, доброжелателен, инициативен.</a:t>
            </a:r>
          </a:p>
          <a:p>
            <a:r>
              <a:rPr lang="kk-KZ" sz="1200" b="1" dirty="0" smtClean="0"/>
              <a:t>Интересы</a:t>
            </a:r>
            <a:r>
              <a:rPr lang="kk-KZ" sz="1200" b="1" dirty="0"/>
              <a:t>, </a:t>
            </a:r>
            <a:r>
              <a:rPr lang="kk-KZ" sz="1200" b="1" dirty="0" smtClean="0"/>
              <a:t>увлечения</a:t>
            </a:r>
            <a:endParaRPr lang="ru-RU" sz="1200" dirty="0"/>
          </a:p>
          <a:p>
            <a:r>
              <a:rPr lang="kk-KZ" sz="1200" dirty="0"/>
              <a:t>Футбол</a:t>
            </a:r>
            <a:r>
              <a:rPr lang="ru-RU" sz="1200" dirty="0"/>
              <a:t>, велосипед, компьютерные и информационные технологии, изучение новых программ.</a:t>
            </a:r>
          </a:p>
          <a:p>
            <a:r>
              <a:rPr lang="ru-RU" sz="1200" b="1" dirty="0" smtClean="0">
                <a:ea typeface="Calibri"/>
                <a:cs typeface="Times New Roman"/>
              </a:rPr>
              <a:t>Жизненное кредо </a:t>
            </a:r>
            <a:endParaRPr lang="ru-RU" sz="1200" dirty="0"/>
          </a:p>
          <a:p>
            <a:r>
              <a:rPr lang="kk-KZ" sz="1200" dirty="0" smtClean="0"/>
              <a:t>-</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417700614"/>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rotWithShape="1">
          <a:blip r:embed="rId2">
            <a:extLst>
              <a:ext uri="{28A0092B-C50C-407E-A947-70E740481C1C}">
                <a14:useLocalDpi xmlns:a14="http://schemas.microsoft.com/office/drawing/2010/main" val="0"/>
              </a:ext>
            </a:extLst>
          </a:blip>
          <a:srcRect t="1630"/>
          <a:stretch/>
        </p:blipFill>
        <p:spPr bwMode="auto">
          <a:xfrm>
            <a:off x="2761529" y="466085"/>
            <a:ext cx="1476340" cy="1375684"/>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Ны</a:t>
            </a:r>
            <a:r>
              <a:rPr lang="kk-KZ" sz="1400" b="1" dirty="0">
                <a:solidFill>
                  <a:schemeClr val="bg1"/>
                </a:solidFill>
              </a:rPr>
              <a:t>ғметова Мәдина Аянқызы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87472951547</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u="sng" dirty="0" err="1">
                <a:solidFill>
                  <a:schemeClr val="bg1"/>
                </a:solidFill>
                <a:hlinkClick r:id="rId3"/>
              </a:rPr>
              <a:t>nigmetova</a:t>
            </a:r>
            <a:r>
              <a:rPr lang="ru-RU" sz="1400" u="sng" dirty="0">
                <a:solidFill>
                  <a:schemeClr val="bg1"/>
                </a:solidFill>
                <a:hlinkClick r:id="rId3"/>
              </a:rPr>
              <a:t>_</a:t>
            </a:r>
            <a:r>
              <a:rPr lang="en-US" sz="1400" u="sng" dirty="0" err="1">
                <a:solidFill>
                  <a:schemeClr val="bg1"/>
                </a:solidFill>
                <a:hlinkClick r:id="rId3"/>
              </a:rPr>
              <a:t>madina</a:t>
            </a:r>
            <a:r>
              <a:rPr lang="ru-RU" sz="1400" u="sng" dirty="0">
                <a:solidFill>
                  <a:schemeClr val="bg1"/>
                </a:solidFill>
                <a:hlinkClick r:id="rId3"/>
              </a:rPr>
              <a:t>_00@</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a:t>20 </a:t>
            </a:r>
            <a:r>
              <a:rPr lang="kk-KZ" sz="1400" dirty="0"/>
              <a:t>ноября</a:t>
            </a:r>
            <a:r>
              <a:rPr lang="ru-RU" sz="1400" dirty="0"/>
              <a:t> </a:t>
            </a:r>
            <a:r>
              <a:rPr lang="ru-RU" sz="1400" dirty="0" smtClean="0"/>
              <a:t>2000</a:t>
            </a:r>
          </a:p>
          <a:p>
            <a:r>
              <a:rPr lang="kk-KZ" sz="1400" b="1" dirty="0" smtClean="0"/>
              <a:t>Семейное положение:</a:t>
            </a:r>
            <a:r>
              <a:rPr lang="kk-KZ" sz="1400" dirty="0" smtClean="0"/>
              <a:t> </a:t>
            </a:r>
            <a:r>
              <a:rPr lang="kk-KZ" sz="1400" b="1" dirty="0"/>
              <a:t> </a:t>
            </a:r>
            <a:r>
              <a:rPr lang="ru-RU" sz="1400" dirty="0"/>
              <a:t>Не замужем</a:t>
            </a:r>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ru-RU" sz="1400" dirty="0">
                <a:solidFill>
                  <a:schemeClr val="bg1"/>
                </a:solidFill>
              </a:rPr>
              <a:t>5</a:t>
            </a:r>
            <a:r>
              <a:rPr lang="en-US" sz="1400" dirty="0">
                <a:solidFill>
                  <a:schemeClr val="bg1"/>
                </a:solidFill>
              </a:rPr>
              <a:t>B</a:t>
            </a:r>
            <a:r>
              <a:rPr lang="ru-RU" sz="1400" dirty="0">
                <a:solidFill>
                  <a:schemeClr val="bg1"/>
                </a:solidFill>
              </a:rPr>
              <a:t>060500 – </a:t>
            </a:r>
            <a:r>
              <a:rPr lang="kk-KZ" sz="1400" dirty="0">
                <a:solidFill>
                  <a:schemeClr val="bg1"/>
                </a:solidFill>
              </a:rPr>
              <a:t>ядерная </a:t>
            </a:r>
            <a:r>
              <a:rPr lang="kk-KZ" sz="1400" dirty="0" smtClean="0">
                <a:solidFill>
                  <a:schemeClr val="bg1"/>
                </a:solidFill>
              </a:rPr>
              <a:t>физика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900" dirty="0" smtClean="0"/>
              <a:t>-</a:t>
            </a:r>
            <a:endParaRPr lang="ru-RU" sz="9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smtClean="0"/>
              <a:t>-</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 (родной); Русский (свободно); </a:t>
            </a:r>
            <a:r>
              <a:rPr lang="ru-RU" sz="1200" dirty="0"/>
              <a:t>Английский (базовый) </a:t>
            </a:r>
          </a:p>
          <a:p>
            <a:pPr lvl="0"/>
            <a:r>
              <a:rPr lang="ru-RU" sz="1200" b="1" dirty="0" smtClean="0">
                <a:ea typeface="Calibri"/>
                <a:cs typeface="Times New Roman"/>
              </a:rPr>
              <a:t>Достижения, награды  </a:t>
            </a:r>
            <a:r>
              <a:rPr lang="kk-KZ" sz="1200" dirty="0" smtClean="0"/>
              <a:t>-</a:t>
            </a:r>
            <a:endParaRPr lang="kk-KZ" altLang="ru-RU" sz="1200" dirty="0"/>
          </a:p>
          <a:p>
            <a:r>
              <a:rPr lang="ru-RU" sz="1200" b="1" dirty="0" smtClean="0">
                <a:ea typeface="Calibri"/>
                <a:cs typeface="Times New Roman"/>
              </a:rPr>
              <a:t>Профессиональные знания и навыки</a:t>
            </a:r>
          </a:p>
          <a:p>
            <a:r>
              <a:rPr lang="ru-RU" sz="1200" dirty="0"/>
              <a:t>Печать, сканирование, копирование документов, Интернет, Электронная почта, </a:t>
            </a:r>
            <a:r>
              <a:rPr lang="ru-RU" sz="1200" dirty="0" err="1"/>
              <a:t>Microsoft</a:t>
            </a:r>
            <a:r>
              <a:rPr lang="ru-RU" sz="1200" dirty="0"/>
              <a:t> </a:t>
            </a:r>
            <a:r>
              <a:rPr lang="ru-RU" sz="1200" dirty="0" err="1"/>
              <a:t>Word</a:t>
            </a:r>
            <a:r>
              <a:rPr lang="ru-RU" sz="1200" dirty="0"/>
              <a:t>, </a:t>
            </a:r>
            <a:r>
              <a:rPr lang="ru-RU" sz="1200" dirty="0" err="1"/>
              <a:t>Microsoft</a:t>
            </a:r>
            <a:r>
              <a:rPr lang="ru-RU" sz="1200" dirty="0"/>
              <a:t> </a:t>
            </a:r>
            <a:r>
              <a:rPr lang="ru-RU" sz="1200" dirty="0" err="1"/>
              <a:t>Excel</a:t>
            </a:r>
            <a:r>
              <a:rPr lang="ru-RU" sz="1200" dirty="0"/>
              <a:t>, </a:t>
            </a:r>
            <a:r>
              <a:rPr lang="ru-RU" sz="1200" dirty="0" err="1"/>
              <a:t>Microsoft</a:t>
            </a:r>
            <a:r>
              <a:rPr lang="ru-RU" sz="1200" dirty="0"/>
              <a:t> </a:t>
            </a:r>
            <a:r>
              <a:rPr lang="ru-RU" sz="1200" dirty="0" err="1"/>
              <a:t>Power</a:t>
            </a:r>
            <a:r>
              <a:rPr lang="ru-RU" sz="1200" dirty="0"/>
              <a:t> </a:t>
            </a:r>
            <a:r>
              <a:rPr lang="ru-RU" sz="1200" dirty="0" err="1"/>
              <a:t>Point</a:t>
            </a:r>
            <a:r>
              <a:rPr lang="ru-RU" sz="1200" dirty="0"/>
              <a:t> </a:t>
            </a:r>
          </a:p>
          <a:p>
            <a:pPr lvl="0"/>
            <a:r>
              <a:rPr lang="ru-RU" sz="1200" b="1" dirty="0" smtClean="0">
                <a:ea typeface="Calibri"/>
                <a:cs typeface="Times New Roman"/>
              </a:rPr>
              <a:t>Личные качества</a:t>
            </a:r>
            <a:endParaRPr lang="ru-RU" sz="1200" dirty="0"/>
          </a:p>
          <a:p>
            <a:r>
              <a:rPr lang="ru-RU" sz="1200" dirty="0"/>
              <a:t>Хорошая физическая форма, отсутствие вредных привычек, </a:t>
            </a:r>
            <a:r>
              <a:rPr lang="kk-KZ" sz="1200" dirty="0"/>
              <a:t>пунктуальность, </a:t>
            </a:r>
            <a:r>
              <a:rPr lang="ru-RU" sz="1200" dirty="0"/>
              <a:t>ответственность, </a:t>
            </a:r>
            <a:r>
              <a:rPr lang="kk-KZ" sz="1200" dirty="0"/>
              <a:t>целеустремленность, организованность, </a:t>
            </a:r>
            <a:r>
              <a:rPr lang="ru-RU" sz="1200" dirty="0"/>
              <a:t>активность, аккуратность, оперативность, качественный подход к работе.</a:t>
            </a:r>
          </a:p>
          <a:p>
            <a:r>
              <a:rPr lang="kk-KZ" sz="1200" b="1" dirty="0" smtClean="0"/>
              <a:t>Интересы</a:t>
            </a:r>
            <a:r>
              <a:rPr lang="kk-KZ" sz="1200" b="1" dirty="0"/>
              <a:t>, </a:t>
            </a:r>
            <a:r>
              <a:rPr lang="kk-KZ" sz="1200" b="1" dirty="0" smtClean="0"/>
              <a:t>увлечения</a:t>
            </a:r>
            <a:endParaRPr lang="ru-RU" sz="1200" dirty="0"/>
          </a:p>
          <a:p>
            <a:r>
              <a:rPr lang="ru-RU" sz="1200" dirty="0"/>
              <a:t>В свободное время люблю заниматься творчеством, провожу время с семьей.</a:t>
            </a:r>
          </a:p>
          <a:p>
            <a:r>
              <a:rPr lang="ru-RU" sz="1200" b="1" dirty="0" smtClean="0">
                <a:ea typeface="Calibri"/>
                <a:cs typeface="Times New Roman"/>
              </a:rPr>
              <a:t>Жизненное кредо </a:t>
            </a:r>
            <a:endParaRPr lang="ru-RU" sz="1200" dirty="0"/>
          </a:p>
          <a:p>
            <a:r>
              <a:rPr lang="kk-KZ" sz="1200" dirty="0" smtClean="0"/>
              <a:t>-</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17529620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Нысанова Еркежан</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a:t>
            </a:r>
            <a:r>
              <a:rPr lang="ru-RU" sz="1400" dirty="0" smtClean="0">
                <a:solidFill>
                  <a:schemeClr val="bg1"/>
                </a:solidFill>
              </a:rPr>
              <a:t>77076702381</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a:solidFill>
                  <a:schemeClr val="bg1"/>
                </a:solidFill>
              </a:rPr>
              <a:t>nysanova00</a:t>
            </a:r>
            <a:r>
              <a:rPr lang="ru-RU" sz="1400" dirty="0">
                <a:solidFill>
                  <a:schemeClr val="bg1"/>
                </a:solidFill>
              </a:rPr>
              <a:t>@</a:t>
            </a:r>
            <a:r>
              <a:rPr lang="en-US" sz="1400" dirty="0">
                <a:solidFill>
                  <a:schemeClr val="bg1"/>
                </a:solidFill>
              </a:rPr>
              <a:t>list</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a:t>11.04.2000</a:t>
            </a:r>
            <a:endParaRPr lang="ru-RU" sz="1400" dirty="0" smtClean="0"/>
          </a:p>
          <a:p>
            <a:r>
              <a:rPr lang="kk-KZ" sz="1400" b="1" dirty="0" smtClean="0"/>
              <a:t>Семейное положение:</a:t>
            </a:r>
            <a:r>
              <a:rPr lang="kk-KZ" sz="1400" dirty="0" smtClean="0"/>
              <a:t> </a:t>
            </a:r>
            <a:r>
              <a:rPr lang="kk-KZ" sz="1400" b="1" dirty="0"/>
              <a:t> </a:t>
            </a:r>
            <a:r>
              <a:rPr lang="ru-RU" sz="1400" dirty="0"/>
              <a:t>Не замужем</a:t>
            </a:r>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ru-RU" sz="1400" dirty="0">
                <a:solidFill>
                  <a:schemeClr val="bg1"/>
                </a:solidFill>
              </a:rPr>
              <a:t>5</a:t>
            </a:r>
            <a:r>
              <a:rPr lang="en-US" sz="1400" dirty="0">
                <a:solidFill>
                  <a:schemeClr val="bg1"/>
                </a:solidFill>
              </a:rPr>
              <a:t>B</a:t>
            </a:r>
            <a:r>
              <a:rPr lang="ru-RU" sz="1400" dirty="0">
                <a:solidFill>
                  <a:schemeClr val="bg1"/>
                </a:solidFill>
              </a:rPr>
              <a:t>060500 – </a:t>
            </a:r>
            <a:r>
              <a:rPr lang="kk-KZ" sz="1400" dirty="0">
                <a:solidFill>
                  <a:schemeClr val="bg1"/>
                </a:solidFill>
              </a:rPr>
              <a:t>ядерная </a:t>
            </a:r>
            <a:r>
              <a:rPr lang="kk-KZ" sz="1400" dirty="0" smtClean="0">
                <a:solidFill>
                  <a:schemeClr val="bg1"/>
                </a:solidFill>
              </a:rPr>
              <a:t>физика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900" dirty="0" smtClean="0"/>
              <a:t>-</a:t>
            </a:r>
            <a:endParaRPr lang="ru-RU" sz="9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НИЦ </a:t>
            </a:r>
            <a:r>
              <a:rPr lang="ru-RU" sz="1200" dirty="0"/>
              <a:t>“</a:t>
            </a:r>
            <a:r>
              <a:rPr lang="kk-KZ" sz="1200" dirty="0"/>
              <a:t>Инженерия поверхности и трибология</a:t>
            </a:r>
            <a:r>
              <a:rPr lang="ru-RU" sz="1200" dirty="0"/>
              <a:t>”</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 (родной); Русский (свободно); </a:t>
            </a:r>
            <a:r>
              <a:rPr lang="ru-RU" sz="1200" dirty="0"/>
              <a:t>Английский (базовый) </a:t>
            </a:r>
          </a:p>
          <a:p>
            <a:pPr lvl="0"/>
            <a:r>
              <a:rPr lang="ru-RU" sz="1200" b="1" dirty="0" smtClean="0">
                <a:ea typeface="Calibri"/>
                <a:cs typeface="Times New Roman"/>
              </a:rPr>
              <a:t>Достижения, награды  </a:t>
            </a:r>
            <a:r>
              <a:rPr lang="kk-KZ" sz="1200" dirty="0" smtClean="0"/>
              <a:t>-</a:t>
            </a:r>
            <a:endParaRPr lang="kk-KZ" altLang="ru-RU" sz="1200" dirty="0"/>
          </a:p>
          <a:p>
            <a:r>
              <a:rPr lang="ru-RU" sz="1200" b="1" dirty="0" smtClean="0">
                <a:ea typeface="Calibri"/>
                <a:cs typeface="Times New Roman"/>
              </a:rPr>
              <a:t>Профессиональные знания и навыки</a:t>
            </a:r>
          </a:p>
          <a:p>
            <a:r>
              <a:rPr lang="ru-RU" sz="1200" dirty="0" smtClean="0"/>
              <a:t>-</a:t>
            </a:r>
            <a:endParaRPr lang="ru-RU" sz="1200" dirty="0"/>
          </a:p>
          <a:p>
            <a:pPr lvl="0"/>
            <a:r>
              <a:rPr lang="ru-RU" sz="1200" b="1" dirty="0" smtClean="0">
                <a:ea typeface="Calibri"/>
                <a:cs typeface="Times New Roman"/>
              </a:rPr>
              <a:t>Личные качества</a:t>
            </a:r>
            <a:endParaRPr lang="ru-RU" sz="1200" dirty="0"/>
          </a:p>
          <a:p>
            <a:r>
              <a:rPr lang="kk-KZ" sz="1200" dirty="0"/>
              <a:t>Обладаю высокой степенью самоорганизации, концентрируюсь на поставленной задаче и выполняю ее в обозначенные сроки</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smtClean="0"/>
              <a:t>рукоделие</a:t>
            </a:r>
            <a:r>
              <a:rPr lang="kk-KZ" sz="1200" dirty="0"/>
              <a:t>, чтение, интерес к компьютерным и техническим новшествам</a:t>
            </a:r>
            <a:endParaRPr lang="ru-RU" sz="1200" dirty="0"/>
          </a:p>
          <a:p>
            <a:r>
              <a:rPr lang="ru-RU" sz="1200" b="1" dirty="0" smtClean="0">
                <a:ea typeface="Calibri"/>
                <a:cs typeface="Times New Roman"/>
              </a:rPr>
              <a:t>Жизненное кредо </a:t>
            </a:r>
            <a:endParaRPr lang="ru-RU" sz="1200" dirty="0"/>
          </a:p>
          <a:p>
            <a:r>
              <a:rPr lang="kk-KZ" sz="1200" dirty="0"/>
              <a:t>Идти вперед и всегда достигать своей поставленной цели.</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69373279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Баймеш Әйгерім Уәлиханқызы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87783422287</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aigerimbaimesh</a:t>
            </a:r>
            <a:r>
              <a:rPr lang="ru-RU" sz="1400" dirty="0">
                <a:solidFill>
                  <a:schemeClr val="bg1"/>
                </a:solidFill>
              </a:rPr>
              <a:t>@</a:t>
            </a:r>
            <a:r>
              <a:rPr lang="en-US" sz="1400" dirty="0" err="1">
                <a:solidFill>
                  <a:schemeClr val="bg1"/>
                </a:solidFill>
              </a:rPr>
              <a:t>gmail</a:t>
            </a:r>
            <a:r>
              <a:rPr lang="kk-KZ" sz="1400" dirty="0">
                <a:solidFill>
                  <a:schemeClr val="bg1"/>
                </a:solidFill>
              </a:rPr>
              <a:t>.</a:t>
            </a:r>
            <a:r>
              <a:rPr lang="en-US" sz="1400" dirty="0">
                <a:solidFill>
                  <a:schemeClr val="bg1"/>
                </a:solidFill>
              </a:rPr>
              <a:t>com</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04.03.2000</a:t>
            </a:r>
          </a:p>
          <a:p>
            <a:r>
              <a:rPr lang="kk-KZ" sz="1400" b="1" dirty="0" smtClean="0"/>
              <a:t>Семейное положение:</a:t>
            </a:r>
            <a:r>
              <a:rPr lang="kk-KZ" sz="1400" dirty="0" smtClean="0"/>
              <a:t> </a:t>
            </a:r>
            <a:r>
              <a:rPr lang="kk-KZ" sz="1400" b="1" dirty="0"/>
              <a:t> </a:t>
            </a:r>
            <a:r>
              <a:rPr lang="ru-RU" sz="1400" dirty="0"/>
              <a:t>Не замужем</a:t>
            </a:r>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ru-RU" sz="1400" dirty="0">
                <a:solidFill>
                  <a:schemeClr val="bg1"/>
                </a:solidFill>
              </a:rPr>
              <a:t>5</a:t>
            </a:r>
            <a:r>
              <a:rPr lang="en-US" sz="1400" dirty="0">
                <a:solidFill>
                  <a:schemeClr val="bg1"/>
                </a:solidFill>
              </a:rPr>
              <a:t>B</a:t>
            </a:r>
            <a:r>
              <a:rPr lang="ru-RU" sz="1400" dirty="0">
                <a:solidFill>
                  <a:schemeClr val="bg1"/>
                </a:solidFill>
              </a:rPr>
              <a:t>060500 – </a:t>
            </a:r>
            <a:r>
              <a:rPr lang="kk-KZ" sz="1400" dirty="0">
                <a:solidFill>
                  <a:schemeClr val="bg1"/>
                </a:solidFill>
              </a:rPr>
              <a:t>ядерная </a:t>
            </a:r>
            <a:r>
              <a:rPr lang="kk-KZ" sz="1400" dirty="0" smtClean="0">
                <a:solidFill>
                  <a:schemeClr val="bg1"/>
                </a:solidFill>
              </a:rPr>
              <a:t>физика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900" dirty="0" smtClean="0"/>
              <a:t>-</a:t>
            </a:r>
            <a:endParaRPr lang="ru-RU" sz="9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НИЦ </a:t>
            </a:r>
            <a:r>
              <a:rPr lang="ru-RU" sz="1200" dirty="0"/>
              <a:t>“</a:t>
            </a:r>
            <a:r>
              <a:rPr lang="kk-KZ" sz="1200" dirty="0"/>
              <a:t>Инженерия поверхности и трибология</a:t>
            </a:r>
            <a:r>
              <a:rPr lang="ru-RU" sz="1200" dirty="0"/>
              <a:t>”</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 (родной); Русский (свободно); </a:t>
            </a:r>
            <a:r>
              <a:rPr lang="ru-RU" sz="1200" dirty="0"/>
              <a:t>Английский (базовый) </a:t>
            </a:r>
          </a:p>
          <a:p>
            <a:pPr lvl="0"/>
            <a:r>
              <a:rPr lang="ru-RU" sz="1200" b="1" dirty="0" smtClean="0">
                <a:ea typeface="Calibri"/>
                <a:cs typeface="Times New Roman"/>
              </a:rPr>
              <a:t>Достижения, награды  </a:t>
            </a:r>
            <a:r>
              <a:rPr lang="kk-KZ" sz="1200" dirty="0" smtClean="0"/>
              <a:t>-</a:t>
            </a:r>
            <a:endParaRPr lang="kk-KZ" altLang="ru-RU" sz="1200" dirty="0"/>
          </a:p>
          <a:p>
            <a:r>
              <a:rPr lang="ru-RU" sz="1200" b="1" dirty="0" smtClean="0">
                <a:ea typeface="Calibri"/>
                <a:cs typeface="Times New Roman"/>
              </a:rPr>
              <a:t>Профессиональные знания и навыки</a:t>
            </a:r>
          </a:p>
          <a:p>
            <a:r>
              <a:rPr lang="ru-RU" sz="1200" dirty="0" smtClean="0"/>
              <a:t>-</a:t>
            </a:r>
            <a:endParaRPr lang="ru-RU" sz="1200" dirty="0"/>
          </a:p>
          <a:p>
            <a:pPr lvl="0"/>
            <a:r>
              <a:rPr lang="ru-RU" sz="1200" b="1" dirty="0" smtClean="0">
                <a:ea typeface="Calibri"/>
                <a:cs typeface="Times New Roman"/>
              </a:rPr>
              <a:t>Личные качества</a:t>
            </a:r>
            <a:endParaRPr lang="ru-RU" sz="1200" dirty="0"/>
          </a:p>
          <a:p>
            <a:r>
              <a:rPr lang="kk-KZ" sz="1200" dirty="0"/>
              <a:t>Обладаю высокой степенью самоорганизации, концентрируюсь на поставленной задаче и выполняю ее в обозначенные сроки</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smtClean="0"/>
              <a:t>рукоделие</a:t>
            </a:r>
            <a:r>
              <a:rPr lang="kk-KZ" sz="1200" dirty="0"/>
              <a:t>, чтение, интерес к компьютерным и техническим новшествам</a:t>
            </a:r>
            <a:endParaRPr lang="ru-RU" sz="1200" dirty="0"/>
          </a:p>
          <a:p>
            <a:r>
              <a:rPr lang="ru-RU" sz="1200" b="1" dirty="0" smtClean="0">
                <a:ea typeface="Calibri"/>
                <a:cs typeface="Times New Roman"/>
              </a:rPr>
              <a:t>Жизненное кредо </a:t>
            </a:r>
            <a:endParaRPr lang="ru-RU" sz="1200" dirty="0"/>
          </a:p>
          <a:p>
            <a:r>
              <a:rPr lang="kk-KZ" sz="1200" dirty="0"/>
              <a:t>Лучше подвергаться несправедливости, чем самим совершать ее (Сократ)</a:t>
            </a:r>
            <a:endParaRPr lang="ru-RU" sz="1200" dirty="0"/>
          </a:p>
          <a:p>
            <a:r>
              <a:rPr lang="kk-KZ" sz="1200" b="1" dirty="0"/>
              <a:t> </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14418933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Тилеухабыл Аймарал</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a:t>
            </a:r>
            <a:r>
              <a:rPr lang="kk-KZ" sz="1400" dirty="0" smtClean="0">
                <a:solidFill>
                  <a:schemeClr val="bg1"/>
                </a:solidFill>
              </a:rPr>
              <a:t>77052148535</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a:solidFill>
                  <a:schemeClr val="bg1"/>
                </a:solidFill>
              </a:rPr>
              <a:t>sunshine</a:t>
            </a:r>
            <a:r>
              <a:rPr lang="ru-RU" sz="1400" dirty="0">
                <a:solidFill>
                  <a:schemeClr val="bg1"/>
                </a:solidFill>
              </a:rPr>
              <a:t>.</a:t>
            </a:r>
            <a:r>
              <a:rPr lang="en-US" sz="1400" dirty="0">
                <a:solidFill>
                  <a:schemeClr val="bg1"/>
                </a:solidFill>
              </a:rPr>
              <a:t>aim</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14.03.1999</a:t>
            </a:r>
          </a:p>
          <a:p>
            <a:r>
              <a:rPr lang="kk-KZ" sz="1400" b="1" dirty="0" smtClean="0"/>
              <a:t>Семейное положение:</a:t>
            </a:r>
            <a:r>
              <a:rPr lang="kk-KZ" sz="1400" dirty="0" smtClean="0"/>
              <a:t> </a:t>
            </a:r>
            <a:r>
              <a:rPr lang="kk-KZ" sz="1400" b="1" dirty="0"/>
              <a:t> </a:t>
            </a:r>
            <a:r>
              <a:rPr lang="kk-KZ" sz="1400" dirty="0"/>
              <a:t>Замужем </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ru-RU" sz="1400" dirty="0">
                <a:solidFill>
                  <a:schemeClr val="bg1"/>
                </a:solidFill>
              </a:rPr>
              <a:t>5</a:t>
            </a:r>
            <a:r>
              <a:rPr lang="en-US" sz="1400" dirty="0">
                <a:solidFill>
                  <a:schemeClr val="bg1"/>
                </a:solidFill>
              </a:rPr>
              <a:t>B</a:t>
            </a:r>
            <a:r>
              <a:rPr lang="ru-RU" sz="1400" dirty="0">
                <a:solidFill>
                  <a:schemeClr val="bg1"/>
                </a:solidFill>
              </a:rPr>
              <a:t>060500 – </a:t>
            </a:r>
            <a:r>
              <a:rPr lang="kk-KZ" sz="1400" dirty="0">
                <a:solidFill>
                  <a:schemeClr val="bg1"/>
                </a:solidFill>
              </a:rPr>
              <a:t>ядерная </a:t>
            </a:r>
            <a:r>
              <a:rPr lang="kk-KZ" sz="1400" dirty="0" smtClean="0">
                <a:solidFill>
                  <a:schemeClr val="bg1"/>
                </a:solidFill>
              </a:rPr>
              <a:t>физика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900" dirty="0" smtClean="0"/>
              <a:t>-</a:t>
            </a:r>
            <a:endParaRPr lang="ru-RU" sz="9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НИЦ </a:t>
            </a:r>
            <a:r>
              <a:rPr lang="ru-RU" sz="1200" dirty="0"/>
              <a:t>“</a:t>
            </a:r>
            <a:r>
              <a:rPr lang="kk-KZ" sz="1200" dirty="0"/>
              <a:t>Инженерия поверхности и трибология</a:t>
            </a:r>
            <a:r>
              <a:rPr lang="ru-RU" sz="1200" dirty="0"/>
              <a:t>”</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a:solidFill>
                  <a:schemeClr val="bg1"/>
                </a:solidFill>
              </a:rPr>
              <a:t>ТОО «УК ТРК</a:t>
            </a:r>
            <a:r>
              <a:rPr lang="kk-KZ" sz="1400" dirty="0" smtClean="0">
                <a:solidFill>
                  <a:schemeClr val="bg1"/>
                </a:solidFill>
              </a:rPr>
              <a:t>», </a:t>
            </a:r>
            <a:r>
              <a:rPr lang="kk-KZ" sz="1400" dirty="0">
                <a:solidFill>
                  <a:schemeClr val="bg1"/>
                </a:solidFill>
              </a:rPr>
              <a:t>Работа с кассовым аппаратом и деньгами. Кассир</a:t>
            </a:r>
            <a:r>
              <a:rPr lang="kk-KZ" sz="1400" dirty="0" smtClean="0">
                <a:solidFill>
                  <a:schemeClr val="bg1"/>
                </a:solidFill>
              </a:rPr>
              <a:t>.</a:t>
            </a:r>
          </a:p>
          <a:p>
            <a:r>
              <a:rPr lang="en-US" sz="1400" dirty="0" err="1">
                <a:solidFill>
                  <a:schemeClr val="bg1"/>
                </a:solidFill>
              </a:rPr>
              <a:t>Kazzinc</a:t>
            </a:r>
            <a:r>
              <a:rPr lang="en-US" sz="1400" dirty="0">
                <a:solidFill>
                  <a:schemeClr val="bg1"/>
                </a:solidFill>
              </a:rPr>
              <a:t> </a:t>
            </a:r>
            <a:r>
              <a:rPr lang="kk-KZ" sz="1400" dirty="0">
                <a:solidFill>
                  <a:schemeClr val="bg1"/>
                </a:solidFill>
              </a:rPr>
              <a:t>ТОО «</a:t>
            </a:r>
            <a:r>
              <a:rPr lang="en-US" sz="1400" dirty="0">
                <a:solidFill>
                  <a:schemeClr val="bg1"/>
                </a:solidFill>
              </a:rPr>
              <a:t>IS</a:t>
            </a:r>
            <a:r>
              <a:rPr lang="kk-KZ" sz="1400" dirty="0" smtClean="0">
                <a:solidFill>
                  <a:schemeClr val="bg1"/>
                </a:solidFill>
              </a:rPr>
              <a:t>», </a:t>
            </a:r>
            <a:r>
              <a:rPr lang="kk-KZ" sz="1400" dirty="0">
                <a:solidFill>
                  <a:schemeClr val="bg1"/>
                </a:solidFill>
              </a:rPr>
              <a:t>Работа с компьютерам и документами. Оператор по видеонаблюдению.</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Свободное владение русским и казахским языком. Англиский, французский- со </a:t>
            </a:r>
            <a:r>
              <a:rPr lang="kk-KZ" sz="1200" dirty="0" smtClean="0"/>
              <a:t>словарем</a:t>
            </a:r>
          </a:p>
          <a:p>
            <a:r>
              <a:rPr lang="ru-RU" sz="1200" b="1" dirty="0" smtClean="0">
                <a:ea typeface="Calibri"/>
                <a:cs typeface="Times New Roman"/>
              </a:rPr>
              <a:t>Достижения, награды  </a:t>
            </a:r>
            <a:r>
              <a:rPr lang="kk-KZ" sz="1200" dirty="0"/>
              <a:t>Университетная олимпиада по физики 2 место</a:t>
            </a:r>
            <a:r>
              <a:rPr lang="kk-KZ" sz="1200" dirty="0" smtClean="0"/>
              <a:t>.</a:t>
            </a:r>
            <a:endParaRPr lang="kk-KZ" altLang="ru-RU" sz="1200" dirty="0"/>
          </a:p>
          <a:p>
            <a:r>
              <a:rPr lang="ru-RU" sz="1200" b="1" dirty="0" smtClean="0">
                <a:ea typeface="Calibri"/>
                <a:cs typeface="Times New Roman"/>
              </a:rPr>
              <a:t>Профессиональные знания и навыки</a:t>
            </a:r>
          </a:p>
          <a:p>
            <a:r>
              <a:rPr lang="kk-KZ" sz="1200" dirty="0"/>
              <a:t>Уверенный пользователь компьютерных программам</a:t>
            </a:r>
            <a:r>
              <a:rPr lang="kk-KZ" sz="1200" dirty="0" smtClean="0"/>
              <a:t>.</a:t>
            </a:r>
            <a:endParaRPr lang="ru-RU" sz="1200" dirty="0"/>
          </a:p>
          <a:p>
            <a:pPr lvl="0"/>
            <a:r>
              <a:rPr lang="ru-RU" sz="1200" b="1" dirty="0" smtClean="0">
                <a:ea typeface="Calibri"/>
                <a:cs typeface="Times New Roman"/>
              </a:rPr>
              <a:t>Личные качества</a:t>
            </a:r>
            <a:endParaRPr lang="ru-RU" sz="1200" dirty="0"/>
          </a:p>
          <a:p>
            <a:r>
              <a:rPr lang="kk-KZ" sz="1200" dirty="0"/>
              <a:t>Обладаю высокой степенью самоорганизации, концентрируюсь на поставленной задаче и выполняю ее в обозначенные сроки. Ответственна, настойчива поставленной цели.</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a:t>чтение, прогулка, интерес к компьютерным и техническим новшествам</a:t>
            </a:r>
            <a:endParaRPr lang="ru-RU" sz="1200" dirty="0"/>
          </a:p>
          <a:p>
            <a:r>
              <a:rPr lang="ru-RU" sz="1200" b="1" dirty="0" smtClean="0">
                <a:ea typeface="Calibri"/>
                <a:cs typeface="Times New Roman"/>
              </a:rPr>
              <a:t>Жизненное кредо </a:t>
            </a:r>
            <a:endParaRPr lang="ru-RU" sz="1200" dirty="0"/>
          </a:p>
          <a:p>
            <a:r>
              <a:rPr lang="kk-KZ" sz="1200" dirty="0"/>
              <a:t>Никогда не смотри назад, у тебя все получиться.</a:t>
            </a:r>
            <a:endParaRPr lang="ru-RU" sz="1200" dirty="0"/>
          </a:p>
          <a:p>
            <a:r>
              <a:rPr lang="kk-KZ" sz="1200" b="1" dirty="0"/>
              <a:t> </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07920902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Рисунок 2" descr="P4BaqQwjcO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0726"/>
            <a:ext cx="1476340" cy="136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Шарипханова Балжан </a:t>
            </a:r>
            <a:r>
              <a:rPr lang="kk-KZ" sz="1400" b="1" dirty="0" smtClean="0">
                <a:solidFill>
                  <a:schemeClr val="bg1"/>
                </a:solidFill>
              </a:rPr>
              <a:t>Батырханкызы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87082814234</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batyrkhanova</a:t>
            </a:r>
            <a:r>
              <a:rPr lang="ru-RU" sz="1400" dirty="0">
                <a:solidFill>
                  <a:schemeClr val="bg1"/>
                </a:solidFill>
              </a:rPr>
              <a:t>00@</a:t>
            </a:r>
            <a:r>
              <a:rPr lang="en-US" sz="1400" dirty="0">
                <a:solidFill>
                  <a:schemeClr val="bg1"/>
                </a:solidFill>
              </a:rPr>
              <a:t>internet</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27.06.2000г</a:t>
            </a:r>
          </a:p>
          <a:p>
            <a:r>
              <a:rPr lang="kk-KZ" sz="1400" b="1" dirty="0" smtClean="0"/>
              <a:t>Семейное положение:</a:t>
            </a:r>
            <a:r>
              <a:rPr lang="kk-KZ" sz="1400" dirty="0" smtClean="0"/>
              <a:t> </a:t>
            </a:r>
            <a:r>
              <a:rPr lang="kk-KZ" sz="1400" b="1" dirty="0"/>
              <a:t> </a:t>
            </a:r>
            <a:r>
              <a:rPr lang="kk-KZ" sz="1400" dirty="0"/>
              <a:t>не </a:t>
            </a:r>
            <a:r>
              <a:rPr lang="kk-KZ" sz="1400" dirty="0" smtClean="0"/>
              <a:t>замужем </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900" dirty="0" smtClean="0"/>
              <a:t>-</a:t>
            </a:r>
            <a:endParaRPr lang="ru-RU" sz="9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Алтайский филиал ТОО «Научно-производственый центр рыбного хозяйство» </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 язык – </a:t>
            </a:r>
            <a:r>
              <a:rPr lang="kk-KZ" sz="1200" dirty="0" smtClean="0"/>
              <a:t>родной, Русскый </a:t>
            </a:r>
            <a:r>
              <a:rPr lang="kk-KZ" sz="1200" dirty="0"/>
              <a:t>язык – в совершенстве </a:t>
            </a:r>
            <a:endParaRPr lang="ru-RU" sz="1200" dirty="0"/>
          </a:p>
          <a:p>
            <a:r>
              <a:rPr lang="ru-RU" sz="1200" b="1" dirty="0" smtClean="0">
                <a:ea typeface="Calibri"/>
                <a:cs typeface="Times New Roman"/>
              </a:rPr>
              <a:t>Достижения, награды  </a:t>
            </a:r>
            <a:r>
              <a:rPr lang="kk-KZ" sz="1200" dirty="0"/>
              <a:t>Университетная олимпиада по физики 2 место</a:t>
            </a:r>
            <a:r>
              <a:rPr lang="kk-KZ" sz="1200" dirty="0" smtClean="0"/>
              <a:t>.</a:t>
            </a:r>
            <a:endParaRPr lang="kk-KZ" altLang="ru-RU" sz="1200" dirty="0"/>
          </a:p>
          <a:p>
            <a:r>
              <a:rPr lang="ru-RU" sz="1200" b="1" dirty="0" smtClean="0">
                <a:ea typeface="Calibri"/>
                <a:cs typeface="Times New Roman"/>
              </a:rPr>
              <a:t>Профессиональные знания и навыки</a:t>
            </a:r>
          </a:p>
          <a:p>
            <a:r>
              <a:rPr lang="kk-KZ" sz="1200" dirty="0"/>
              <a:t>Участье в дебадных играх внутри университета  между группами.</a:t>
            </a:r>
            <a:endParaRPr lang="ru-RU" sz="1200" dirty="0"/>
          </a:p>
          <a:p>
            <a:pPr lvl="0"/>
            <a:r>
              <a:rPr lang="ru-RU" sz="1200" b="1" dirty="0" smtClean="0">
                <a:ea typeface="Calibri"/>
                <a:cs typeface="Times New Roman"/>
              </a:rPr>
              <a:t>Личные качества</a:t>
            </a:r>
            <a:endParaRPr lang="ru-RU" sz="1200" dirty="0"/>
          </a:p>
          <a:p>
            <a:r>
              <a:rPr lang="kk-KZ" sz="1200" dirty="0"/>
              <a:t>Студенческий лидер, готовность самостоятельно принимать решения, умение работать в команде, </a:t>
            </a:r>
            <a:r>
              <a:rPr lang="ru-RU" sz="1200" dirty="0"/>
              <a:t>креативное мышление.</a:t>
            </a:r>
          </a:p>
          <a:p>
            <a:r>
              <a:rPr lang="kk-KZ" sz="1200" b="1" dirty="0" smtClean="0"/>
              <a:t>Интересы</a:t>
            </a:r>
            <a:r>
              <a:rPr lang="kk-KZ" sz="1200" b="1" dirty="0"/>
              <a:t>, </a:t>
            </a:r>
            <a:r>
              <a:rPr lang="kk-KZ" sz="1200" b="1" dirty="0" smtClean="0"/>
              <a:t>увлечения</a:t>
            </a:r>
            <a:endParaRPr lang="ru-RU" sz="1200" dirty="0"/>
          </a:p>
          <a:p>
            <a:r>
              <a:rPr lang="kk-KZ" sz="1200" dirty="0"/>
              <a:t>Чтение профессиональной и художественной литературы, фитнес, посещение кино.</a:t>
            </a:r>
            <a:endParaRPr lang="ru-RU" sz="1200" dirty="0"/>
          </a:p>
          <a:p>
            <a:r>
              <a:rPr lang="ru-RU" sz="1200" b="1" dirty="0" smtClean="0">
                <a:ea typeface="Calibri"/>
                <a:cs typeface="Times New Roman"/>
              </a:rPr>
              <a:t>Жизненное кредо </a:t>
            </a:r>
            <a:endParaRPr lang="ru-RU" sz="1200" dirty="0"/>
          </a:p>
          <a:p>
            <a:r>
              <a:rPr lang="kk-KZ" sz="1200" dirty="0"/>
              <a:t>Я буду подчинять свои желания своим потребностям в возможностям.</a:t>
            </a:r>
            <a:endParaRPr lang="ru-RU" sz="1200" dirty="0"/>
          </a:p>
          <a:p>
            <a:r>
              <a:rPr lang="kk-KZ" sz="1200" b="1" dirty="0"/>
              <a:t> </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08350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853706"/>
            <a:ext cx="9601200" cy="694934"/>
          </a:xfrm>
        </p:spPr>
        <p:txBody>
          <a:bodyPr>
            <a:spAutoFit/>
          </a:bodyPr>
          <a:lstStyle/>
          <a:p>
            <a:r>
              <a:rPr lang="kk-KZ" dirty="0"/>
              <a:t>Түлек </a:t>
            </a:r>
            <a:r>
              <a:rPr lang="ru-RU" dirty="0"/>
              <a:t>– </a:t>
            </a:r>
            <a:r>
              <a:rPr lang="ru-RU" dirty="0" smtClean="0"/>
              <a:t>202</a:t>
            </a:r>
            <a:r>
              <a:rPr lang="en-US" dirty="0" smtClean="0"/>
              <a:t>2</a:t>
            </a:r>
            <a:endParaRPr lang="ru-RU" dirty="0"/>
          </a:p>
        </p:txBody>
      </p:sp>
      <p:sp>
        <p:nvSpPr>
          <p:cNvPr id="3" name="Объект 2"/>
          <p:cNvSpPr>
            <a:spLocks noGrp="1"/>
          </p:cNvSpPr>
          <p:nvPr>
            <p:ph idx="1"/>
          </p:nvPr>
        </p:nvSpPr>
        <p:spPr>
          <a:xfrm>
            <a:off x="1371600" y="1794018"/>
            <a:ext cx="9980141" cy="4427838"/>
          </a:xfrm>
        </p:spPr>
        <p:txBody>
          <a:bodyPr>
            <a:normAutofit fontScale="70000" lnSpcReduction="20000"/>
          </a:bodyPr>
          <a:lstStyle/>
          <a:p>
            <a:pPr marL="0" indent="0" algn="just">
              <a:buNone/>
            </a:pPr>
            <a:r>
              <a:rPr lang="ru-RU" dirty="0" err="1"/>
              <a:t>Жұмыс</a:t>
            </a:r>
            <a:r>
              <a:rPr lang="ru-RU" dirty="0"/>
              <a:t> </a:t>
            </a:r>
            <a:r>
              <a:rPr lang="ru-RU" dirty="0" err="1"/>
              <a:t>берушілерге</a:t>
            </a:r>
            <a:r>
              <a:rPr lang="ru-RU" dirty="0"/>
              <a:t> </a:t>
            </a:r>
            <a:r>
              <a:rPr lang="ru-RU" dirty="0" err="1"/>
              <a:t>арналған</a:t>
            </a:r>
            <a:r>
              <a:rPr lang="ru-RU" dirty="0"/>
              <a:t> </a:t>
            </a:r>
            <a:r>
              <a:rPr lang="ru-RU" dirty="0" err="1"/>
              <a:t>анықтамалық</a:t>
            </a:r>
            <a:r>
              <a:rPr lang="ru-RU" dirty="0"/>
              <a:t> «</a:t>
            </a:r>
            <a:r>
              <a:rPr lang="ru-RU" dirty="0" err="1"/>
              <a:t>Түлек</a:t>
            </a:r>
            <a:r>
              <a:rPr lang="ru-RU" dirty="0"/>
              <a:t> – </a:t>
            </a:r>
            <a:r>
              <a:rPr lang="ru-RU" dirty="0" smtClean="0"/>
              <a:t>202</a:t>
            </a:r>
            <a:r>
              <a:rPr lang="en-US" dirty="0" smtClean="0"/>
              <a:t>2</a:t>
            </a:r>
            <a:r>
              <a:rPr lang="ru-RU" dirty="0" smtClean="0"/>
              <a:t>» </a:t>
            </a:r>
            <a:r>
              <a:rPr lang="ru-RU" dirty="0"/>
              <a:t>- </a:t>
            </a:r>
            <a:r>
              <a:rPr lang="ru-RU" dirty="0" err="1"/>
              <a:t>Өскемен</a:t>
            </a:r>
            <a:r>
              <a:rPr lang="ru-RU" dirty="0"/>
              <a:t> қ.: </a:t>
            </a:r>
            <a:r>
              <a:rPr lang="ru-RU" dirty="0" smtClean="0"/>
              <a:t>С</a:t>
            </a:r>
            <a:r>
              <a:rPr lang="kk-KZ" dirty="0" smtClean="0"/>
              <a:t>әрсен</a:t>
            </a:r>
            <a:r>
              <a:rPr lang="ru-RU" dirty="0" smtClean="0"/>
              <a:t> </a:t>
            </a:r>
            <a:r>
              <a:rPr lang="ru-RU" dirty="0" err="1"/>
              <a:t>Аманжолов</a:t>
            </a:r>
            <a:r>
              <a:rPr lang="ru-RU" dirty="0"/>
              <a:t> </a:t>
            </a:r>
            <a:r>
              <a:rPr lang="ru-RU" dirty="0" err="1"/>
              <a:t>атындағы</a:t>
            </a:r>
            <a:r>
              <a:rPr lang="ru-RU" dirty="0"/>
              <a:t> </a:t>
            </a:r>
            <a:r>
              <a:rPr lang="ru-RU" dirty="0" err="1"/>
              <a:t>Шығыс</a:t>
            </a:r>
            <a:r>
              <a:rPr lang="ru-RU" dirty="0"/>
              <a:t> </a:t>
            </a:r>
            <a:r>
              <a:rPr lang="ru-RU" dirty="0" err="1"/>
              <a:t>Қазақстан</a:t>
            </a:r>
            <a:r>
              <a:rPr lang="ru-RU" dirty="0"/>
              <a:t> </a:t>
            </a:r>
            <a:r>
              <a:rPr lang="ru-RU" dirty="0" err="1" smtClean="0"/>
              <a:t>университеті</a:t>
            </a:r>
            <a:r>
              <a:rPr lang="ru-RU" dirty="0"/>
              <a:t>, </a:t>
            </a:r>
            <a:r>
              <a:rPr lang="ru-RU" dirty="0" smtClean="0"/>
              <a:t>202</a:t>
            </a:r>
            <a:r>
              <a:rPr lang="en-US" dirty="0" smtClean="0"/>
              <a:t>2</a:t>
            </a:r>
            <a:r>
              <a:rPr lang="ru-RU" dirty="0" smtClean="0"/>
              <a:t> </a:t>
            </a:r>
            <a:r>
              <a:rPr lang="ru-RU" dirty="0"/>
              <a:t>– </a:t>
            </a:r>
            <a:r>
              <a:rPr lang="ru-RU" dirty="0" smtClean="0">
                <a:solidFill>
                  <a:srgbClr val="FF0000"/>
                </a:solidFill>
              </a:rPr>
              <a:t>163 </a:t>
            </a:r>
            <a:r>
              <a:rPr lang="ru-RU" dirty="0">
                <a:solidFill>
                  <a:srgbClr val="FF0000"/>
                </a:solidFill>
              </a:rPr>
              <a:t>б.</a:t>
            </a:r>
          </a:p>
          <a:p>
            <a:pPr marL="0" indent="0" algn="just">
              <a:buNone/>
            </a:pPr>
            <a:r>
              <a:rPr lang="ru-RU" dirty="0" smtClean="0"/>
              <a:t>Справочник </a:t>
            </a:r>
            <a:r>
              <a:rPr lang="ru-RU" dirty="0"/>
              <a:t>для работодателей «Выпускник – </a:t>
            </a:r>
            <a:r>
              <a:rPr lang="ru-RU" dirty="0" smtClean="0"/>
              <a:t>202</a:t>
            </a:r>
            <a:r>
              <a:rPr lang="en-US" dirty="0" smtClean="0"/>
              <a:t>2</a:t>
            </a:r>
            <a:r>
              <a:rPr lang="ru-RU" dirty="0" smtClean="0"/>
              <a:t>» </a:t>
            </a:r>
            <a:r>
              <a:rPr lang="ru-RU" dirty="0"/>
              <a:t>- </a:t>
            </a:r>
            <a:r>
              <a:rPr lang="ru-RU" dirty="0" smtClean="0"/>
              <a:t>г. Усть-Каменогорск</a:t>
            </a:r>
            <a:r>
              <a:rPr lang="ru-RU" dirty="0"/>
              <a:t>: Восточно-Казахстанский </a:t>
            </a:r>
            <a:r>
              <a:rPr lang="ru-RU" dirty="0" smtClean="0"/>
              <a:t>университет имени </a:t>
            </a:r>
            <a:r>
              <a:rPr lang="ru-RU" dirty="0" err="1" smtClean="0"/>
              <a:t>Сарсена</a:t>
            </a:r>
            <a:r>
              <a:rPr lang="ru-RU" dirty="0" smtClean="0"/>
              <a:t> </a:t>
            </a:r>
            <a:r>
              <a:rPr lang="ru-RU" dirty="0"/>
              <a:t>Аманжолова, </a:t>
            </a:r>
            <a:r>
              <a:rPr lang="ru-RU" dirty="0" smtClean="0"/>
              <a:t>202</a:t>
            </a:r>
            <a:r>
              <a:rPr lang="en-US" dirty="0" smtClean="0"/>
              <a:t>2</a:t>
            </a:r>
            <a:r>
              <a:rPr lang="ru-RU" dirty="0" smtClean="0"/>
              <a:t>. </a:t>
            </a:r>
            <a:r>
              <a:rPr lang="ru-RU" dirty="0"/>
              <a:t>– </a:t>
            </a:r>
            <a:r>
              <a:rPr lang="ru-RU" dirty="0" smtClean="0">
                <a:solidFill>
                  <a:srgbClr val="FF0000"/>
                </a:solidFill>
              </a:rPr>
              <a:t>163 </a:t>
            </a:r>
            <a:r>
              <a:rPr lang="ru-RU" dirty="0">
                <a:solidFill>
                  <a:srgbClr val="FF0000"/>
                </a:solidFill>
              </a:rPr>
              <a:t>стр</a:t>
            </a:r>
            <a:r>
              <a:rPr lang="ru-RU" dirty="0" smtClean="0">
                <a:solidFill>
                  <a:srgbClr val="1F497D"/>
                </a:solidFill>
              </a:rPr>
              <a:t>.</a:t>
            </a:r>
          </a:p>
          <a:p>
            <a:pPr marL="0" indent="0" algn="just">
              <a:buNone/>
            </a:pPr>
            <a:endParaRPr lang="ru-RU" dirty="0" smtClean="0"/>
          </a:p>
          <a:p>
            <a:pPr marL="0" indent="0" algn="just">
              <a:buNone/>
            </a:pPr>
            <a:r>
              <a:rPr lang="ru-RU" dirty="0" smtClean="0"/>
              <a:t>«Түлек-202</a:t>
            </a:r>
            <a:r>
              <a:rPr lang="en-US" dirty="0" smtClean="0"/>
              <a:t>2</a:t>
            </a:r>
            <a:r>
              <a:rPr lang="ru-RU" dirty="0" smtClean="0"/>
              <a:t>» </a:t>
            </a:r>
            <a:r>
              <a:rPr lang="ru-RU" dirty="0" err="1"/>
              <a:t>анықтамалықтың</a:t>
            </a:r>
            <a:r>
              <a:rPr lang="ru-RU" dirty="0"/>
              <a:t> </a:t>
            </a:r>
            <a:r>
              <a:rPr lang="ru-RU" dirty="0" err="1"/>
              <a:t>негізгі</a:t>
            </a:r>
            <a:r>
              <a:rPr lang="ru-RU" dirty="0"/>
              <a:t> </a:t>
            </a:r>
            <a:r>
              <a:rPr lang="ru-RU" dirty="0" err="1"/>
              <a:t>мақсаты</a:t>
            </a:r>
            <a:r>
              <a:rPr lang="ru-RU" dirty="0"/>
              <a:t> - </a:t>
            </a:r>
            <a:r>
              <a:rPr lang="ru-RU" dirty="0" err="1"/>
              <a:t>университеттің</a:t>
            </a:r>
            <a:r>
              <a:rPr lang="ru-RU" dirty="0"/>
              <a:t> </a:t>
            </a:r>
            <a:r>
              <a:rPr lang="ru-RU" dirty="0" err="1"/>
              <a:t>түлектерін</a:t>
            </a:r>
            <a:r>
              <a:rPr lang="ru-RU" dirty="0"/>
              <a:t> </a:t>
            </a:r>
            <a:r>
              <a:rPr lang="ru-RU" dirty="0" err="1"/>
              <a:t>жұмысқа</a:t>
            </a:r>
            <a:r>
              <a:rPr lang="ru-RU" dirty="0"/>
              <a:t> </a:t>
            </a:r>
            <a:r>
              <a:rPr lang="ru-RU" dirty="0" err="1"/>
              <a:t>орналастыруға</a:t>
            </a:r>
            <a:r>
              <a:rPr lang="ru-RU" dirty="0"/>
              <a:t> </a:t>
            </a:r>
            <a:r>
              <a:rPr lang="ru-RU" dirty="0" err="1"/>
              <a:t>көмектесу</a:t>
            </a:r>
            <a:r>
              <a:rPr lang="ru-RU" dirty="0"/>
              <a:t> </a:t>
            </a:r>
            <a:r>
              <a:rPr lang="ru-RU" dirty="0" err="1"/>
              <a:t>және</a:t>
            </a:r>
            <a:r>
              <a:rPr lang="ru-RU" dirty="0"/>
              <a:t> </a:t>
            </a:r>
            <a:r>
              <a:rPr lang="ru-RU" dirty="0" err="1"/>
              <a:t>жұмыс</a:t>
            </a:r>
            <a:r>
              <a:rPr lang="ru-RU" dirty="0"/>
              <a:t> </a:t>
            </a:r>
            <a:r>
              <a:rPr lang="ru-RU" dirty="0" err="1"/>
              <a:t>берушілерге</a:t>
            </a:r>
            <a:r>
              <a:rPr lang="ru-RU" dirty="0"/>
              <a:t> </a:t>
            </a:r>
            <a:r>
              <a:rPr lang="ru-RU" dirty="0" err="1"/>
              <a:t>білікті</a:t>
            </a:r>
            <a:r>
              <a:rPr lang="ru-RU" dirty="0"/>
              <a:t> </a:t>
            </a:r>
            <a:r>
              <a:rPr lang="ru-RU" dirty="0" err="1"/>
              <a:t>кадрларды</a:t>
            </a:r>
            <a:r>
              <a:rPr lang="ru-RU" dirty="0"/>
              <a:t> </a:t>
            </a:r>
            <a:r>
              <a:rPr lang="ru-RU" dirty="0" err="1"/>
              <a:t>іздеуге</a:t>
            </a:r>
            <a:r>
              <a:rPr lang="ru-RU" dirty="0"/>
              <a:t> </a:t>
            </a:r>
            <a:r>
              <a:rPr lang="ru-RU" dirty="0" err="1"/>
              <a:t>көмектесу</a:t>
            </a:r>
            <a:r>
              <a:rPr lang="ru-RU" dirty="0"/>
              <a:t>.</a:t>
            </a:r>
          </a:p>
          <a:p>
            <a:pPr marL="0" indent="0" algn="just">
              <a:buNone/>
            </a:pPr>
            <a:r>
              <a:rPr lang="ru-RU" dirty="0" err="1" smtClean="0"/>
              <a:t>Анықтамалықта</a:t>
            </a:r>
            <a:r>
              <a:rPr lang="ru-RU" dirty="0" smtClean="0"/>
              <a:t> </a:t>
            </a:r>
            <a:r>
              <a:rPr lang="ru-RU" dirty="0"/>
              <a:t>С. </a:t>
            </a:r>
            <a:r>
              <a:rPr lang="ru-RU" dirty="0" err="1"/>
              <a:t>Аманжолов</a:t>
            </a:r>
            <a:r>
              <a:rPr lang="ru-RU" dirty="0"/>
              <a:t> </a:t>
            </a:r>
            <a:r>
              <a:rPr lang="ru-RU" dirty="0" err="1"/>
              <a:t>атындағы</a:t>
            </a:r>
            <a:r>
              <a:rPr lang="ru-RU" dirty="0"/>
              <a:t> </a:t>
            </a:r>
            <a:r>
              <a:rPr lang="ru-RU" dirty="0" err="1"/>
              <a:t>Шығыс</a:t>
            </a:r>
            <a:r>
              <a:rPr lang="ru-RU" dirty="0"/>
              <a:t> </a:t>
            </a:r>
            <a:r>
              <a:rPr lang="ru-RU" dirty="0" err="1"/>
              <a:t>Қазақстан</a:t>
            </a:r>
            <a:r>
              <a:rPr lang="ru-RU" dirty="0"/>
              <a:t> </a:t>
            </a:r>
            <a:r>
              <a:rPr lang="ru-RU" dirty="0" err="1" smtClean="0"/>
              <a:t>университетінде</a:t>
            </a:r>
            <a:r>
              <a:rPr lang="ru-RU" dirty="0" smtClean="0"/>
              <a:t> </a:t>
            </a:r>
            <a:r>
              <a:rPr lang="ru-RU" dirty="0" err="1"/>
              <a:t>білімімен</a:t>
            </a:r>
            <a:r>
              <a:rPr lang="ru-RU" dirty="0"/>
              <a:t>, </a:t>
            </a:r>
            <a:r>
              <a:rPr lang="ru-RU" dirty="0" err="1"/>
              <a:t>ғылыми-зерттеу</a:t>
            </a:r>
            <a:r>
              <a:rPr lang="ru-RU" dirty="0"/>
              <a:t> </a:t>
            </a:r>
            <a:r>
              <a:rPr lang="ru-RU" dirty="0" err="1"/>
              <a:t>және</a:t>
            </a:r>
            <a:r>
              <a:rPr lang="ru-RU" dirty="0"/>
              <a:t> </a:t>
            </a:r>
            <a:r>
              <a:rPr lang="ru-RU" dirty="0" err="1"/>
              <a:t>шығармашылық</a:t>
            </a:r>
            <a:r>
              <a:rPr lang="ru-RU" dirty="0"/>
              <a:t> </a:t>
            </a:r>
            <a:r>
              <a:rPr lang="ru-RU" dirty="0" err="1"/>
              <a:t>қызметімен</a:t>
            </a:r>
            <a:r>
              <a:rPr lang="ru-RU" dirty="0"/>
              <a:t>, </a:t>
            </a:r>
            <a:r>
              <a:rPr lang="ru-RU" dirty="0" err="1"/>
              <a:t>университеттің</a:t>
            </a:r>
            <a:r>
              <a:rPr lang="ru-RU" dirty="0"/>
              <a:t> </a:t>
            </a:r>
            <a:r>
              <a:rPr lang="ru-RU" dirty="0" err="1"/>
              <a:t>қоғамдық</a:t>
            </a:r>
            <a:r>
              <a:rPr lang="ru-RU" dirty="0"/>
              <a:t> </a:t>
            </a:r>
            <a:r>
              <a:rPr lang="ru-RU" dirty="0" err="1"/>
              <a:t>өміріне</a:t>
            </a:r>
            <a:r>
              <a:rPr lang="ru-RU" dirty="0"/>
              <a:t> </a:t>
            </a:r>
            <a:r>
              <a:rPr lang="ru-RU" dirty="0" err="1"/>
              <a:t>белсене</a:t>
            </a:r>
            <a:r>
              <a:rPr lang="ru-RU" dirty="0"/>
              <a:t> </a:t>
            </a:r>
            <a:r>
              <a:rPr lang="ru-RU" dirty="0" err="1"/>
              <a:t>қатысумен</a:t>
            </a:r>
            <a:r>
              <a:rPr lang="ru-RU" dirty="0"/>
              <a:t> </a:t>
            </a:r>
            <a:r>
              <a:rPr lang="ru-RU" dirty="0" err="1"/>
              <a:t>ерекшеленген</a:t>
            </a:r>
            <a:r>
              <a:rPr lang="ru-RU" dirty="0"/>
              <a:t> </a:t>
            </a:r>
            <a:r>
              <a:rPr lang="ru-RU" dirty="0" err="1"/>
              <a:t>түлектердің</a:t>
            </a:r>
            <a:r>
              <a:rPr lang="ru-RU" dirty="0"/>
              <a:t> </a:t>
            </a:r>
            <a:r>
              <a:rPr lang="ru-RU" dirty="0" err="1"/>
              <a:t>түйіндемелері</a:t>
            </a:r>
            <a:r>
              <a:rPr lang="ru-RU" dirty="0"/>
              <a:t> </a:t>
            </a:r>
            <a:r>
              <a:rPr lang="ru-RU" dirty="0" err="1"/>
              <a:t>берілген</a:t>
            </a:r>
            <a:r>
              <a:rPr lang="ru-RU" dirty="0"/>
              <a:t>. </a:t>
            </a:r>
          </a:p>
          <a:p>
            <a:pPr marL="0" indent="0" algn="just">
              <a:buNone/>
            </a:pPr>
            <a:r>
              <a:rPr lang="ru-RU" dirty="0" err="1" smtClean="0"/>
              <a:t>Түйіндемелер</a:t>
            </a:r>
            <a:r>
              <a:rPr lang="ru-RU" dirty="0" smtClean="0"/>
              <a:t> </a:t>
            </a:r>
            <a:r>
              <a:rPr lang="ru-RU" dirty="0" err="1"/>
              <a:t>авторлардың</a:t>
            </a:r>
            <a:r>
              <a:rPr lang="ru-RU" dirty="0"/>
              <a:t> </a:t>
            </a:r>
            <a:r>
              <a:rPr lang="ru-RU" dirty="0" err="1"/>
              <a:t>редакциясында</a:t>
            </a:r>
            <a:r>
              <a:rPr lang="ru-RU" dirty="0"/>
              <a:t> </a:t>
            </a:r>
            <a:r>
              <a:rPr lang="ru-RU" dirty="0" err="1"/>
              <a:t>ұсынылған</a:t>
            </a:r>
            <a:r>
              <a:rPr lang="ru-RU" dirty="0" smtClean="0"/>
              <a:t>.</a:t>
            </a:r>
            <a:endParaRPr lang="ru-RU" dirty="0"/>
          </a:p>
          <a:p>
            <a:pPr marL="0" indent="0" algn="just">
              <a:buNone/>
            </a:pPr>
            <a:endParaRPr lang="ru-RU" dirty="0"/>
          </a:p>
          <a:p>
            <a:pPr marL="0" indent="0" algn="just">
              <a:buNone/>
            </a:pPr>
            <a:r>
              <a:rPr lang="ru-RU" dirty="0" smtClean="0"/>
              <a:t>Главная </a:t>
            </a:r>
            <a:r>
              <a:rPr lang="ru-RU" dirty="0"/>
              <a:t>задача справочника «Выпускник – </a:t>
            </a:r>
            <a:r>
              <a:rPr lang="ru-RU" dirty="0" smtClean="0"/>
              <a:t>202</a:t>
            </a:r>
            <a:r>
              <a:rPr lang="en-US" dirty="0" smtClean="0"/>
              <a:t>2</a:t>
            </a:r>
            <a:r>
              <a:rPr lang="ru-RU" dirty="0" smtClean="0"/>
              <a:t>» </a:t>
            </a:r>
            <a:r>
              <a:rPr lang="ru-RU" dirty="0"/>
              <a:t>- содействие трудоустройству выпускников университета и помощь работодателям в поиске квалифицированных кадров.</a:t>
            </a:r>
          </a:p>
          <a:p>
            <a:pPr marL="0" indent="0" algn="just">
              <a:buNone/>
            </a:pPr>
            <a:r>
              <a:rPr lang="ru-RU" dirty="0" smtClean="0"/>
              <a:t>В </a:t>
            </a:r>
            <a:r>
              <a:rPr lang="ru-RU" dirty="0"/>
              <a:t>справочник включены резюме одних из лучших выпускников всех направлений подготовки Восточно-Казахстанского </a:t>
            </a:r>
            <a:r>
              <a:rPr lang="ru-RU" dirty="0" smtClean="0"/>
              <a:t>университета </a:t>
            </a:r>
            <a:r>
              <a:rPr lang="ru-RU" dirty="0"/>
              <a:t>имени С. Аманжолова, продемонстрировавших высокие показатели в учебной, научно-исследовательской и творческой деятельности, отличившихся активным участием в общественной жизни университета.</a:t>
            </a:r>
          </a:p>
          <a:p>
            <a:pPr marL="0" indent="0" algn="just">
              <a:buNone/>
            </a:pPr>
            <a:r>
              <a:rPr lang="ru-RU" dirty="0" smtClean="0"/>
              <a:t>Резюме </a:t>
            </a:r>
            <a:r>
              <a:rPr lang="ru-RU" dirty="0"/>
              <a:t>представлены в редакции авторов</a:t>
            </a:r>
            <a:r>
              <a:rPr lang="ru-RU" dirty="0" smtClean="0"/>
              <a:t>.</a:t>
            </a:r>
            <a:endParaRPr lang="ru-RU" dirty="0"/>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6956349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p:nvPr/>
        </p:nvPicPr>
        <p:blipFill>
          <a:blip r:embed="rId2" cstate="print">
            <a:extLst>
              <a:ext uri="{28A0092B-C50C-407E-A947-70E740481C1C}">
                <a14:useLocalDpi xmlns:a14="http://schemas.microsoft.com/office/drawing/2010/main" val="0"/>
              </a:ext>
            </a:extLst>
          </a:blip>
          <a:stretch>
            <a:fillRect/>
          </a:stretch>
        </p:blipFill>
        <p:spPr>
          <a:xfrm>
            <a:off x="2758018" y="489250"/>
            <a:ext cx="1477545" cy="1352519"/>
          </a:xfrm>
          <a:prstGeom prst="rect">
            <a:avLst/>
          </a:prstGeom>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Жанузакова</a:t>
            </a:r>
            <a:r>
              <a:rPr lang="ru-RU" sz="1400" b="1" dirty="0">
                <a:solidFill>
                  <a:schemeClr val="bg1"/>
                </a:solidFill>
              </a:rPr>
              <a:t> Зарина </a:t>
            </a:r>
            <a:r>
              <a:rPr lang="ru-RU" sz="1400" b="1" dirty="0" err="1">
                <a:solidFill>
                  <a:schemeClr val="bg1"/>
                </a:solidFill>
              </a:rPr>
              <a:t>Кайратовна</a:t>
            </a:r>
            <a:endParaRPr lang="ru-RU" sz="1400"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+7</a:t>
            </a:r>
            <a:r>
              <a:rPr lang="en-US" sz="1400" dirty="0">
                <a:solidFill>
                  <a:schemeClr val="bg1"/>
                </a:solidFill>
              </a:rPr>
              <a:t> </a:t>
            </a:r>
            <a:r>
              <a:rPr lang="ru-RU" sz="1400" dirty="0">
                <a:solidFill>
                  <a:schemeClr val="bg1"/>
                </a:solidFill>
              </a:rPr>
              <a:t>775</a:t>
            </a:r>
            <a:r>
              <a:rPr lang="en-US" sz="1400" dirty="0">
                <a:solidFill>
                  <a:schemeClr val="bg1"/>
                </a:solidFill>
              </a:rPr>
              <a:t> </a:t>
            </a:r>
            <a:r>
              <a:rPr lang="ru-RU" sz="1400" dirty="0">
                <a:solidFill>
                  <a:schemeClr val="bg1"/>
                </a:solidFill>
              </a:rPr>
              <a:t>062 04 27</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u="sng" dirty="0">
                <a:solidFill>
                  <a:schemeClr val="bg1"/>
                </a:solidFill>
                <a:hlinkClick r:id="rId3"/>
              </a:rPr>
              <a:t>z</a:t>
            </a:r>
            <a:r>
              <a:rPr lang="ru-RU" sz="1400" u="sng" dirty="0">
                <a:solidFill>
                  <a:schemeClr val="bg1"/>
                </a:solidFill>
                <a:hlinkClick r:id="rId3"/>
              </a:rPr>
              <a:t>-</a:t>
            </a:r>
            <a:r>
              <a:rPr lang="en-US" sz="1400" u="sng" dirty="0" err="1">
                <a:solidFill>
                  <a:schemeClr val="bg1"/>
                </a:solidFill>
                <a:hlinkClick r:id="rId3"/>
              </a:rPr>
              <a:t>zhanuzakova</a:t>
            </a:r>
            <a:r>
              <a:rPr lang="ru-RU" sz="1400" u="sng" dirty="0">
                <a:solidFill>
                  <a:schemeClr val="bg1"/>
                </a:solidFill>
                <a:hlinkClick r:id="rId3"/>
              </a:rPr>
              <a:t>@</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28.12.2000</a:t>
            </a:r>
          </a:p>
          <a:p>
            <a:r>
              <a:rPr lang="ru-RU" sz="1400" b="1" dirty="0" smtClean="0"/>
              <a:t>Семейное </a:t>
            </a:r>
            <a:r>
              <a:rPr lang="ru-RU" sz="1400" b="1" dirty="0"/>
              <a:t>положение:</a:t>
            </a:r>
            <a:r>
              <a:rPr lang="ru-RU" sz="1400" dirty="0"/>
              <a:t> </a:t>
            </a:r>
            <a:r>
              <a:rPr lang="ru-RU" sz="1400" dirty="0" smtClean="0"/>
              <a:t>-</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6В11101 Туризм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400" b="1" cap="small" dirty="0" smtClean="0"/>
              <a:t>-</a:t>
            </a:r>
            <a:endParaRPr lang="ru-RU" sz="1400" dirty="0"/>
          </a:p>
          <a:p>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pPr lvl="0"/>
            <a:r>
              <a:rPr lang="ru-RU" sz="1000" dirty="0">
                <a:solidFill>
                  <a:schemeClr val="bg1"/>
                </a:solidFill>
              </a:rPr>
              <a:t>Продавец-консультант/ИП </a:t>
            </a:r>
            <a:r>
              <a:rPr lang="ru-RU" sz="1000" dirty="0" err="1" smtClean="0">
                <a:solidFill>
                  <a:schemeClr val="bg1"/>
                </a:solidFill>
              </a:rPr>
              <a:t>аплакиди</a:t>
            </a:r>
            <a:r>
              <a:rPr lang="ru-RU" sz="1000" dirty="0" smtClean="0">
                <a:solidFill>
                  <a:schemeClr val="bg1"/>
                </a:solidFill>
              </a:rPr>
              <a:t>, </a:t>
            </a:r>
            <a:r>
              <a:rPr lang="ru-RU" sz="1000" dirty="0">
                <a:solidFill>
                  <a:schemeClr val="bg1"/>
                </a:solidFill>
              </a:rPr>
              <a:t>менеджер /</a:t>
            </a:r>
            <a:r>
              <a:rPr lang="ru-RU" sz="1000" i="1" dirty="0" smtClean="0">
                <a:solidFill>
                  <a:schemeClr val="bg1"/>
                </a:solidFill>
              </a:rPr>
              <a:t>а-тур (</a:t>
            </a:r>
            <a:r>
              <a:rPr lang="ru-RU" sz="1000" dirty="0">
                <a:solidFill>
                  <a:schemeClr val="bg1"/>
                </a:solidFill>
              </a:rPr>
              <a:t>Подбор </a:t>
            </a:r>
            <a:r>
              <a:rPr lang="ru-RU" sz="1000" dirty="0" smtClean="0">
                <a:solidFill>
                  <a:schemeClr val="bg1"/>
                </a:solidFill>
              </a:rPr>
              <a:t>туров, Продажа </a:t>
            </a:r>
            <a:r>
              <a:rPr lang="ru-RU" sz="1000" dirty="0">
                <a:solidFill>
                  <a:schemeClr val="bg1"/>
                </a:solidFill>
              </a:rPr>
              <a:t>авиа, ж/д </a:t>
            </a:r>
            <a:r>
              <a:rPr lang="ru-RU" sz="1000" dirty="0" smtClean="0">
                <a:solidFill>
                  <a:schemeClr val="bg1"/>
                </a:solidFill>
              </a:rPr>
              <a:t>билетов, Оформление документов)</a:t>
            </a:r>
            <a:endParaRPr lang="ru-RU" sz="1000" dirty="0">
              <a:solidFill>
                <a:schemeClr val="bg1"/>
              </a:solidFill>
            </a:endParaRPr>
          </a:p>
          <a:p>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казахский, английский язык </a:t>
            </a:r>
          </a:p>
          <a:p>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pPr lvl="0"/>
            <a:r>
              <a:rPr lang="ru-RU" sz="1400" dirty="0"/>
              <a:t>Работа с </a:t>
            </a:r>
            <a:r>
              <a:rPr lang="ru-RU" sz="1400" dirty="0" smtClean="0"/>
              <a:t>ПК, Работа </a:t>
            </a:r>
            <a:r>
              <a:rPr lang="ru-RU" sz="1400" dirty="0"/>
              <a:t>с ж/д </a:t>
            </a:r>
            <a:r>
              <a:rPr lang="ru-RU" sz="1400" dirty="0" smtClean="0"/>
              <a:t>кассой, Подбор туров, Продажи </a:t>
            </a:r>
          </a:p>
          <a:p>
            <a:pPr lvl="0"/>
            <a:r>
              <a:rPr lang="ru-RU" sz="1400" b="1" dirty="0" smtClean="0">
                <a:ea typeface="Calibri"/>
                <a:cs typeface="Times New Roman"/>
              </a:rPr>
              <a:t>Личные качества</a:t>
            </a:r>
          </a:p>
          <a:p>
            <a:pPr lvl="0"/>
            <a:r>
              <a:rPr lang="ru-RU" sz="1400" dirty="0" smtClean="0"/>
              <a:t>Ответственность, Стремление </a:t>
            </a:r>
            <a:r>
              <a:rPr lang="ru-RU" sz="1400" dirty="0"/>
              <a:t>к профессиональному </a:t>
            </a:r>
            <a:r>
              <a:rPr lang="ru-RU" sz="1400" dirty="0" smtClean="0"/>
              <a:t>росту, Дисциплинированность </a:t>
            </a:r>
          </a:p>
          <a:p>
            <a:pPr lvl="0"/>
            <a:r>
              <a:rPr lang="ru-RU" sz="1400" b="1" dirty="0" smtClean="0">
                <a:ea typeface="Calibri"/>
                <a:cs typeface="Times New Roman"/>
              </a:rPr>
              <a:t>Жизненное кредо</a:t>
            </a:r>
            <a:endParaRPr lang="ru-RU" sz="1400" dirty="0" smtClean="0">
              <a:ea typeface="Calibri"/>
              <a:cs typeface="Times New Roman"/>
            </a:endParaRPr>
          </a:p>
          <a:p>
            <a:r>
              <a:rPr lang="kk-KZ" sz="1400" dirty="0" smtClean="0"/>
              <a:t>-</a:t>
            </a:r>
            <a:endParaRPr lang="ru-RU" sz="14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62595980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86148"/>
            <a:ext cx="1476340" cy="1355621"/>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Серікханова Жансая Ризабекқызы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87068060003</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GB" sz="1400" dirty="0" err="1">
                <a:solidFill>
                  <a:schemeClr val="bg1"/>
                </a:solidFill>
              </a:rPr>
              <a:t>sayiariz</a:t>
            </a:r>
            <a:r>
              <a:rPr lang="ru-RU" sz="1400" dirty="0">
                <a:solidFill>
                  <a:schemeClr val="bg1"/>
                </a:solidFill>
              </a:rPr>
              <a:t>@</a:t>
            </a:r>
            <a:r>
              <a:rPr lang="en-GB" sz="1400" dirty="0">
                <a:solidFill>
                  <a:schemeClr val="bg1"/>
                </a:solidFill>
              </a:rPr>
              <a:t>mail</a:t>
            </a:r>
            <a:r>
              <a:rPr lang="ru-RU" sz="1400" dirty="0">
                <a:solidFill>
                  <a:schemeClr val="bg1"/>
                </a:solidFill>
              </a:rPr>
              <a:t>.</a:t>
            </a:r>
            <a:r>
              <a:rPr lang="en-GB"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24.02.2001</a:t>
            </a:r>
          </a:p>
          <a:p>
            <a:r>
              <a:rPr lang="kk-KZ" sz="1400" b="1" dirty="0" smtClean="0"/>
              <a:t>Семейное положение:</a:t>
            </a:r>
            <a:r>
              <a:rPr lang="kk-KZ" sz="1400" dirty="0" smtClean="0"/>
              <a:t> </a:t>
            </a:r>
            <a:r>
              <a:rPr lang="kk-KZ" sz="1400" b="1" dirty="0"/>
              <a:t> </a:t>
            </a:r>
            <a:r>
              <a:rPr lang="kk-KZ" sz="1400" dirty="0"/>
              <a:t>не </a:t>
            </a:r>
            <a:r>
              <a:rPr lang="kk-KZ" sz="1400" dirty="0" smtClean="0"/>
              <a:t>замужем </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200" dirty="0"/>
              <a:t>Мобильность по </a:t>
            </a:r>
            <a:r>
              <a:rPr lang="ru-RU" sz="1200" dirty="0" smtClean="0"/>
              <a:t>обмену, </a:t>
            </a:r>
            <a:r>
              <a:rPr lang="ru-RU" sz="1200" dirty="0" err="1"/>
              <a:t>Повладарский</a:t>
            </a:r>
            <a:r>
              <a:rPr lang="ru-RU" sz="1200" dirty="0"/>
              <a:t> Университет </a:t>
            </a:r>
            <a:r>
              <a:rPr lang="kk-KZ" sz="1200" dirty="0"/>
              <a:t>им. С.Торайғырова</a:t>
            </a:r>
            <a:endParaRPr lang="ru-RU" sz="12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200" dirty="0"/>
              <a:t>НЦПП им Г.Вистениус- Д.Панкретьева</a:t>
            </a:r>
            <a:endParaRPr lang="ru-RU" sz="12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a:solidFill>
                  <a:schemeClr val="bg1"/>
                </a:solidFill>
              </a:rPr>
              <a:t>Образовательный центр «</a:t>
            </a:r>
            <a:r>
              <a:rPr lang="ru-RU" sz="1400" dirty="0" err="1">
                <a:solidFill>
                  <a:schemeClr val="bg1"/>
                </a:solidFill>
              </a:rPr>
              <a:t>Достык</a:t>
            </a:r>
            <a:r>
              <a:rPr lang="ru-RU" sz="1400" dirty="0" smtClean="0">
                <a:solidFill>
                  <a:schemeClr val="bg1"/>
                </a:solidFill>
              </a:rPr>
              <a:t>», </a:t>
            </a:r>
            <a:r>
              <a:rPr lang="ru-RU" sz="1400" dirty="0" err="1">
                <a:solidFill>
                  <a:schemeClr val="bg1"/>
                </a:solidFill>
              </a:rPr>
              <a:t>Предвузовская</a:t>
            </a:r>
            <a:r>
              <a:rPr lang="ru-RU" sz="1400" dirty="0">
                <a:solidFill>
                  <a:schemeClr val="bg1"/>
                </a:solidFill>
              </a:rPr>
              <a:t> подготовка, репетиторство, Образовательные и подготовительные курсы.</a:t>
            </a: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err="1" smtClean="0"/>
              <a:t>русский,казахский,английский,корейский</a:t>
            </a:r>
            <a:endParaRPr lang="ru-RU" sz="1200" dirty="0" smtClean="0"/>
          </a:p>
          <a:p>
            <a:r>
              <a:rPr lang="ru-RU" sz="1200" b="1" dirty="0" smtClean="0">
                <a:ea typeface="Calibri"/>
                <a:cs typeface="Times New Roman"/>
              </a:rPr>
              <a:t>Достижения, награды</a:t>
            </a:r>
            <a:r>
              <a:rPr lang="kk-KZ" sz="1200" dirty="0"/>
              <a:t> </a:t>
            </a:r>
            <a:r>
              <a:rPr lang="kk-KZ" sz="1200" dirty="0" smtClean="0"/>
              <a:t>- </a:t>
            </a:r>
            <a:endParaRPr lang="kk-KZ" altLang="ru-RU" sz="1200" dirty="0"/>
          </a:p>
          <a:p>
            <a:r>
              <a:rPr lang="ru-RU" sz="1200" b="1" dirty="0" smtClean="0">
                <a:ea typeface="Calibri"/>
                <a:cs typeface="Times New Roman"/>
              </a:rPr>
              <a:t>Профессиональные знания и навыки</a:t>
            </a:r>
          </a:p>
          <a:p>
            <a:r>
              <a:rPr lang="kk-KZ" sz="1200" dirty="0" smtClean="0"/>
              <a:t>-</a:t>
            </a:r>
            <a:endParaRPr lang="ru-RU" sz="1200" dirty="0"/>
          </a:p>
          <a:p>
            <a:pPr lvl="0"/>
            <a:r>
              <a:rPr lang="ru-RU" sz="1200" b="1" dirty="0" smtClean="0">
                <a:ea typeface="Calibri"/>
                <a:cs typeface="Times New Roman"/>
              </a:rPr>
              <a:t>Личные качества</a:t>
            </a:r>
            <a:endParaRPr lang="ru-RU" sz="1200" dirty="0"/>
          </a:p>
          <a:p>
            <a:r>
              <a:rPr lang="ru-RU" sz="1200" dirty="0" err="1" smtClean="0"/>
              <a:t>коммуникабельность;стрессоустойчивость;вежливость</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ru-RU" sz="1200" dirty="0"/>
              <a:t>игра на музыкальных инструментах, увлечение классической музыкой; садоводство; уход за домашними питомцами (кошками, рыбками, хомяками, собаками); </a:t>
            </a:r>
            <a:r>
              <a:rPr lang="ru-RU" sz="1200" dirty="0" smtClean="0"/>
              <a:t>танцы</a:t>
            </a:r>
            <a:endParaRPr lang="ru-RU" sz="1200" dirty="0"/>
          </a:p>
          <a:p>
            <a:r>
              <a:rPr lang="ru-RU" sz="1200" b="1" dirty="0" smtClean="0">
                <a:ea typeface="Calibri"/>
                <a:cs typeface="Times New Roman"/>
              </a:rPr>
              <a:t>Жизненное кредо </a:t>
            </a:r>
            <a:endParaRPr lang="ru-RU" sz="1200" dirty="0"/>
          </a:p>
          <a:p>
            <a:r>
              <a:rPr lang="ru-RU" sz="1200" dirty="0"/>
              <a:t>Помни, самая сильная защита- это отсутствие страха. А что бы его лишиться надо быть </a:t>
            </a:r>
          </a:p>
          <a:p>
            <a:r>
              <a:rPr lang="kk-KZ" sz="1200" b="1" dirty="0"/>
              <a:t> </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19714241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a:extLst>
              <a:ext uri="{28A0092B-C50C-407E-A947-70E740481C1C}">
                <a14:useLocalDpi xmlns:a14="http://schemas.microsoft.com/office/drawing/2010/main" val="0"/>
              </a:ext>
            </a:extLst>
          </a:blip>
          <a:srcRect/>
          <a:stretch>
            <a:fillRect/>
          </a:stretch>
        </p:blipFill>
        <p:spPr bwMode="auto">
          <a:xfrm>
            <a:off x="2761529" y="480725"/>
            <a:ext cx="1476340" cy="1361043"/>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smtClean="0">
                <a:solidFill>
                  <a:schemeClr val="bg1"/>
                </a:solidFill>
              </a:rPr>
              <a:t>Серғалиева </a:t>
            </a:r>
            <a:r>
              <a:rPr lang="kk-KZ" sz="1400" b="1" dirty="0">
                <a:solidFill>
                  <a:schemeClr val="bg1"/>
                </a:solidFill>
              </a:rPr>
              <a:t>Еркежан Серікбекқызы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87787335168 </a:t>
            </a:r>
            <a:endParaRPr lang="kk-KZ"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sergalieva</a:t>
            </a:r>
            <a:r>
              <a:rPr lang="ru-RU" sz="1400" dirty="0">
                <a:solidFill>
                  <a:schemeClr val="bg1"/>
                </a:solidFill>
              </a:rPr>
              <a:t>0102@</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a:t>02.03.2001 </a:t>
            </a:r>
            <a:endParaRPr lang="kk-KZ" sz="1400" dirty="0" smtClean="0"/>
          </a:p>
          <a:p>
            <a:r>
              <a:rPr lang="kk-KZ" sz="1400" b="1" dirty="0" smtClean="0"/>
              <a:t>Семейное положение:</a:t>
            </a:r>
            <a:r>
              <a:rPr lang="kk-KZ" sz="1400" dirty="0" smtClean="0"/>
              <a:t> </a:t>
            </a:r>
            <a:r>
              <a:rPr lang="kk-KZ" sz="1400" b="1" dirty="0"/>
              <a:t> </a:t>
            </a:r>
            <a:r>
              <a:rPr lang="kk-KZ" sz="1400" dirty="0"/>
              <a:t>не </a:t>
            </a:r>
            <a:r>
              <a:rPr lang="kk-KZ" sz="1400" dirty="0" smtClean="0"/>
              <a:t>замужем </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200" dirty="0" smtClean="0"/>
              <a:t>-</a:t>
            </a:r>
            <a:endParaRPr lang="ru-RU" sz="12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err="1"/>
              <a:t>КГУ«Зайсанское</a:t>
            </a:r>
            <a:r>
              <a:rPr lang="ru-RU" sz="1200" dirty="0"/>
              <a:t> лесное хозяйство</a:t>
            </a:r>
            <a:r>
              <a:rPr lang="ru-RU" sz="1200" dirty="0" smtClean="0"/>
              <a:t>»</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smtClean="0"/>
              <a:t>русский, казахский</a:t>
            </a:r>
          </a:p>
          <a:p>
            <a:r>
              <a:rPr lang="ru-RU" sz="1200" b="1" dirty="0" smtClean="0">
                <a:ea typeface="Calibri"/>
                <a:cs typeface="Times New Roman"/>
              </a:rPr>
              <a:t>Достижения, награды</a:t>
            </a:r>
            <a:r>
              <a:rPr lang="kk-KZ" sz="1200" dirty="0"/>
              <a:t> Благодарственное письмо от Актюбинского регионального университета имени К. </a:t>
            </a:r>
            <a:r>
              <a:rPr lang="kk-KZ" sz="1200" dirty="0" smtClean="0"/>
              <a:t>Жубанова;</a:t>
            </a:r>
            <a:r>
              <a:rPr lang="ru-RU" sz="1200" dirty="0"/>
              <a:t> </a:t>
            </a:r>
            <a:r>
              <a:rPr lang="kk-KZ" sz="1200" dirty="0" smtClean="0"/>
              <a:t>Участие </a:t>
            </a:r>
            <a:r>
              <a:rPr lang="kk-KZ" sz="1200" dirty="0"/>
              <a:t>в дебатных играх внутри универа,между группами</a:t>
            </a:r>
            <a:r>
              <a:rPr lang="kk-KZ" sz="1200" dirty="0" smtClean="0"/>
              <a:t>;</a:t>
            </a:r>
            <a:endParaRPr lang="kk-KZ" altLang="ru-RU" sz="1200" dirty="0"/>
          </a:p>
          <a:p>
            <a:r>
              <a:rPr lang="ru-RU" sz="1200" b="1" dirty="0" smtClean="0">
                <a:ea typeface="Calibri"/>
                <a:cs typeface="Times New Roman"/>
              </a:rPr>
              <a:t>Профессиональные знания и навыки</a:t>
            </a:r>
          </a:p>
          <a:p>
            <a:r>
              <a:rPr lang="ru-RU" sz="1200" dirty="0"/>
              <a:t>Владеет компьютерным языком</a:t>
            </a:r>
          </a:p>
          <a:p>
            <a:pPr lvl="0"/>
            <a:r>
              <a:rPr lang="ru-RU" sz="1200" b="1" dirty="0" smtClean="0">
                <a:ea typeface="Calibri"/>
                <a:cs typeface="Times New Roman"/>
              </a:rPr>
              <a:t>Личные качества</a:t>
            </a:r>
            <a:endParaRPr lang="ru-RU" sz="1200" dirty="0"/>
          </a:p>
          <a:p>
            <a:r>
              <a:rPr lang="kk-KZ" sz="1200" dirty="0"/>
              <a:t>Коммуникабельность </a:t>
            </a:r>
            <a:r>
              <a:rPr lang="kk-KZ" sz="1200" dirty="0" smtClean="0"/>
              <a:t>средой;</a:t>
            </a:r>
            <a:r>
              <a:rPr lang="ru-RU" sz="1200" dirty="0"/>
              <a:t> </a:t>
            </a:r>
            <a:r>
              <a:rPr lang="kk-KZ" sz="1200" dirty="0" smtClean="0"/>
              <a:t>Высокая </a:t>
            </a:r>
            <a:r>
              <a:rPr lang="kk-KZ" sz="1200" dirty="0"/>
              <a:t>организаторская </a:t>
            </a:r>
            <a:r>
              <a:rPr lang="kk-KZ" sz="1200" dirty="0" smtClean="0"/>
              <a:t>способность;</a:t>
            </a:r>
            <a:r>
              <a:rPr lang="ru-RU" sz="1200" dirty="0"/>
              <a:t> </a:t>
            </a:r>
            <a:r>
              <a:rPr lang="kk-KZ" sz="1200" dirty="0" smtClean="0"/>
              <a:t>Умение </a:t>
            </a:r>
            <a:r>
              <a:rPr lang="kk-KZ" sz="1200" dirty="0"/>
              <a:t>активно работать в </a:t>
            </a:r>
            <a:r>
              <a:rPr lang="kk-KZ" sz="1200" dirty="0" smtClean="0"/>
              <a:t>команде</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a:t>Чтение биологических </a:t>
            </a:r>
            <a:r>
              <a:rPr lang="kk-KZ" sz="1200" dirty="0" smtClean="0"/>
              <a:t>книг;</a:t>
            </a:r>
            <a:r>
              <a:rPr lang="ru-RU" sz="1200" dirty="0"/>
              <a:t> </a:t>
            </a:r>
            <a:r>
              <a:rPr lang="kk-KZ" sz="1200" dirty="0" smtClean="0"/>
              <a:t>Знакомство </a:t>
            </a:r>
            <a:r>
              <a:rPr lang="kk-KZ" sz="1200" dirty="0"/>
              <a:t>с различными биологическими </a:t>
            </a:r>
            <a:r>
              <a:rPr lang="kk-KZ" sz="1200" dirty="0" smtClean="0"/>
              <a:t>коллекциями;</a:t>
            </a:r>
            <a:r>
              <a:rPr lang="ru-RU" sz="1200" dirty="0"/>
              <a:t> </a:t>
            </a:r>
            <a:r>
              <a:rPr lang="kk-KZ" sz="1200" dirty="0" smtClean="0"/>
              <a:t>Прогулки </a:t>
            </a:r>
            <a:r>
              <a:rPr lang="kk-KZ" sz="1200" dirty="0"/>
              <a:t>на природ</a:t>
            </a:r>
            <a:endParaRPr lang="ru-RU" sz="1200" dirty="0"/>
          </a:p>
          <a:p>
            <a:r>
              <a:rPr lang="ru-RU" sz="1200" b="1" dirty="0" smtClean="0">
                <a:ea typeface="Calibri"/>
                <a:cs typeface="Times New Roman"/>
              </a:rPr>
              <a:t>Жизненное кредо </a:t>
            </a:r>
            <a:endParaRPr lang="ru-RU" sz="1200" dirty="0"/>
          </a:p>
          <a:p>
            <a:r>
              <a:rPr lang="kk-KZ" sz="1200" dirty="0"/>
              <a:t>Верь в себя</a:t>
            </a:r>
            <a:r>
              <a:rPr lang="kk-KZ" sz="1200" b="1" dirty="0"/>
              <a:t> </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82001194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a:stretch>
            <a:fillRect/>
          </a:stretch>
        </p:blipFill>
        <p:spPr>
          <a:xfrm rot="5400000">
            <a:off x="2817525" y="421428"/>
            <a:ext cx="1364346" cy="1476340"/>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Сайфуллина Аружан </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smtClean="0">
                <a:solidFill>
                  <a:schemeClr val="bg1"/>
                </a:solidFill>
              </a:rPr>
              <a:t>87476261807</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GB" sz="1200" dirty="0">
                <a:solidFill>
                  <a:schemeClr val="bg1"/>
                </a:solidFill>
              </a:rPr>
              <a:t>s</a:t>
            </a:r>
            <a:r>
              <a:rPr lang="ru-RU" sz="1200" dirty="0">
                <a:solidFill>
                  <a:schemeClr val="bg1"/>
                </a:solidFill>
              </a:rPr>
              <a:t>.</a:t>
            </a:r>
            <a:r>
              <a:rPr lang="en-GB" sz="1200" dirty="0">
                <a:solidFill>
                  <a:schemeClr val="bg1"/>
                </a:solidFill>
              </a:rPr>
              <a:t>a</a:t>
            </a:r>
            <a:r>
              <a:rPr lang="ru-RU" sz="1200" dirty="0">
                <a:solidFill>
                  <a:schemeClr val="bg1"/>
                </a:solidFill>
              </a:rPr>
              <a:t>.</a:t>
            </a:r>
            <a:r>
              <a:rPr lang="en-GB" sz="1200" dirty="0">
                <a:solidFill>
                  <a:schemeClr val="bg1"/>
                </a:solidFill>
              </a:rPr>
              <a:t>s</a:t>
            </a:r>
            <a:r>
              <a:rPr lang="ru-RU" sz="1200" dirty="0">
                <a:solidFill>
                  <a:schemeClr val="bg1"/>
                </a:solidFill>
              </a:rPr>
              <a:t>2001@</a:t>
            </a:r>
            <a:r>
              <a:rPr lang="en-GB" sz="1200" dirty="0">
                <a:solidFill>
                  <a:schemeClr val="bg1"/>
                </a:solidFill>
              </a:rPr>
              <a:t>mail</a:t>
            </a:r>
            <a:r>
              <a:rPr lang="ru-RU" sz="1200" dirty="0">
                <a:solidFill>
                  <a:schemeClr val="bg1"/>
                </a:solidFill>
              </a:rPr>
              <a:t>.</a:t>
            </a:r>
            <a:r>
              <a:rPr lang="en-GB" sz="1200" dirty="0" err="1">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smtClean="0"/>
              <a:t>28.03.2002</a:t>
            </a:r>
          </a:p>
          <a:p>
            <a:r>
              <a:rPr lang="kk-KZ" sz="1200" b="1" dirty="0" smtClean="0"/>
              <a:t>Отбасылық </a:t>
            </a:r>
            <a:r>
              <a:rPr lang="kk-KZ" sz="1200" b="1" dirty="0"/>
              <a:t>жағдайы: </a:t>
            </a:r>
            <a:r>
              <a:rPr lang="kk-KZ" sz="1200" dirty="0"/>
              <a:t>тұрмыс </a:t>
            </a:r>
            <a:r>
              <a:rPr lang="kk-KZ" sz="1200" dirty="0" smtClean="0"/>
              <a:t>құрмаған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6В05101 Биология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ru-RU" sz="1200" dirty="0" err="1"/>
              <a:t>Модельдік</a:t>
            </a:r>
            <a:r>
              <a:rPr lang="ru-RU" sz="1200" dirty="0"/>
              <a:t> </a:t>
            </a:r>
            <a:r>
              <a:rPr lang="ru-RU" sz="1200" dirty="0" err="1"/>
              <a:t>мектебі</a:t>
            </a:r>
            <a:r>
              <a:rPr lang="ru-RU" sz="1200" dirty="0"/>
              <a:t> </a:t>
            </a:r>
            <a:r>
              <a:rPr lang="en-GB" sz="1200" dirty="0" smtClean="0"/>
              <a:t>Andres</a:t>
            </a:r>
            <a:r>
              <a:rPr lang="kk-KZ" sz="1200" dirty="0" smtClean="0"/>
              <a:t>, </a:t>
            </a:r>
            <a:r>
              <a:rPr lang="kk-KZ" sz="1200" dirty="0"/>
              <a:t>Кино </a:t>
            </a:r>
            <a:r>
              <a:rPr lang="kk-KZ" sz="1200" dirty="0" smtClean="0"/>
              <a:t>мектебі </a:t>
            </a:r>
            <a:r>
              <a:rPr lang="en-GB" sz="1200" dirty="0" err="1"/>
              <a:t>Oshan</a:t>
            </a:r>
            <a:r>
              <a:rPr lang="en-GB" sz="1200" dirty="0"/>
              <a:t> films </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ru-RU" sz="1200" dirty="0"/>
              <a:t>“ Пасека”  Ш</a:t>
            </a:r>
            <a:r>
              <a:rPr lang="kk-KZ" sz="1200" dirty="0"/>
              <a:t>Қ</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Орыс тілін жетік білемін , Ағылшын тілі В1 деңгей </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ШҚМУ ханшайымы -2020 онлайн байқауының  “Дара ару” номинациясының жеңімпазы . </a:t>
            </a:r>
            <a:endParaRPr lang="kk-KZ" sz="1400" dirty="0" smtClean="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smtClean="0"/>
              <a:t>-</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Жауапкершілігі мол , тиянақты , жинақы , адал </a:t>
            </a:r>
            <a:endParaRPr lang="kk-KZ" sz="1400" dirty="0" smtClean="0"/>
          </a:p>
          <a:p>
            <a:r>
              <a:rPr lang="kk-KZ" sz="1400" b="1" dirty="0"/>
              <a:t>Қызығушылықтар</a:t>
            </a:r>
            <a:endParaRPr lang="ru-RU" sz="1400" dirty="0"/>
          </a:p>
          <a:p>
            <a:r>
              <a:rPr lang="kk-KZ" sz="1400" dirty="0"/>
              <a:t>Киносъемкалар , видеосъемкалар , сценарий жазу. </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Өзіңе сен, өзіңді алып шығар,</a:t>
            </a:r>
            <a:br>
              <a:rPr lang="kk-KZ" sz="1400" dirty="0"/>
            </a:br>
            <a:r>
              <a:rPr lang="kk-KZ" sz="1400" dirty="0"/>
              <a:t>Ақылың мен еңбегің екі жақтап.</a:t>
            </a:r>
            <a:endParaRPr lang="ru-RU" sz="1400" dirty="0"/>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35583035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extLst>
              <a:ext uri="{28A0092B-C50C-407E-A947-70E740481C1C}">
                <a14:useLocalDpi xmlns:a14="http://schemas.microsoft.com/office/drawing/2010/main" val="0"/>
              </a:ext>
            </a:extLst>
          </a:blip>
          <a:srcRect/>
          <a:stretch>
            <a:fillRect/>
          </a:stretch>
        </p:blipFill>
        <p:spPr bwMode="auto">
          <a:xfrm>
            <a:off x="2761529" y="478652"/>
            <a:ext cx="1476340" cy="1363115"/>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Сабығазина Балым </a:t>
            </a:r>
            <a:r>
              <a:rPr lang="kk-KZ" sz="1400" b="1" dirty="0" smtClean="0">
                <a:solidFill>
                  <a:schemeClr val="bg1"/>
                </a:solidFill>
              </a:rPr>
              <a:t>Берікқызы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8707-113-52-96</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beerikkyzy</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a:t>22.07.2001</a:t>
            </a:r>
            <a:r>
              <a:rPr lang="ru-RU" sz="1400" b="1" dirty="0"/>
              <a:t> </a:t>
            </a:r>
            <a:endParaRPr lang="ru-RU" sz="1400" b="1" dirty="0" smtClean="0"/>
          </a:p>
          <a:p>
            <a:r>
              <a:rPr lang="kk-KZ" sz="1400" b="1" dirty="0" smtClean="0"/>
              <a:t>Семейное положение:</a:t>
            </a:r>
            <a:r>
              <a:rPr lang="kk-KZ" sz="1400" dirty="0" smtClean="0"/>
              <a:t> </a:t>
            </a:r>
            <a:r>
              <a:rPr lang="kk-KZ" sz="1400" b="1" dirty="0"/>
              <a:t> </a:t>
            </a:r>
            <a:r>
              <a:rPr lang="kk-KZ" sz="1400" dirty="0"/>
              <a:t>не </a:t>
            </a:r>
            <a:r>
              <a:rPr lang="kk-KZ" sz="1400" dirty="0" smtClean="0"/>
              <a:t>замужем </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200" dirty="0" smtClean="0"/>
              <a:t>-</a:t>
            </a:r>
            <a:endParaRPr lang="ru-RU" sz="12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a:t>КХ «Пасека» </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smtClean="0"/>
              <a:t>русский, казахский</a:t>
            </a:r>
          </a:p>
          <a:p>
            <a:r>
              <a:rPr lang="ru-RU" sz="1200" b="1" dirty="0" smtClean="0">
                <a:ea typeface="Calibri"/>
                <a:cs typeface="Times New Roman"/>
              </a:rPr>
              <a:t>Достижения, награды</a:t>
            </a:r>
            <a:r>
              <a:rPr lang="kk-KZ" sz="1200" dirty="0"/>
              <a:t> </a:t>
            </a:r>
            <a:r>
              <a:rPr lang="ru-RU" sz="1200" dirty="0"/>
              <a:t>Призер спортивных соревнованиях(по волейболу), окончила класс домбры, и участвовала в </a:t>
            </a:r>
            <a:r>
              <a:rPr lang="ru-RU" sz="1200" dirty="0" err="1"/>
              <a:t>школьних</a:t>
            </a:r>
            <a:r>
              <a:rPr lang="ru-RU" sz="1200" dirty="0"/>
              <a:t> олимпиадах.</a:t>
            </a:r>
          </a:p>
          <a:p>
            <a:r>
              <a:rPr lang="ru-RU" sz="1200" b="1" dirty="0" smtClean="0">
                <a:ea typeface="Calibri"/>
                <a:cs typeface="Times New Roman"/>
              </a:rPr>
              <a:t>Профессиональные знания и навыки</a:t>
            </a:r>
          </a:p>
          <a:p>
            <a:r>
              <a:rPr lang="kk-KZ" sz="1200" dirty="0"/>
              <a:t>С</a:t>
            </a:r>
            <a:r>
              <a:rPr lang="ru-RU" sz="1200" dirty="0" err="1"/>
              <a:t>вободно</a:t>
            </a:r>
            <a:r>
              <a:rPr lang="ru-RU" sz="1200" dirty="0"/>
              <a:t> владею на государственным и русским  язык</a:t>
            </a:r>
            <a:r>
              <a:rPr lang="kk-KZ" sz="1200" dirty="0"/>
              <a:t>ах</a:t>
            </a:r>
            <a:r>
              <a:rPr lang="ru-RU" sz="1200" dirty="0"/>
              <a:t>.</a:t>
            </a:r>
          </a:p>
          <a:p>
            <a:pPr lvl="0"/>
            <a:r>
              <a:rPr lang="ru-RU" sz="1200" b="1" dirty="0" smtClean="0">
                <a:ea typeface="Calibri"/>
                <a:cs typeface="Times New Roman"/>
              </a:rPr>
              <a:t>Личные качества</a:t>
            </a:r>
            <a:endParaRPr lang="ru-RU" sz="1200" dirty="0"/>
          </a:p>
          <a:p>
            <a:r>
              <a:rPr lang="kk-KZ" sz="1200" dirty="0"/>
              <a:t>Д</a:t>
            </a:r>
            <a:r>
              <a:rPr lang="ru-RU" sz="1200" dirty="0" err="1"/>
              <a:t>ружелюбная</a:t>
            </a:r>
            <a:r>
              <a:rPr lang="ru-RU" sz="1200" dirty="0"/>
              <a:t>, , развитый интеллект, трудолюбие, высокая культура личности. </a:t>
            </a:r>
          </a:p>
          <a:p>
            <a:r>
              <a:rPr lang="kk-KZ" sz="1200" b="1" dirty="0" smtClean="0"/>
              <a:t>Интересы</a:t>
            </a:r>
            <a:r>
              <a:rPr lang="kk-KZ" sz="1200" b="1" dirty="0"/>
              <a:t>, </a:t>
            </a:r>
            <a:r>
              <a:rPr lang="kk-KZ" sz="1200" b="1" dirty="0" smtClean="0"/>
              <a:t>увлечения</a:t>
            </a:r>
            <a:endParaRPr lang="ru-RU" sz="1200" dirty="0"/>
          </a:p>
          <a:p>
            <a:r>
              <a:rPr lang="kk-KZ" sz="1200" dirty="0"/>
              <a:t>Играю на домбре, люблю читать и радоваться жизни. Играю в волейбол, в нарды и шашки.</a:t>
            </a:r>
            <a:endParaRPr lang="ru-RU" sz="1200" dirty="0"/>
          </a:p>
          <a:p>
            <a:r>
              <a:rPr lang="ru-RU" sz="1200" b="1" dirty="0" smtClean="0">
                <a:ea typeface="Calibri"/>
                <a:cs typeface="Times New Roman"/>
              </a:rPr>
              <a:t>Жизненное кредо </a:t>
            </a:r>
            <a:endParaRPr lang="ru-RU" sz="1200" dirty="0"/>
          </a:p>
          <a:p>
            <a:r>
              <a:rPr lang="kk-KZ" sz="1200" dirty="0"/>
              <a:t>«Самое важное — навести порядок в душе: не жаловаться, не обвинять, не оправдывать» (Бернард Шоу)</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87691731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C:\Users\Admin\Downloads\photo1637061684.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8" y="477425"/>
            <a:ext cx="1476340" cy="1357600"/>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Рахметчанова Наргиз Раджановна</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smtClean="0">
                <a:solidFill>
                  <a:schemeClr val="bg1"/>
                </a:solidFill>
              </a:rPr>
              <a:t>8-707-116-57-27</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kk-KZ" sz="1200" dirty="0">
                <a:solidFill>
                  <a:schemeClr val="bg1"/>
                </a:solidFill>
              </a:rPr>
              <a:t>rakhmet689@gmail.com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09.04.2001ж</a:t>
            </a:r>
            <a:r>
              <a:rPr lang="kk-KZ" sz="1200" dirty="0" smtClean="0"/>
              <a:t>.</a:t>
            </a:r>
          </a:p>
          <a:p>
            <a:r>
              <a:rPr lang="kk-KZ" sz="1200" b="1" dirty="0" smtClean="0"/>
              <a:t>Отбасылық </a:t>
            </a:r>
            <a:r>
              <a:rPr lang="kk-KZ" sz="1200" b="1" dirty="0"/>
              <a:t>жағдайы: </a:t>
            </a:r>
            <a:r>
              <a:rPr lang="kk-KZ" sz="1200" dirty="0"/>
              <a:t>тұрмыс </a:t>
            </a:r>
            <a:r>
              <a:rPr lang="kk-KZ" sz="1200" dirty="0" smtClean="0"/>
              <a:t>құрмаған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6В05101 Биология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smtClean="0"/>
              <a:t>-</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ru-RU" sz="1200" dirty="0"/>
              <a:t>«</a:t>
            </a:r>
            <a:r>
              <a:rPr lang="ru-RU" sz="1200" dirty="0" err="1"/>
              <a:t>ҚазБШҒЗИ</a:t>
            </a:r>
            <a:r>
              <a:rPr lang="ru-RU" sz="1200" dirty="0"/>
              <a:t>» ЖШС Алтай филиалы</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pPr lvl="0"/>
            <a:r>
              <a:rPr lang="kk-KZ" sz="1400" dirty="0"/>
              <a:t>Қазақ және орыс тілдерін еркін  қолданамын. </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Қазақ және орыс тілдерін еркін  қолданамын. </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Жеке қасиеттерім ақкөңіл, шыншыл, ақылды, әділ. Мақсаттымын, әрқашан қойылған міндеттердің шешімін соңына дейін жеткіземін. Жаңа дағдыларды игеру арқылы өз қызметімнің аясын белсенді кеңейтемін. Сынға сындарлы түрде қараймын, стресстік жағдайда жоғалмаймын.</a:t>
            </a:r>
            <a:endParaRPr lang="ru-RU" sz="1400" dirty="0"/>
          </a:p>
          <a:p>
            <a:r>
              <a:rPr lang="kk-KZ" sz="1400" b="1" dirty="0" smtClean="0"/>
              <a:t>Қызығушылықтар</a:t>
            </a:r>
            <a:endParaRPr lang="ru-RU" sz="1400" dirty="0"/>
          </a:p>
          <a:p>
            <a:r>
              <a:rPr lang="kk-KZ" sz="1400" dirty="0"/>
              <a:t>Кітап оқимын, табиғатты суретке түсіргенді ұнатамын, музыка тыңдаймын.</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Бұл өмірде жалғыз бақыт – тоқтаусыз алға қарай талпыну.</a:t>
            </a:r>
            <a:endParaRPr lang="ru-RU" sz="1400" dirty="0"/>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91707090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Нургашев Алмас </a:t>
            </a:r>
            <a:r>
              <a:rPr lang="kk-KZ" sz="1400" b="1" dirty="0" smtClean="0">
                <a:solidFill>
                  <a:schemeClr val="bg1"/>
                </a:solidFill>
              </a:rPr>
              <a:t>Сержанулы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+7 777 339 </a:t>
            </a:r>
            <a:r>
              <a:rPr lang="ru-RU" sz="1400" dirty="0" smtClean="0">
                <a:solidFill>
                  <a:schemeClr val="bg1"/>
                </a:solidFill>
              </a:rPr>
              <a:t>3863</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GB" sz="1400" dirty="0" err="1">
                <a:solidFill>
                  <a:schemeClr val="bg1"/>
                </a:solidFill>
              </a:rPr>
              <a:t>nugashev</a:t>
            </a:r>
            <a:r>
              <a:rPr lang="ru-RU" sz="1400" dirty="0">
                <a:solidFill>
                  <a:schemeClr val="bg1"/>
                </a:solidFill>
              </a:rPr>
              <a:t>@</a:t>
            </a:r>
            <a:r>
              <a:rPr lang="en-GB" sz="1400" dirty="0">
                <a:solidFill>
                  <a:schemeClr val="bg1"/>
                </a:solidFill>
              </a:rPr>
              <a:t>mail</a:t>
            </a:r>
            <a:r>
              <a:rPr lang="ru-RU" sz="1400" dirty="0">
                <a:solidFill>
                  <a:schemeClr val="bg1"/>
                </a:solidFill>
              </a:rPr>
              <a:t>.</a:t>
            </a:r>
            <a:r>
              <a:rPr lang="en-GB"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02.03.2001</a:t>
            </a:r>
          </a:p>
          <a:p>
            <a:r>
              <a:rPr lang="kk-KZ" sz="1400" b="1" dirty="0" smtClean="0"/>
              <a:t>Семейное положение:</a:t>
            </a:r>
            <a:r>
              <a:rPr lang="kk-KZ" sz="1400" dirty="0" smtClean="0"/>
              <a:t> </a:t>
            </a:r>
            <a:r>
              <a:rPr lang="kk-KZ" sz="1400" b="1" dirty="0"/>
              <a:t> </a:t>
            </a:r>
            <a:r>
              <a:rPr lang="kk-KZ" sz="1400" dirty="0" smtClean="0"/>
              <a:t>холост</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200" dirty="0" smtClean="0"/>
              <a:t>-</a:t>
            </a:r>
            <a:endParaRPr lang="ru-RU" sz="12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200" dirty="0" smtClean="0"/>
              <a:t>-</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en-US" sz="1400" dirty="0">
                <a:solidFill>
                  <a:schemeClr val="bg1"/>
                </a:solidFill>
              </a:rPr>
              <a:t>AURA </a:t>
            </a:r>
            <a:r>
              <a:rPr lang="kk-KZ" sz="1400" dirty="0" smtClean="0">
                <a:solidFill>
                  <a:schemeClr val="bg1"/>
                </a:solidFill>
              </a:rPr>
              <a:t>, </a:t>
            </a:r>
            <a:r>
              <a:rPr lang="ru-RU" sz="1400" dirty="0">
                <a:solidFill>
                  <a:schemeClr val="bg1"/>
                </a:solidFill>
              </a:rPr>
              <a:t>Менеджер, торговля</a:t>
            </a: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smtClean="0"/>
              <a:t>русский, казахский</a:t>
            </a:r>
          </a:p>
          <a:p>
            <a:r>
              <a:rPr lang="ru-RU" sz="1200" b="1" dirty="0" smtClean="0">
                <a:ea typeface="Calibri"/>
                <a:cs typeface="Times New Roman"/>
              </a:rPr>
              <a:t>Достижения, награды</a:t>
            </a:r>
            <a:r>
              <a:rPr lang="kk-KZ" sz="1200" dirty="0"/>
              <a:t>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kk-KZ" sz="1200" dirty="0" smtClean="0"/>
              <a:t>-</a:t>
            </a:r>
          </a:p>
          <a:p>
            <a:r>
              <a:rPr lang="ru-RU" sz="1200" b="1" dirty="0" smtClean="0">
                <a:ea typeface="Calibri"/>
                <a:cs typeface="Times New Roman"/>
              </a:rPr>
              <a:t>Личные качества</a:t>
            </a:r>
            <a:endParaRPr lang="ru-RU" sz="1200" dirty="0"/>
          </a:p>
          <a:p>
            <a:r>
              <a:rPr lang="ru-RU" sz="1200" dirty="0"/>
              <a:t>Умею находить общие интересы в коллективе , добросовестно отношусь ко всему что я делаю</a:t>
            </a:r>
          </a:p>
          <a:p>
            <a:r>
              <a:rPr lang="kk-KZ" sz="1200" b="1" dirty="0" smtClean="0"/>
              <a:t>Интересы</a:t>
            </a:r>
            <a:r>
              <a:rPr lang="kk-KZ" sz="1200" b="1" dirty="0"/>
              <a:t>, </a:t>
            </a:r>
            <a:r>
              <a:rPr lang="kk-KZ" sz="1200" b="1" dirty="0" smtClean="0"/>
              <a:t>увлечения</a:t>
            </a:r>
            <a:endParaRPr lang="ru-RU" sz="1200" dirty="0"/>
          </a:p>
          <a:p>
            <a:r>
              <a:rPr lang="kk-KZ" sz="1200" dirty="0"/>
              <a:t>Люблю играть в Компьютерные игры ; </a:t>
            </a:r>
            <a:r>
              <a:rPr lang="ru-KZ" sz="1200" dirty="0"/>
              <a:t>интерес к игровым видам спорта: к футболу, баскетболу, гандболу, хоккею;</a:t>
            </a:r>
            <a:endParaRPr lang="ru-RU" sz="1200" dirty="0"/>
          </a:p>
          <a:p>
            <a:r>
              <a:rPr lang="ru-RU" sz="1200" b="1" dirty="0" smtClean="0">
                <a:ea typeface="Calibri"/>
                <a:cs typeface="Times New Roman"/>
              </a:rPr>
              <a:t>Жизненное кредо </a:t>
            </a:r>
            <a:endParaRPr lang="ru-RU" sz="1200" dirty="0"/>
          </a:p>
          <a:p>
            <a:r>
              <a:rPr lang="kk-KZ" sz="1200" dirty="0"/>
              <a:t>Делай только то, что ты действительно хочешь. Не играй по чужим правилам. Если от тебя хотят, чтобы ты повернул направо, жми налево до конца (Джонни Депп).</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56017201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C:\Users\Admin\Desktop\EdwdIimWQk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0862"/>
            <a:ext cx="1476340" cy="1360908"/>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Нурмуханова Жансая </a:t>
            </a:r>
            <a:r>
              <a:rPr lang="kk-KZ" sz="1400" b="1" dirty="0" smtClean="0">
                <a:solidFill>
                  <a:schemeClr val="bg1"/>
                </a:solidFill>
              </a:rPr>
              <a:t>Муратовна</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87778292001</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ru-RU" sz="1400" dirty="0">
                <a:solidFill>
                  <a:schemeClr val="bg1"/>
                </a:solidFill>
              </a:rPr>
              <a:t>nurmuhanovajansaya00@mail.ru</a:t>
            </a: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25.02.2000</a:t>
            </a:r>
          </a:p>
          <a:p>
            <a:r>
              <a:rPr lang="kk-KZ" sz="1400" b="1" dirty="0" smtClean="0"/>
              <a:t>Семейное 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200" dirty="0"/>
              <a:t>Курс англиский «Зерде»</a:t>
            </a:r>
            <a:endParaRPr lang="ru-RU" sz="12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000" dirty="0"/>
              <a:t>ТОО</a:t>
            </a:r>
            <a:r>
              <a:rPr lang="ru-RU" sz="1000" dirty="0"/>
              <a:t> «Опытное хозяйство масличных культур»</a:t>
            </a:r>
            <a:endParaRPr lang="ru-RU" sz="800" dirty="0">
              <a:latin typeface="Times New Roman" panose="02020603050405020304" pitchFamily="18" charset="0"/>
              <a:ea typeface="Times New Roman" panose="02020603050405020304" pitchFamily="18" charset="0"/>
            </a:endParaRPr>
          </a:p>
          <a:p>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smtClean="0"/>
              <a:t>русский, казахский</a:t>
            </a:r>
          </a:p>
          <a:p>
            <a:r>
              <a:rPr lang="ru-RU" sz="1200" b="1" dirty="0" smtClean="0">
                <a:ea typeface="Calibri"/>
                <a:cs typeface="Times New Roman"/>
              </a:rPr>
              <a:t>Достижения, награды</a:t>
            </a:r>
            <a:r>
              <a:rPr lang="kk-KZ" sz="1200" dirty="0"/>
              <a:t>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Владеет компьютерным языком</a:t>
            </a:r>
            <a:endParaRPr lang="kk-KZ" sz="1200" dirty="0" smtClean="0"/>
          </a:p>
          <a:p>
            <a:r>
              <a:rPr lang="ru-RU" sz="1200" b="1" dirty="0" smtClean="0">
                <a:ea typeface="Calibri"/>
                <a:cs typeface="Times New Roman"/>
              </a:rPr>
              <a:t>Личные качества</a:t>
            </a:r>
            <a:endParaRPr lang="ru-RU" sz="1200" dirty="0"/>
          </a:p>
          <a:p>
            <a:r>
              <a:rPr lang="kk-KZ" sz="1200" dirty="0" smtClean="0"/>
              <a:t>Коммуникабельность, Ответственность</a:t>
            </a:r>
            <a:r>
              <a:rPr lang="ru-RU" sz="1200" dirty="0" smtClean="0"/>
              <a:t>, </a:t>
            </a:r>
            <a:r>
              <a:rPr lang="kk-KZ" sz="1200" dirty="0" smtClean="0"/>
              <a:t>Организованность</a:t>
            </a:r>
            <a:r>
              <a:rPr lang="ru-RU" sz="1200" dirty="0" smtClean="0"/>
              <a:t>, </a:t>
            </a:r>
            <a:r>
              <a:rPr lang="kk-KZ" sz="1200" dirty="0" smtClean="0"/>
              <a:t>Работоспособность </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a:t>Чтение биологических </a:t>
            </a:r>
            <a:r>
              <a:rPr lang="kk-KZ" sz="1200" dirty="0" smtClean="0"/>
              <a:t>книг;</a:t>
            </a:r>
            <a:r>
              <a:rPr lang="ru-RU" sz="1200" dirty="0"/>
              <a:t> </a:t>
            </a:r>
            <a:r>
              <a:rPr lang="kk-KZ" sz="1200" dirty="0" smtClean="0"/>
              <a:t>Знакомство </a:t>
            </a:r>
            <a:r>
              <a:rPr lang="kk-KZ" sz="1200" dirty="0"/>
              <a:t>с различными биологическими </a:t>
            </a:r>
            <a:r>
              <a:rPr lang="kk-KZ" sz="1200" dirty="0" smtClean="0"/>
              <a:t>коллекциями;</a:t>
            </a:r>
            <a:r>
              <a:rPr lang="ru-RU" sz="1200" dirty="0"/>
              <a:t> </a:t>
            </a:r>
            <a:r>
              <a:rPr lang="kk-KZ" sz="1200" dirty="0" smtClean="0"/>
              <a:t>Прогулки </a:t>
            </a:r>
            <a:r>
              <a:rPr lang="kk-KZ" sz="1200" dirty="0"/>
              <a:t>на природе. </a:t>
            </a:r>
            <a:endParaRPr lang="ru-RU" sz="1200" dirty="0"/>
          </a:p>
          <a:p>
            <a:r>
              <a:rPr lang="ru-RU" sz="1200" b="1" dirty="0" smtClean="0">
                <a:ea typeface="Calibri"/>
                <a:cs typeface="Times New Roman"/>
              </a:rPr>
              <a:t>Жизненное кредо </a:t>
            </a:r>
            <a:endParaRPr lang="ru-RU" sz="1200" dirty="0"/>
          </a:p>
          <a:p>
            <a:r>
              <a:rPr lang="ru-RU" sz="1200" dirty="0"/>
              <a:t>Вся жизнь- в движении!</a:t>
            </a:r>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59769753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0726"/>
            <a:ext cx="1476340" cy="1361043"/>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Каймулдинова</a:t>
            </a:r>
            <a:r>
              <a:rPr lang="ru-RU" sz="1400" b="1" dirty="0">
                <a:solidFill>
                  <a:schemeClr val="bg1"/>
                </a:solidFill>
              </a:rPr>
              <a:t> </a:t>
            </a:r>
            <a:r>
              <a:rPr lang="ru-RU" sz="1400" b="1" dirty="0" err="1">
                <a:solidFill>
                  <a:schemeClr val="bg1"/>
                </a:solidFill>
              </a:rPr>
              <a:t>Нияра</a:t>
            </a:r>
            <a:r>
              <a:rPr lang="ru-RU" sz="1400" b="1" dirty="0">
                <a:solidFill>
                  <a:schemeClr val="bg1"/>
                </a:solidFill>
              </a:rPr>
              <a:t> </a:t>
            </a:r>
            <a:r>
              <a:rPr lang="ru-RU" sz="1400" b="1" dirty="0" err="1">
                <a:solidFill>
                  <a:schemeClr val="bg1"/>
                </a:solidFill>
              </a:rPr>
              <a:t>Кайратовна</a:t>
            </a:r>
            <a:r>
              <a:rPr lang="ru-RU" sz="1400" b="1" dirty="0">
                <a:solidFill>
                  <a:schemeClr val="bg1"/>
                </a:solidFill>
              </a:rPr>
              <a:t> </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+7 776 071 73 53 </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kaymuldinovan</a:t>
            </a:r>
            <a:r>
              <a:rPr lang="ru-RU" sz="1400" dirty="0">
                <a:solidFill>
                  <a:schemeClr val="bg1"/>
                </a:solidFill>
              </a:rPr>
              <a:t>@</a:t>
            </a:r>
            <a:r>
              <a:rPr lang="en-US" sz="1400" dirty="0" err="1">
                <a:solidFill>
                  <a:schemeClr val="bg1"/>
                </a:solidFill>
              </a:rPr>
              <a:t>bk</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10.08.1997</a:t>
            </a:r>
          </a:p>
          <a:p>
            <a:r>
              <a:rPr lang="kk-KZ" sz="1400" b="1" dirty="0" smtClean="0"/>
              <a:t>Семейное 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КГКП на ПХВ «</a:t>
            </a:r>
            <a:r>
              <a:rPr lang="ru-RU" sz="1100" dirty="0" err="1"/>
              <a:t>Усть-Каменогорский</a:t>
            </a:r>
            <a:r>
              <a:rPr lang="ru-RU" sz="1100" dirty="0"/>
              <a:t> медицинский колледж», специальность «сестринское дело</a:t>
            </a:r>
            <a:r>
              <a:rPr lang="ru-RU" sz="1100" dirty="0" smtClean="0"/>
              <a:t>», </a:t>
            </a:r>
            <a:r>
              <a:rPr lang="ru-RU" sz="1100" dirty="0"/>
              <a:t>Свидетельство музыкальной </a:t>
            </a:r>
            <a:r>
              <a:rPr lang="ru-RU" sz="1100" dirty="0" smtClean="0"/>
              <a:t>школы, </a:t>
            </a:r>
            <a:r>
              <a:rPr lang="ru-RU" sz="1100" dirty="0"/>
              <a:t>РК военный билет Министерство обороны </a:t>
            </a:r>
          </a:p>
          <a:p>
            <a:endParaRPr lang="ru-RU" sz="12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000" dirty="0"/>
              <a:t>ТОО «НПЦРХ»</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a:t>Владею казахским языком на свободном уровне, начальный уровень английского </a:t>
            </a:r>
            <a:r>
              <a:rPr lang="ru-RU" sz="1200" dirty="0" smtClean="0"/>
              <a:t>языка</a:t>
            </a:r>
          </a:p>
          <a:p>
            <a:r>
              <a:rPr lang="ru-RU" sz="1200" b="1" dirty="0" smtClean="0">
                <a:ea typeface="Calibri"/>
                <a:cs typeface="Times New Roman"/>
              </a:rPr>
              <a:t>Достижения, награды</a:t>
            </a:r>
            <a:r>
              <a:rPr lang="kk-KZ" sz="1200" dirty="0"/>
              <a:t>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Умение работать в команде, коммуникабельность, обладаю высокой самоорганизации. </a:t>
            </a:r>
          </a:p>
          <a:p>
            <a:r>
              <a:rPr lang="ru-RU" sz="1200" b="1" dirty="0" smtClean="0">
                <a:ea typeface="Calibri"/>
                <a:cs typeface="Times New Roman"/>
              </a:rPr>
              <a:t>Личные качества</a:t>
            </a:r>
            <a:endParaRPr lang="ru-RU" sz="1200" dirty="0"/>
          </a:p>
          <a:p>
            <a:r>
              <a:rPr lang="ru-RU" sz="1200" dirty="0" smtClean="0"/>
              <a:t>ответственность</a:t>
            </a:r>
            <a:r>
              <a:rPr lang="ru-RU" sz="1200" dirty="0"/>
              <a:t>, дисциплинированность, концентрируюсь на поставленной задаче</a:t>
            </a:r>
            <a:r>
              <a:rPr lang="ru-RU" sz="1200" dirty="0" smtClean="0"/>
              <a:t>.</a:t>
            </a:r>
          </a:p>
          <a:p>
            <a:r>
              <a:rPr lang="kk-KZ" sz="1200" b="1" dirty="0" smtClean="0"/>
              <a:t>Интересы</a:t>
            </a:r>
            <a:r>
              <a:rPr lang="kk-KZ" sz="1200" b="1" dirty="0"/>
              <a:t>, </a:t>
            </a:r>
            <a:r>
              <a:rPr lang="kk-KZ" sz="1200" b="1" dirty="0" smtClean="0"/>
              <a:t>увлечения</a:t>
            </a:r>
            <a:endParaRPr lang="ru-RU" sz="1200" dirty="0"/>
          </a:p>
          <a:p>
            <a:r>
              <a:rPr lang="kk-KZ" sz="1200" dirty="0"/>
              <a:t>В свободное время увлекаюсь новыми жанрами музыки, особенно классикой, нравится проводить время в спокойных местах, выезжаю в горы, познаю новые места Восточного Казахстана. Провожу время с родными, друзьями. </a:t>
            </a:r>
            <a:endParaRPr lang="ru-RU" sz="1200" dirty="0"/>
          </a:p>
          <a:p>
            <a:r>
              <a:rPr lang="ru-RU" sz="1200" b="1" dirty="0" smtClean="0">
                <a:ea typeface="Calibri"/>
                <a:cs typeface="Times New Roman"/>
              </a:rPr>
              <a:t>Жизненное кредо </a:t>
            </a:r>
            <a:endParaRPr lang="ru-RU" sz="1200" dirty="0"/>
          </a:p>
          <a:p>
            <a:r>
              <a:rPr lang="kk-KZ" sz="1200" dirty="0"/>
              <a:t>Жить.</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48947684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WhatsApp Image 2021-11-20 at 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2565"/>
            <a:ext cx="1476340" cy="135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Исаханова Салтанат Бекзатқызы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+7 771 435 80 12 </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saltanatisahanova</a:t>
            </a:r>
            <a:r>
              <a:rPr lang="ru-RU" sz="1400" dirty="0">
                <a:solidFill>
                  <a:schemeClr val="bg1"/>
                </a:solidFill>
              </a:rPr>
              <a:t>4@</a:t>
            </a:r>
            <a:r>
              <a:rPr lang="en-US" sz="1400" dirty="0" err="1">
                <a:solidFill>
                  <a:schemeClr val="bg1"/>
                </a:solidFill>
              </a:rPr>
              <a:t>gmail</a:t>
            </a:r>
            <a:r>
              <a:rPr lang="ru-RU" sz="1400" dirty="0">
                <a:solidFill>
                  <a:schemeClr val="bg1"/>
                </a:solidFill>
              </a:rPr>
              <a:t>.</a:t>
            </a:r>
            <a:r>
              <a:rPr lang="en-US" sz="1400" dirty="0">
                <a:solidFill>
                  <a:schemeClr val="bg1"/>
                </a:solidFill>
              </a:rPr>
              <a:t>com</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17.01.2001</a:t>
            </a:r>
          </a:p>
          <a:p>
            <a:r>
              <a:rPr lang="kk-KZ" sz="1400" b="1" dirty="0" smtClean="0"/>
              <a:t>Семейное 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smtClean="0"/>
              <a:t>-</a:t>
            </a:r>
            <a:endParaRPr lang="ru-RU" sz="1100" dirty="0"/>
          </a:p>
          <a:p>
            <a:endParaRPr lang="ru-RU" sz="12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000" dirty="0"/>
              <a:t>НЦПП им Г.Вистениус- Д.Панкретьева</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smtClean="0"/>
              <a:t>Казахский, русский </a:t>
            </a:r>
          </a:p>
          <a:p>
            <a:r>
              <a:rPr lang="ru-RU" sz="1200" b="1" dirty="0" smtClean="0">
                <a:ea typeface="Calibri"/>
                <a:cs typeface="Times New Roman"/>
              </a:rPr>
              <a:t>Достижения, награды</a:t>
            </a:r>
            <a:r>
              <a:rPr lang="kk-KZ" sz="1200" dirty="0"/>
              <a:t> </a:t>
            </a:r>
            <a:r>
              <a:rPr lang="ru-RU" sz="1200" dirty="0"/>
              <a:t>Участие в конкурсе «</a:t>
            </a:r>
            <a:r>
              <a:rPr lang="en-US" sz="1200" dirty="0"/>
              <a:t>The beauty of English poetry</a:t>
            </a:r>
            <a:r>
              <a:rPr lang="ru-RU" sz="1200" dirty="0"/>
              <a:t>», сертификат за участие в </a:t>
            </a:r>
            <a:r>
              <a:rPr lang="en-US" sz="1200" dirty="0"/>
              <a:t>LV </a:t>
            </a:r>
            <a:r>
              <a:rPr lang="ru-RU" sz="1200" dirty="0"/>
              <a:t>Международной научной конференции «Актуальные научные исследования в современном мире» (26-27 ноября 2019 г.), международный сертификат </a:t>
            </a:r>
            <a:r>
              <a:rPr lang="en-US" sz="1200" dirty="0"/>
              <a:t>IELTS</a:t>
            </a:r>
            <a:r>
              <a:rPr lang="ru-RU" sz="1200" dirty="0"/>
              <a:t> 6.0 баллов, на данный момент обучаюсь в Польше, город Познань по программе академической мобильности на факультете Биологии</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Владение английским языком на уровне </a:t>
            </a:r>
            <a:r>
              <a:rPr lang="en-US" sz="1200" dirty="0"/>
              <a:t>Upper</a:t>
            </a:r>
            <a:r>
              <a:rPr lang="ru-RU" sz="1200" dirty="0"/>
              <a:t>-</a:t>
            </a:r>
            <a:r>
              <a:rPr lang="en-US" sz="1200" dirty="0"/>
              <a:t>Intermediate</a:t>
            </a:r>
            <a:r>
              <a:rPr lang="ru-RU" sz="1200" dirty="0"/>
              <a:t> (</a:t>
            </a:r>
            <a:r>
              <a:rPr lang="en-US" sz="1200" dirty="0"/>
              <a:t>B</a:t>
            </a:r>
            <a:r>
              <a:rPr lang="ru-RU" sz="1200" dirty="0"/>
              <a:t>2), умение работать в команде, критическое мышление</a:t>
            </a:r>
          </a:p>
          <a:p>
            <a:r>
              <a:rPr lang="ru-RU" sz="1200" b="1" dirty="0" smtClean="0">
                <a:ea typeface="Calibri"/>
                <a:cs typeface="Times New Roman"/>
              </a:rPr>
              <a:t>Личные качества</a:t>
            </a:r>
            <a:endParaRPr lang="ru-RU" sz="1200" dirty="0"/>
          </a:p>
          <a:p>
            <a:r>
              <a:rPr lang="ru-RU" sz="1200" dirty="0"/>
              <a:t>Оптимизм в жизни, вера в то, что все обязательно будет хорошо, умение сплотить команду, ответственность, дисциплинированность, умение держать свое слово и делать все вовремя</a:t>
            </a:r>
            <a:r>
              <a:rPr lang="ru-RU" sz="1200" dirty="0" smtClean="0"/>
              <a:t>.</a:t>
            </a:r>
          </a:p>
          <a:p>
            <a:r>
              <a:rPr lang="kk-KZ" sz="1200" b="1" dirty="0" smtClean="0"/>
              <a:t>Интересы</a:t>
            </a:r>
            <a:r>
              <a:rPr lang="kk-KZ" sz="1200" b="1" dirty="0"/>
              <a:t>, </a:t>
            </a:r>
            <a:r>
              <a:rPr lang="kk-KZ" sz="1200" b="1" dirty="0" smtClean="0"/>
              <a:t>увлечения</a:t>
            </a:r>
            <a:endParaRPr lang="ru-RU" sz="1200" dirty="0"/>
          </a:p>
          <a:p>
            <a:r>
              <a:rPr lang="kk-KZ" sz="1200" dirty="0"/>
              <a:t>В свободное время мне нравится гулять в парках, слушать классическую музыку, созидать природу, слушать подкасты на интересные современные темы на английском языке, люблю общаться с друзьями с других стран, тем самым практикуя свой английский язык</a:t>
            </a:r>
            <a:r>
              <a:rPr lang="kk-KZ" sz="1200" dirty="0" smtClean="0"/>
              <a:t>.</a:t>
            </a:r>
            <a:endParaRPr lang="ru-RU" sz="1200" dirty="0"/>
          </a:p>
          <a:p>
            <a:r>
              <a:rPr lang="ru-RU" sz="1200" b="1" dirty="0" smtClean="0">
                <a:ea typeface="Calibri"/>
                <a:cs typeface="Times New Roman"/>
              </a:rPr>
              <a:t>Жизненное кредо </a:t>
            </a:r>
            <a:endParaRPr lang="ru-RU" sz="1200" dirty="0"/>
          </a:p>
          <a:p>
            <a:r>
              <a:rPr lang="kk-KZ" sz="1200" dirty="0"/>
              <a:t>Устраивай свою жизнь до тех пор, пока она не начнет устраивать тебя!</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98722831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Admin\Downloads\WhatsApp Image 2021-11-16 at 17.34.29.jpeg"/>
          <p:cNvPicPr/>
          <p:nvPr/>
        </p:nvPicPr>
        <p:blipFill rotWithShape="1">
          <a:blip r:embed="rId2" cstate="print">
            <a:extLst>
              <a:ext uri="{28A0092B-C50C-407E-A947-70E740481C1C}">
                <a14:useLocalDpi xmlns:a14="http://schemas.microsoft.com/office/drawing/2010/main" val="0"/>
              </a:ext>
            </a:extLst>
          </a:blip>
          <a:srcRect t="10457" b="24279"/>
          <a:stretch/>
        </p:blipFill>
        <p:spPr bwMode="auto">
          <a:xfrm>
            <a:off x="2761528" y="471876"/>
            <a:ext cx="1476340" cy="1363150"/>
          </a:xfrm>
          <a:prstGeom prst="rect">
            <a:avLst/>
          </a:prstGeom>
          <a:noFill/>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Бейсембаева</a:t>
            </a:r>
            <a:r>
              <a:rPr lang="ru-RU" sz="1400" b="1" dirty="0">
                <a:solidFill>
                  <a:schemeClr val="bg1"/>
                </a:solidFill>
              </a:rPr>
              <a:t> Дана </a:t>
            </a:r>
            <a:r>
              <a:rPr lang="ru-RU" sz="1400" b="1" dirty="0" err="1">
                <a:solidFill>
                  <a:schemeClr val="bg1"/>
                </a:solidFill>
              </a:rPr>
              <a:t>Ахатайқызы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87473702806</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ru-RU" sz="1200" dirty="0">
                <a:solidFill>
                  <a:schemeClr val="bg1"/>
                </a:solidFill>
              </a:rPr>
              <a:t>beisembaeva818@mail.ru</a:t>
            </a: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ru-RU" sz="1200" dirty="0"/>
              <a:t>13.09.2001.</a:t>
            </a:r>
            <a:endParaRPr lang="kk-KZ" sz="1200" dirty="0" smtClean="0"/>
          </a:p>
          <a:p>
            <a:r>
              <a:rPr lang="kk-KZ" sz="1200" b="1" dirty="0" smtClean="0"/>
              <a:t>Отбасылық </a:t>
            </a:r>
            <a:r>
              <a:rPr lang="kk-KZ" sz="1200" b="1" dirty="0"/>
              <a:t>жағдайы: </a:t>
            </a:r>
            <a:r>
              <a:rPr lang="kk-KZ" sz="1200" dirty="0"/>
              <a:t>тұрмыс </a:t>
            </a:r>
            <a:r>
              <a:rPr lang="kk-KZ" sz="1200" dirty="0" smtClean="0"/>
              <a:t>құрмаған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6В05101 Биология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smtClean="0"/>
              <a:t>-</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ru-RU" sz="1200" dirty="0"/>
              <a:t>«</a:t>
            </a:r>
            <a:r>
              <a:rPr lang="ru-RU" sz="1200" dirty="0" err="1"/>
              <a:t>ҚазБШҒЗИ</a:t>
            </a:r>
            <a:r>
              <a:rPr lang="ru-RU" sz="1200" dirty="0"/>
              <a:t>» ЖШС Алтай филиалы</a:t>
            </a: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 орыс тілдерінде еркін сөйлеймін.  </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smtClean="0"/>
              <a:t>-</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ru-RU" sz="1400" dirty="0" err="1"/>
              <a:t>Сабырлы</a:t>
            </a:r>
            <a:r>
              <a:rPr lang="ru-RU" sz="1400" dirty="0"/>
              <a:t>, </a:t>
            </a:r>
            <a:r>
              <a:rPr lang="ru-RU" sz="1400" dirty="0" err="1"/>
              <a:t>ақкөңіл</a:t>
            </a:r>
            <a:r>
              <a:rPr lang="ru-RU" sz="1400" dirty="0"/>
              <a:t>, </a:t>
            </a:r>
            <a:r>
              <a:rPr lang="ru-RU" sz="1400" dirty="0" err="1"/>
              <a:t>адал</a:t>
            </a:r>
            <a:r>
              <a:rPr lang="ru-RU" sz="1400" dirty="0"/>
              <a:t>, </a:t>
            </a:r>
            <a:r>
              <a:rPr lang="ru-RU" sz="1400" dirty="0" err="1"/>
              <a:t>еңбекқор</a:t>
            </a:r>
            <a:r>
              <a:rPr lang="ru-RU" sz="1400" dirty="0"/>
              <a:t>.</a:t>
            </a:r>
          </a:p>
          <a:p>
            <a:r>
              <a:rPr lang="kk-KZ" sz="1400" b="1" dirty="0" smtClean="0"/>
              <a:t>Қызығушылықтар</a:t>
            </a:r>
            <a:endParaRPr lang="ru-RU" sz="1400" dirty="0"/>
          </a:p>
          <a:p>
            <a:r>
              <a:rPr lang="ru-RU" sz="1400" dirty="0" err="1"/>
              <a:t>Сурет</a:t>
            </a:r>
            <a:r>
              <a:rPr lang="ru-RU" sz="1400" dirty="0"/>
              <a:t> </a:t>
            </a:r>
            <a:r>
              <a:rPr lang="ru-RU" sz="1400" dirty="0" err="1"/>
              <a:t>саламын</a:t>
            </a:r>
            <a:r>
              <a:rPr lang="ru-RU" sz="1400" dirty="0"/>
              <a:t>, </a:t>
            </a:r>
            <a:r>
              <a:rPr lang="ru-RU" sz="1400" dirty="0" err="1"/>
              <a:t>кітап</a:t>
            </a:r>
            <a:r>
              <a:rPr lang="ru-RU" sz="1400" dirty="0"/>
              <a:t> </a:t>
            </a:r>
            <a:r>
              <a:rPr lang="ru-RU" sz="1400" dirty="0" err="1"/>
              <a:t>оқимын</a:t>
            </a:r>
            <a:r>
              <a:rPr lang="ru-RU" sz="1400" dirty="0"/>
              <a:t>.</a:t>
            </a:r>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ru-RU" sz="1400" dirty="0"/>
              <a:t>Тек </a:t>
            </a:r>
            <a:r>
              <a:rPr lang="ru-RU" sz="1400" dirty="0" err="1"/>
              <a:t>алдыға</a:t>
            </a:r>
            <a:r>
              <a:rPr lang="ru-RU" sz="1400" dirty="0"/>
              <a:t> </a:t>
            </a:r>
            <a:r>
              <a:rPr lang="ru-RU" sz="1400" dirty="0" err="1"/>
              <a:t>ұмтыла</a:t>
            </a:r>
            <a:r>
              <a:rPr lang="ru-RU" sz="1400" dirty="0"/>
              <a:t> </a:t>
            </a:r>
            <a:r>
              <a:rPr lang="ru-RU" sz="1400" dirty="0" err="1"/>
              <a:t>білу</a:t>
            </a:r>
            <a:r>
              <a:rPr lang="ru-RU" sz="1400" dirty="0"/>
              <a:t> </a:t>
            </a:r>
            <a:r>
              <a:rPr lang="ru-RU" sz="1400" dirty="0" err="1"/>
              <a:t>ең</a:t>
            </a:r>
            <a:r>
              <a:rPr lang="ru-RU" sz="1400" dirty="0"/>
              <a:t> </a:t>
            </a:r>
            <a:r>
              <a:rPr lang="ru-RU" sz="1400" dirty="0" err="1"/>
              <a:t>үлкен</a:t>
            </a:r>
            <a:r>
              <a:rPr lang="ru-RU" sz="1400" dirty="0"/>
              <a:t> </a:t>
            </a:r>
            <a:r>
              <a:rPr lang="ru-RU" sz="1400" dirty="0" err="1"/>
              <a:t>жетістік</a:t>
            </a:r>
            <a:r>
              <a:rPr lang="ru-RU" sz="1400" dirty="0"/>
              <a:t>.</a:t>
            </a:r>
          </a:p>
          <a:p>
            <a:r>
              <a:rPr lang="ru-RU" sz="1400" b="1" dirty="0"/>
              <a:t> </a:t>
            </a:r>
            <a:endParaRPr lang="ru-RU" sz="1400" dirty="0"/>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2609949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rotWithShape="1">
          <a:blip r:embed="rId2"/>
          <a:srcRect l="16667" t="16667" r="16667" b="16667"/>
          <a:stretch/>
        </p:blipFill>
        <p:spPr bwMode="auto">
          <a:xfrm rot="5400000">
            <a:off x="2820531" y="426737"/>
            <a:ext cx="1352519" cy="1477545"/>
          </a:xfrm>
          <a:prstGeom prst="rect">
            <a:avLst/>
          </a:prstGeom>
          <a:ln>
            <a:noFill/>
          </a:ln>
          <a:extLst>
            <a:ext uri="{53640926-AAD7-44D8-BBD7-CCE9431645EC}">
              <a14:shadowObscured xmlns:a14="http://schemas.microsoft.com/office/drawing/2010/main"/>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smtClean="0">
                <a:solidFill>
                  <a:schemeClr val="bg1"/>
                </a:solidFill>
              </a:rPr>
              <a:t>Даутканов</a:t>
            </a:r>
            <a:r>
              <a:rPr lang="ru-RU" sz="1400" b="1" dirty="0" smtClean="0">
                <a:solidFill>
                  <a:schemeClr val="bg1"/>
                </a:solidFill>
              </a:rPr>
              <a:t> </a:t>
            </a:r>
            <a:r>
              <a:rPr lang="ru-RU" sz="1400" b="1" dirty="0" err="1" smtClean="0">
                <a:solidFill>
                  <a:schemeClr val="bg1"/>
                </a:solidFill>
              </a:rPr>
              <a:t>Ришат</a:t>
            </a:r>
            <a:endParaRPr lang="ru-RU" sz="1400"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a:t>
            </a:r>
            <a:r>
              <a:rPr lang="ru-RU" sz="1400" dirty="0" smtClean="0">
                <a:solidFill>
                  <a:schemeClr val="bg1"/>
                </a:solidFill>
              </a:rPr>
              <a:t>77477200858</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a:solidFill>
                  <a:schemeClr val="bg1"/>
                </a:solidFill>
              </a:rPr>
              <a:t>rishat.dautkanov@mail.ru</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05.12.2000</a:t>
            </a:r>
          </a:p>
          <a:p>
            <a:r>
              <a:rPr lang="ru-RU" sz="1400" b="1" dirty="0" smtClean="0"/>
              <a:t>Семейное </a:t>
            </a:r>
            <a:r>
              <a:rPr lang="ru-RU" sz="1400" b="1" dirty="0"/>
              <a:t>положение:</a:t>
            </a:r>
            <a:r>
              <a:rPr lang="ru-RU" sz="1400" dirty="0"/>
              <a:t> </a:t>
            </a:r>
            <a:r>
              <a:rPr lang="ru-RU" sz="1400" dirty="0" smtClean="0"/>
              <a:t>-</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6В11101 Туризм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400" b="1" cap="small" dirty="0" smtClean="0"/>
              <a:t>-</a:t>
            </a:r>
            <a:endParaRPr lang="ru-RU" sz="1400" dirty="0"/>
          </a:p>
          <a:p>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pPr lvl="0"/>
            <a:r>
              <a:rPr lang="ru-RU" sz="1000" dirty="0" smtClean="0">
                <a:solidFill>
                  <a:schemeClr val="bg1"/>
                </a:solidFill>
              </a:rPr>
              <a:t>нет</a:t>
            </a:r>
            <a:endParaRPr lang="ru-RU" sz="1000" dirty="0">
              <a:solidFill>
                <a:schemeClr val="bg1"/>
              </a:solidFill>
            </a:endParaRPr>
          </a:p>
          <a:p>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казахский, английский язык </a:t>
            </a:r>
          </a:p>
          <a:p>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pPr lvl="0"/>
            <a:r>
              <a:rPr lang="ru-RU" sz="1400" dirty="0"/>
              <a:t>Владение казахским и русским </a:t>
            </a:r>
            <a:r>
              <a:rPr lang="ru-RU" sz="1400" dirty="0" smtClean="0"/>
              <a:t>языком, Коммуникабельность</a:t>
            </a:r>
          </a:p>
          <a:p>
            <a:pPr lvl="0"/>
            <a:r>
              <a:rPr lang="ru-RU" sz="1400" b="1" dirty="0" smtClean="0">
                <a:ea typeface="Calibri"/>
                <a:cs typeface="Times New Roman"/>
              </a:rPr>
              <a:t>Личные качества</a:t>
            </a:r>
          </a:p>
          <a:p>
            <a:r>
              <a:rPr lang="ru-RU" sz="1400" dirty="0" smtClean="0"/>
              <a:t>Позитивность, Критическое мышление, </a:t>
            </a:r>
            <a:r>
              <a:rPr lang="ru-RU" sz="1400" dirty="0"/>
              <a:t>Занимался спортом. Люблю изучать языки, </a:t>
            </a:r>
            <a:r>
              <a:rPr lang="ru-RU" sz="1400" dirty="0" smtClean="0"/>
              <a:t>путешествовать</a:t>
            </a:r>
            <a:endParaRPr lang="ru-RU" sz="1400" dirty="0"/>
          </a:p>
          <a:p>
            <a:pPr lvl="0"/>
            <a:r>
              <a:rPr lang="ru-RU" sz="1400" b="1" dirty="0" smtClean="0">
                <a:ea typeface="Calibri"/>
                <a:cs typeface="Times New Roman"/>
              </a:rPr>
              <a:t>Жизненное кредо</a:t>
            </a:r>
            <a:endParaRPr lang="ru-RU" sz="1400" dirty="0" smtClean="0">
              <a:ea typeface="Calibri"/>
              <a:cs typeface="Times New Roman"/>
            </a:endParaRPr>
          </a:p>
          <a:p>
            <a:r>
              <a:rPr lang="kk-KZ" sz="1400" dirty="0" smtClean="0"/>
              <a:t>-</a:t>
            </a:r>
            <a:endParaRPr lang="ru-RU" sz="14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60366956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stretch>
            <a:fillRect/>
          </a:stretch>
        </p:blipFill>
        <p:spPr>
          <a:xfrm>
            <a:off x="2761528" y="480726"/>
            <a:ext cx="1476340" cy="1361042"/>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Ахметқалиев Темірлан</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8747 757 </a:t>
            </a:r>
            <a:r>
              <a:rPr lang="ru-RU" sz="1200" dirty="0" smtClean="0">
                <a:solidFill>
                  <a:schemeClr val="bg1"/>
                </a:solidFill>
              </a:rPr>
              <a:t>5034</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ru-RU" sz="1200" dirty="0">
                <a:solidFill>
                  <a:schemeClr val="bg1"/>
                </a:solidFill>
              </a:rPr>
              <a:t>000</a:t>
            </a:r>
            <a:r>
              <a:rPr lang="en-GB" sz="1200" dirty="0" err="1">
                <a:solidFill>
                  <a:schemeClr val="bg1"/>
                </a:solidFill>
              </a:rPr>
              <a:t>mr</a:t>
            </a:r>
            <a:r>
              <a:rPr lang="ru-RU" sz="1200" dirty="0">
                <a:solidFill>
                  <a:schemeClr val="bg1"/>
                </a:solidFill>
              </a:rPr>
              <a:t>.</a:t>
            </a:r>
            <a:r>
              <a:rPr lang="en-GB" sz="1200" dirty="0" err="1">
                <a:solidFill>
                  <a:schemeClr val="bg1"/>
                </a:solidFill>
              </a:rPr>
              <a:t>tima</a:t>
            </a:r>
            <a:r>
              <a:rPr lang="ru-RU" sz="1200" dirty="0">
                <a:solidFill>
                  <a:schemeClr val="bg1"/>
                </a:solidFill>
              </a:rPr>
              <a:t>@</a:t>
            </a:r>
            <a:r>
              <a:rPr lang="en-GB" sz="1200" dirty="0" err="1">
                <a:solidFill>
                  <a:schemeClr val="bg1"/>
                </a:solidFill>
              </a:rPr>
              <a:t>gmail</a:t>
            </a:r>
            <a:r>
              <a:rPr lang="ru-RU" sz="1200" dirty="0">
                <a:solidFill>
                  <a:schemeClr val="bg1"/>
                </a:solidFill>
              </a:rPr>
              <a:t>.</a:t>
            </a:r>
            <a:r>
              <a:rPr lang="en-GB" sz="1200" dirty="0">
                <a:solidFill>
                  <a:schemeClr val="bg1"/>
                </a:solidFill>
              </a:rPr>
              <a:t>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17.08.2000</a:t>
            </a:r>
            <a:endParaRPr lang="kk-KZ" sz="1200" dirty="0" smtClean="0"/>
          </a:p>
          <a:p>
            <a:r>
              <a:rPr lang="kk-KZ" sz="1200" b="1" dirty="0" smtClean="0"/>
              <a:t>Отбасылық </a:t>
            </a:r>
            <a:r>
              <a:rPr lang="kk-KZ" sz="1200" b="1" dirty="0"/>
              <a:t>жағдайы: </a:t>
            </a:r>
            <a:r>
              <a:rPr lang="kk-KZ" sz="1200" dirty="0" smtClean="0"/>
              <a:t>бойдақ</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6В05101 Биология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smtClean="0"/>
              <a:t>-</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ru-RU" sz="1200" dirty="0"/>
              <a:t>КХ «Пасека» </a:t>
            </a:r>
            <a:endParaRPr lang="ru-RU" sz="11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Орыс тілін жетік білемін , Ағылшын тілі  C1 </a:t>
            </a:r>
            <a:r>
              <a:rPr lang="kk-KZ" sz="1400" dirty="0" smtClean="0"/>
              <a:t>деңгей</a:t>
            </a:r>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1С программасын толық меңгерген; студенттер «Омыртқасыздар зоологиясы» пәні бойынша олимпиада жүлдегері. </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Еңбекқор , істеген жұмысты мұқият және жауапкершілікпен атқарамын</a:t>
            </a:r>
            <a:endParaRPr lang="ru-RU" sz="1400" dirty="0"/>
          </a:p>
          <a:p>
            <a:r>
              <a:rPr lang="kk-KZ" sz="1400" b="1" dirty="0" smtClean="0"/>
              <a:t>Қызығушылықтар</a:t>
            </a:r>
            <a:endParaRPr lang="ru-RU" sz="1400" dirty="0"/>
          </a:p>
          <a:p>
            <a:r>
              <a:rPr lang="ru-RU" sz="1400" dirty="0" smtClean="0"/>
              <a:t>-</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Уақыт ең бағалы және қайтарылмас ресурс!</a:t>
            </a:r>
            <a:endParaRPr lang="ru-RU" sz="1400" dirty="0"/>
          </a:p>
          <a:p>
            <a:r>
              <a:rPr lang="ru-RU" sz="1400" b="1" dirty="0"/>
              <a:t> </a:t>
            </a:r>
            <a:endParaRPr lang="ru-RU" sz="1400" dirty="0"/>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119706828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8" y="480727"/>
            <a:ext cx="1476340" cy="1361042"/>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Аманжолов Ақтілек Аманжолұлы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smtClean="0">
                <a:solidFill>
                  <a:schemeClr val="bg1"/>
                </a:solidFill>
              </a:rPr>
              <a:t>87086439210</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akti</a:t>
            </a:r>
            <a:r>
              <a:rPr lang="ru-RU" sz="1200" dirty="0">
                <a:solidFill>
                  <a:schemeClr val="bg1"/>
                </a:solidFill>
              </a:rPr>
              <a:t>.</a:t>
            </a:r>
            <a:r>
              <a:rPr lang="en-US" sz="1200" dirty="0" err="1">
                <a:solidFill>
                  <a:schemeClr val="bg1"/>
                </a:solidFill>
              </a:rPr>
              <a:t>konige</a:t>
            </a:r>
            <a:r>
              <a:rPr lang="ru-RU" sz="1200" dirty="0">
                <a:solidFill>
                  <a:schemeClr val="bg1"/>
                </a:solidFill>
              </a:rPr>
              <a:t>.@</a:t>
            </a:r>
            <a:r>
              <a:rPr lang="en-US" sz="1200" dirty="0" err="1">
                <a:solidFill>
                  <a:schemeClr val="bg1"/>
                </a:solidFill>
              </a:rPr>
              <a:t>gmail</a:t>
            </a:r>
            <a:r>
              <a:rPr lang="ru-RU" sz="1200" dirty="0">
                <a:solidFill>
                  <a:schemeClr val="bg1"/>
                </a:solidFill>
              </a:rPr>
              <a:t>.</a:t>
            </a:r>
            <a:r>
              <a:rPr lang="en-US" sz="1200" dirty="0">
                <a:solidFill>
                  <a:schemeClr val="bg1"/>
                </a:solidFill>
              </a:rPr>
              <a:t>com</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 </a:t>
            </a:r>
            <a:r>
              <a:rPr lang="kk-KZ" sz="1200" dirty="0" smtClean="0"/>
              <a:t>03.08.1999</a:t>
            </a:r>
          </a:p>
          <a:p>
            <a:r>
              <a:rPr lang="kk-KZ" sz="1200" b="1" dirty="0" smtClean="0"/>
              <a:t>Отбасылық </a:t>
            </a:r>
            <a:r>
              <a:rPr lang="kk-KZ" sz="1200" b="1" dirty="0"/>
              <a:t>жағдайы: </a:t>
            </a:r>
            <a:r>
              <a:rPr lang="kk-KZ" sz="1200" dirty="0" smtClean="0"/>
              <a:t>бойдақ</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6В05101 Биология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smtClean="0"/>
              <a:t>-</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ru-RU" sz="1200" dirty="0"/>
              <a:t>КХ «Пасека» </a:t>
            </a:r>
            <a:endParaRPr lang="ru-RU" sz="11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Қазақ тілі және орыс тілде еркін сөйлей аламын, ағылшын тілі сөздікпен.</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a:t>Көптеген Олимпиада жүлдегерімін. Қалалық, облыстық ақындар сайыстарының жүлдегері. Үстел теннисі ойынының I разряд </a:t>
            </a:r>
            <a:r>
              <a:rPr lang="kk-KZ" sz="1400" dirty="0" smtClean="0"/>
              <a:t>иегері</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smtClean="0"/>
              <a:t>-</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Мейірімді, кез-келген адаммен оңай қарым-қатынас орната алу, адамгершілік, жоғары мәдениетті тұлға, өзіне сенімді</a:t>
            </a:r>
            <a:endParaRPr lang="ru-RU" sz="1400" dirty="0"/>
          </a:p>
          <a:p>
            <a:r>
              <a:rPr lang="kk-KZ" sz="1400" b="1" dirty="0" smtClean="0"/>
              <a:t>Қызығушылықтар</a:t>
            </a:r>
            <a:endParaRPr lang="ru-RU" sz="1400" dirty="0"/>
          </a:p>
          <a:p>
            <a:r>
              <a:rPr lang="kk-KZ" sz="1400" dirty="0"/>
              <a:t>Волейбол, шахматы, үстел теннис ойындарын ойнаймын. Гитара және домбыра аспаптарын меңгергенмін.  Кітап оқығанды, болашаққа бағдар жасауды, мақсаттарыма жетуді </a:t>
            </a:r>
            <a:r>
              <a:rPr lang="kk-KZ" sz="1400" dirty="0" smtClean="0"/>
              <a:t>ұнатамын</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Басқалардың қатысуымен де, жасырын түрде де ұят нәрсе жасамаңыз. </a:t>
            </a:r>
            <a:r>
              <a:rPr lang="ru-RU" sz="1400" dirty="0" err="1"/>
              <a:t>Сіздің</a:t>
            </a:r>
            <a:r>
              <a:rPr lang="ru-RU" sz="1400" dirty="0"/>
              <a:t> </a:t>
            </a:r>
            <a:r>
              <a:rPr lang="ru-RU" sz="1400" dirty="0" err="1"/>
              <a:t>алғашқы</a:t>
            </a:r>
            <a:r>
              <a:rPr lang="ru-RU" sz="1400" dirty="0"/>
              <a:t> </a:t>
            </a:r>
            <a:r>
              <a:rPr lang="ru-RU" sz="1400" dirty="0" err="1"/>
              <a:t>заңыңыз</a:t>
            </a:r>
            <a:r>
              <a:rPr lang="ru-RU" sz="1400" dirty="0"/>
              <a:t> </a:t>
            </a:r>
            <a:r>
              <a:rPr lang="ru-RU" sz="1400" dirty="0" err="1"/>
              <a:t>өзіңізге</a:t>
            </a:r>
            <a:r>
              <a:rPr lang="ru-RU" sz="1400" dirty="0"/>
              <a:t> </a:t>
            </a:r>
            <a:r>
              <a:rPr lang="ru-RU" sz="1400" dirty="0" err="1"/>
              <a:t>деген</a:t>
            </a:r>
            <a:r>
              <a:rPr lang="ru-RU" sz="1400" dirty="0"/>
              <a:t> </a:t>
            </a:r>
            <a:r>
              <a:rPr lang="ru-RU" sz="1400" dirty="0" err="1"/>
              <a:t>құрмет</a:t>
            </a:r>
            <a:r>
              <a:rPr lang="ru-RU" sz="1400" dirty="0"/>
              <a:t> </a:t>
            </a:r>
            <a:r>
              <a:rPr lang="ru-RU" sz="1400" dirty="0" err="1"/>
              <a:t>болуы</a:t>
            </a:r>
            <a:r>
              <a:rPr lang="ru-RU" sz="1400" dirty="0"/>
              <a:t> </a:t>
            </a:r>
            <a:r>
              <a:rPr lang="ru-RU" sz="1400" dirty="0" err="1"/>
              <a:t>керек</a:t>
            </a:r>
            <a:r>
              <a:rPr lang="ru-RU" sz="1400" dirty="0"/>
              <a:t>.</a:t>
            </a:r>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261778511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stretch>
            <a:fillRect/>
          </a:stretch>
        </p:blipFill>
        <p:spPr>
          <a:xfrm>
            <a:off x="2761528" y="480726"/>
            <a:ext cx="147634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Ағланова Ками</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a:solidFill>
                  <a:schemeClr val="bg1"/>
                </a:solidFill>
              </a:rPr>
              <a:t>8 (747) </a:t>
            </a:r>
            <a:r>
              <a:rPr lang="ru-RU" sz="1200" dirty="0" smtClean="0">
                <a:solidFill>
                  <a:schemeClr val="bg1"/>
                </a:solidFill>
              </a:rPr>
              <a:t>797-65-72</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GB" sz="1200" dirty="0" err="1">
                <a:solidFill>
                  <a:schemeClr val="bg1"/>
                </a:solidFill>
              </a:rPr>
              <a:t>aglanovak</a:t>
            </a:r>
            <a:r>
              <a:rPr lang="ru-RU" sz="1200" dirty="0">
                <a:solidFill>
                  <a:schemeClr val="bg1"/>
                </a:solidFill>
              </a:rPr>
              <a:t>@</a:t>
            </a:r>
            <a:r>
              <a:rPr lang="en-GB" sz="1200" dirty="0" err="1">
                <a:solidFill>
                  <a:schemeClr val="bg1"/>
                </a:solidFill>
              </a:rPr>
              <a:t>gmail</a:t>
            </a:r>
            <a:r>
              <a:rPr lang="ru-RU" sz="1200" dirty="0">
                <a:solidFill>
                  <a:schemeClr val="bg1"/>
                </a:solidFill>
              </a:rPr>
              <a:t>.</a:t>
            </a:r>
            <a:r>
              <a:rPr lang="en-GB" sz="1200" dirty="0" err="1">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 </a:t>
            </a:r>
            <a:r>
              <a:rPr lang="kk-KZ" sz="1200" dirty="0" smtClean="0"/>
              <a:t>23.06.2000</a:t>
            </a:r>
          </a:p>
          <a:p>
            <a:r>
              <a:rPr lang="kk-KZ" sz="1200" b="1" dirty="0" smtClean="0"/>
              <a:t>Отбасылық </a:t>
            </a:r>
            <a:r>
              <a:rPr lang="kk-KZ" sz="1200" b="1" dirty="0"/>
              <a:t>жағдайы: </a:t>
            </a:r>
            <a:r>
              <a:rPr lang="kk-KZ" sz="1200" dirty="0"/>
              <a:t>тұрмыс құрған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kk-KZ" sz="1200" dirty="0">
                <a:solidFill>
                  <a:schemeClr val="bg1"/>
                </a:solidFill>
              </a:rPr>
              <a:t>6В05101 Биология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smtClean="0"/>
              <a:t>-</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ru-RU" sz="1200" dirty="0"/>
              <a:t>КХ «Пасека» </a:t>
            </a:r>
            <a:endParaRPr lang="ru-RU" sz="11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меңгеруі</a:t>
            </a:r>
            <a:endParaRPr lang="ru-RU" sz="1400" b="1" dirty="0" smtClean="0">
              <a:solidFill>
                <a:prstClr val="black"/>
              </a:solidFill>
              <a:ea typeface="Calibri"/>
              <a:cs typeface="Times New Roman"/>
            </a:endParaRPr>
          </a:p>
          <a:p>
            <a:r>
              <a:rPr lang="kk-KZ" sz="1400" dirty="0"/>
              <a:t>Орыс тілін жетік білемін , Ағылшын тілі В1 деңгей </a:t>
            </a:r>
            <a:endParaRPr lang="ru-RU" sz="1400" dirty="0"/>
          </a:p>
          <a:p>
            <a:r>
              <a:rPr lang="ru-RU" sz="1400" b="1" dirty="0" err="1" smtClean="0">
                <a:ea typeface="Calibri"/>
                <a:cs typeface="Times New Roman"/>
              </a:rPr>
              <a:t>Жетістіктер</a:t>
            </a:r>
            <a:r>
              <a:rPr lang="ru-RU" sz="1400" b="1" dirty="0" smtClean="0">
                <a:ea typeface="Calibri"/>
                <a:cs typeface="Times New Roman"/>
              </a:rPr>
              <a:t>, </a:t>
            </a:r>
            <a:r>
              <a:rPr lang="ru-RU" sz="1400" b="1" dirty="0" err="1" smtClean="0">
                <a:ea typeface="Calibri"/>
                <a:cs typeface="Times New Roman"/>
              </a:rPr>
              <a:t>марапаттар</a:t>
            </a:r>
            <a:r>
              <a:rPr lang="ru-RU" sz="1400" b="1" dirty="0" smtClean="0">
                <a:ea typeface="Calibri"/>
                <a:cs typeface="Times New Roman"/>
              </a:rPr>
              <a:t> </a:t>
            </a:r>
            <a:r>
              <a:rPr lang="kk-KZ" sz="1400" dirty="0" smtClean="0"/>
              <a:t>-</a:t>
            </a:r>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smtClean="0"/>
              <a:t>-</a:t>
            </a:r>
            <a:endParaRPr lang="ru-RU" sz="1400" dirty="0"/>
          </a:p>
          <a:p>
            <a:pPr lvl="0" fontAlgn="base"/>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Жауапкершілігі мол , тиянақты , жинақы , адал </a:t>
            </a:r>
            <a:endParaRPr lang="ru-RU" sz="1400" dirty="0"/>
          </a:p>
          <a:p>
            <a:r>
              <a:rPr lang="kk-KZ" sz="1400" b="1" dirty="0" smtClean="0"/>
              <a:t>Қызығушылықтар</a:t>
            </a:r>
            <a:endParaRPr lang="ru-RU" sz="1400" dirty="0"/>
          </a:p>
          <a:p>
            <a:r>
              <a:rPr lang="kk-KZ" sz="1400" dirty="0" smtClean="0"/>
              <a:t>-</a:t>
            </a:r>
            <a:endParaRPr lang="ru-RU" sz="1400" dirty="0"/>
          </a:p>
          <a:p>
            <a:pPr lvl="0" fontAlgn="base"/>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ru-RU" sz="1400" dirty="0" err="1"/>
              <a:t>Өзіңе</a:t>
            </a:r>
            <a:r>
              <a:rPr lang="ru-RU" sz="1400" dirty="0"/>
              <a:t> сен, </a:t>
            </a:r>
            <a:r>
              <a:rPr lang="ru-RU" sz="1400" dirty="0" err="1"/>
              <a:t>өзіңді</a:t>
            </a:r>
            <a:r>
              <a:rPr lang="ru-RU" sz="1400" dirty="0"/>
              <a:t> </a:t>
            </a:r>
            <a:r>
              <a:rPr lang="ru-RU" sz="1400" dirty="0" err="1"/>
              <a:t>алып</a:t>
            </a:r>
            <a:r>
              <a:rPr lang="ru-RU" sz="1400" dirty="0"/>
              <a:t> </a:t>
            </a:r>
            <a:r>
              <a:rPr lang="ru-RU" sz="1400" dirty="0" err="1"/>
              <a:t>шығар</a:t>
            </a:r>
            <a:r>
              <a:rPr lang="ru-RU" sz="1400" dirty="0"/>
              <a:t>,</a:t>
            </a:r>
            <a:br>
              <a:rPr lang="ru-RU" sz="1400" dirty="0"/>
            </a:br>
            <a:r>
              <a:rPr lang="ru-RU" sz="1400" dirty="0" err="1"/>
              <a:t>Ақылың</a:t>
            </a:r>
            <a:r>
              <a:rPr lang="ru-RU" sz="1400" dirty="0"/>
              <a:t> мен </a:t>
            </a:r>
            <a:r>
              <a:rPr lang="ru-RU" sz="1400" dirty="0" err="1"/>
              <a:t>еңбегің</a:t>
            </a:r>
            <a:r>
              <a:rPr lang="ru-RU" sz="1400" dirty="0"/>
              <a:t> </a:t>
            </a:r>
            <a:r>
              <a:rPr lang="ru-RU" sz="1400" dirty="0" err="1"/>
              <a:t>екі</a:t>
            </a:r>
            <a:r>
              <a:rPr lang="ru-RU" sz="1400" dirty="0"/>
              <a:t> </a:t>
            </a:r>
            <a:r>
              <a:rPr lang="ru-RU" sz="1400" dirty="0" err="1"/>
              <a:t>жақтап</a:t>
            </a:r>
            <a:r>
              <a:rPr lang="ru-RU" sz="1400" dirty="0"/>
              <a:t>.</a:t>
            </a:r>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428415838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https://sun9-77.userapi.com/impg/ttnsCemdMtosgmXsn3q4DMgePQ23w6jkFvnTsQ/OtT9EGwfk5A.jpg?size=864x1080&amp;quality=96&amp;sign=95101e29e08ec399910fe553d4b06117&amp;type=albu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0726"/>
            <a:ext cx="1476340" cy="1361043"/>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Абдулова Виктория Валерьевна</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87712031916</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viktosha</a:t>
            </a:r>
            <a:r>
              <a:rPr lang="ru-RU" sz="1400" dirty="0">
                <a:solidFill>
                  <a:schemeClr val="bg1"/>
                </a:solidFill>
              </a:rPr>
              <a:t>-2000@</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27.08.2000</a:t>
            </a:r>
          </a:p>
          <a:p>
            <a:r>
              <a:rPr lang="kk-KZ" sz="1400" b="1" dirty="0" smtClean="0"/>
              <a:t>Семейное 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Свидетельство школы искусств (Отделение хореографии)</a:t>
            </a:r>
          </a:p>
          <a:p>
            <a:endParaRPr lang="ru-RU" sz="12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000" dirty="0"/>
              <a:t>НЦПП им Г.Вистениус- Д.Панкретьева</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 и английский язык начального </a:t>
            </a:r>
            <a:r>
              <a:rPr lang="kk-KZ" sz="1200" dirty="0" smtClean="0"/>
              <a:t>уровня</a:t>
            </a:r>
          </a:p>
          <a:p>
            <a:r>
              <a:rPr lang="ru-RU" sz="1200" b="1" dirty="0" smtClean="0">
                <a:ea typeface="Calibri"/>
                <a:cs typeface="Times New Roman"/>
              </a:rPr>
              <a:t>Достижения, награды</a:t>
            </a:r>
            <a:r>
              <a:rPr lang="kk-KZ" sz="1200" dirty="0"/>
              <a:t> </a:t>
            </a:r>
            <a:r>
              <a:rPr lang="kk-KZ" sz="1200" dirty="0" smtClean="0"/>
              <a:t>-</a:t>
            </a:r>
            <a:endParaRPr lang="ru-RU" sz="1200" dirty="0"/>
          </a:p>
          <a:p>
            <a:r>
              <a:rPr lang="ru-RU" sz="1200" b="1" dirty="0" smtClean="0">
                <a:ea typeface="Calibri"/>
                <a:cs typeface="Times New Roman"/>
              </a:rPr>
              <a:t>Профессиональные знания и навыки</a:t>
            </a:r>
          </a:p>
          <a:p>
            <a:r>
              <a:rPr lang="kk-KZ" sz="1200" dirty="0"/>
              <a:t>владение компьютером, работоспособность, организованность</a:t>
            </a:r>
            <a:endParaRPr lang="ru-RU" sz="1200" dirty="0"/>
          </a:p>
          <a:p>
            <a:r>
              <a:rPr lang="ru-RU" sz="1200" b="1" dirty="0" smtClean="0">
                <a:ea typeface="Calibri"/>
                <a:cs typeface="Times New Roman"/>
              </a:rPr>
              <a:t>Личные качества</a:t>
            </a:r>
            <a:endParaRPr lang="ru-RU" sz="1200" dirty="0"/>
          </a:p>
          <a:p>
            <a:r>
              <a:rPr lang="ru-RU" sz="1200" dirty="0"/>
              <a:t>Коммуникабельная, умею работать в коллективе, целеустремленная, ответственная, </a:t>
            </a:r>
            <a:r>
              <a:rPr lang="ru-RU" sz="1200" dirty="0" err="1"/>
              <a:t>стрессоустойчивая</a:t>
            </a:r>
            <a:r>
              <a:rPr lang="ru-RU" sz="1200" dirty="0"/>
              <a:t>, пунктуальная, креативная</a:t>
            </a:r>
          </a:p>
          <a:p>
            <a:r>
              <a:rPr lang="kk-KZ" sz="1200" b="1" dirty="0" smtClean="0"/>
              <a:t>Интересы</a:t>
            </a:r>
            <a:r>
              <a:rPr lang="kk-KZ" sz="1200" b="1" dirty="0"/>
              <a:t>, </a:t>
            </a:r>
            <a:r>
              <a:rPr lang="kk-KZ" sz="1200" b="1" dirty="0" smtClean="0"/>
              <a:t>увлечения</a:t>
            </a:r>
            <a:endParaRPr lang="ru-RU" sz="1200" dirty="0"/>
          </a:p>
          <a:p>
            <a:r>
              <a:rPr lang="kk-KZ" sz="1200" dirty="0"/>
              <a:t>Веду здоровый образ жизни, занимаюсь спортом, посещаю модельную школу, люблю читать психологию.</a:t>
            </a:r>
            <a:endParaRPr lang="ru-RU" sz="1200" dirty="0"/>
          </a:p>
          <a:p>
            <a:r>
              <a:rPr lang="ru-RU" sz="1200" b="1" dirty="0" smtClean="0">
                <a:ea typeface="Calibri"/>
                <a:cs typeface="Times New Roman"/>
              </a:rPr>
              <a:t>Жизненное кредо </a:t>
            </a:r>
            <a:endParaRPr lang="ru-RU" sz="1200" dirty="0"/>
          </a:p>
          <a:p>
            <a:r>
              <a:rPr lang="kk-KZ" sz="1200" dirty="0"/>
              <a:t>Твоя жизнь не изменится, пока ты не изменишь то, что делаешь каждый день. Ключ к успеху таится в твоих ежедневных ритуалах.</a:t>
            </a:r>
            <a:endParaRPr lang="ru-RU" sz="1200" dirty="0"/>
          </a:p>
          <a:p>
            <a:r>
              <a:rPr lang="kk-KZ" sz="1200" dirty="0"/>
              <a:t> Джон Максвелл</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26377412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a:extLst>
              <a:ext uri="{28A0092B-C50C-407E-A947-70E740481C1C}">
                <a14:useLocalDpi xmlns:a14="http://schemas.microsoft.com/office/drawing/2010/main" val="0"/>
              </a:ext>
            </a:extLst>
          </a:blip>
          <a:srcRect/>
          <a:stretch>
            <a:fillRect/>
          </a:stretch>
        </p:blipFill>
        <p:spPr bwMode="auto">
          <a:xfrm>
            <a:off x="2761529" y="479231"/>
            <a:ext cx="1476340" cy="1362538"/>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Абатаева Назерке Айдаровна</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87772989549</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nazerke</a:t>
            </a:r>
            <a:r>
              <a:rPr lang="ru-RU" sz="1400" dirty="0">
                <a:solidFill>
                  <a:schemeClr val="bg1"/>
                </a:solidFill>
              </a:rPr>
              <a:t>.</a:t>
            </a:r>
            <a:r>
              <a:rPr lang="en-US" sz="1400" dirty="0" err="1">
                <a:solidFill>
                  <a:schemeClr val="bg1"/>
                </a:solidFill>
              </a:rPr>
              <a:t>abatayeva</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11.06.2000г</a:t>
            </a:r>
          </a:p>
          <a:p>
            <a:r>
              <a:rPr lang="kk-KZ" sz="1400" b="1" dirty="0" smtClean="0"/>
              <a:t>Семейное 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smtClean="0"/>
              <a:t>-</a:t>
            </a:r>
            <a:endParaRPr lang="ru-RU" sz="1100" dirty="0"/>
          </a:p>
          <a:p>
            <a:endParaRPr lang="ru-RU" sz="12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000" dirty="0">
                <a:latin typeface="Times New Roman" panose="02020603050405020304" pitchFamily="18" charset="0"/>
                <a:ea typeface="Times New Roman" panose="02020603050405020304" pitchFamily="18" charset="0"/>
              </a:rPr>
              <a:t>РГУ «Маркакольский Государственный природный заповедник»</a:t>
            </a:r>
            <a:endParaRPr lang="ru-RU" sz="8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kk-KZ" sz="1200" dirty="0"/>
              <a:t>Казахский язык – </a:t>
            </a:r>
            <a:r>
              <a:rPr lang="kk-KZ" sz="1200" dirty="0" smtClean="0"/>
              <a:t>родной, Русскый </a:t>
            </a:r>
            <a:r>
              <a:rPr lang="kk-KZ" sz="1200" dirty="0"/>
              <a:t>язык – в совершенстве </a:t>
            </a:r>
            <a:endParaRPr lang="ru-RU" sz="1200" dirty="0"/>
          </a:p>
          <a:p>
            <a:r>
              <a:rPr lang="ru-RU" sz="1200" b="1" dirty="0" smtClean="0">
                <a:ea typeface="Calibri"/>
                <a:cs typeface="Times New Roman"/>
              </a:rPr>
              <a:t>Достижения, награды</a:t>
            </a:r>
            <a:r>
              <a:rPr lang="kk-KZ" sz="1200" dirty="0"/>
              <a:t> </a:t>
            </a:r>
            <a:r>
              <a:rPr lang="kk-KZ" sz="1200" dirty="0" smtClean="0"/>
              <a:t>-</a:t>
            </a:r>
            <a:endParaRPr lang="ru-RU" sz="1200" dirty="0"/>
          </a:p>
          <a:p>
            <a:r>
              <a:rPr lang="ru-RU" sz="1200" b="1" dirty="0" smtClean="0">
                <a:ea typeface="Calibri"/>
                <a:cs typeface="Times New Roman"/>
              </a:rPr>
              <a:t>Профессиональные знания и навыки</a:t>
            </a:r>
          </a:p>
          <a:p>
            <a:r>
              <a:rPr lang="kk-KZ" sz="1200" dirty="0"/>
              <a:t>Участье в дебадных играх внутри университета  между группами.</a:t>
            </a:r>
            <a:endParaRPr lang="ru-RU" sz="1200" dirty="0"/>
          </a:p>
          <a:p>
            <a:r>
              <a:rPr lang="ru-RU" sz="1200" b="1" dirty="0" smtClean="0">
                <a:ea typeface="Calibri"/>
                <a:cs typeface="Times New Roman"/>
              </a:rPr>
              <a:t>Личные качества</a:t>
            </a:r>
            <a:endParaRPr lang="ru-RU" sz="1200" dirty="0"/>
          </a:p>
          <a:p>
            <a:r>
              <a:rPr lang="kk-KZ" sz="1200" dirty="0"/>
              <a:t>Трудолюбивая, стрессоустоичивая, пунктуальная </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a:t>Люблю читать книги, слушать музыку, так же хорошо работаю компьютерными программами.</a:t>
            </a:r>
            <a:endParaRPr lang="ru-RU" sz="1200" dirty="0"/>
          </a:p>
          <a:p>
            <a:r>
              <a:rPr lang="ru-RU" sz="1200" b="1" dirty="0" smtClean="0">
                <a:ea typeface="Calibri"/>
                <a:cs typeface="Times New Roman"/>
              </a:rPr>
              <a:t>Жизненное кредо </a:t>
            </a:r>
            <a:endParaRPr lang="ru-RU" sz="1200" dirty="0"/>
          </a:p>
          <a:p>
            <a:r>
              <a:rPr lang="kk-KZ" sz="1200" dirty="0"/>
              <a:t>Мечты сбываются, если цель ясна</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62047094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RSS\Desktop\c2ccddb7-50d5-44ad-92ac-234b0a1c4d7d.jpg"/>
          <p:cNvPicPr/>
          <p:nvPr/>
        </p:nvPicPr>
        <p:blipFill>
          <a:blip r:embed="rId2"/>
          <a:srcRect l="11335" r="11001" b="25301"/>
          <a:stretch>
            <a:fillRect/>
          </a:stretch>
        </p:blipFill>
        <p:spPr bwMode="auto">
          <a:xfrm>
            <a:off x="2752361" y="480726"/>
            <a:ext cx="1485508" cy="1354299"/>
          </a:xfrm>
          <a:prstGeom prst="rect">
            <a:avLst/>
          </a:prstGeom>
          <a:noFill/>
          <a:ln w="9525">
            <a:noFill/>
            <a:miter lim="800000"/>
            <a:headEnd/>
            <a:tailEnd/>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Ханафияұлы Жарқынбек</a:t>
            </a:r>
            <a:endParaRPr lang="ru-RU" sz="1400" b="1"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smtClean="0">
                <a:solidFill>
                  <a:schemeClr val="bg1"/>
                </a:solidFill>
              </a:rPr>
              <a:t>87772594486</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en-US" sz="1200" dirty="0" err="1">
                <a:solidFill>
                  <a:schemeClr val="bg1"/>
                </a:solidFill>
              </a:rPr>
              <a:t>zhanafiya</a:t>
            </a:r>
            <a:r>
              <a:rPr lang="ru-RU" sz="1200" dirty="0">
                <a:solidFill>
                  <a:schemeClr val="bg1"/>
                </a:solidFill>
              </a:rPr>
              <a:t>@</a:t>
            </a:r>
            <a:r>
              <a:rPr lang="en-US" sz="1200" dirty="0">
                <a:solidFill>
                  <a:schemeClr val="bg1"/>
                </a:solidFill>
              </a:rPr>
              <a:t>list</a:t>
            </a:r>
            <a:r>
              <a:rPr lang="ru-RU" sz="1200" dirty="0">
                <a:solidFill>
                  <a:schemeClr val="bg1"/>
                </a:solidFill>
              </a:rPr>
              <a:t>.</a:t>
            </a:r>
            <a:r>
              <a:rPr lang="en-US" sz="1200" dirty="0" err="1">
                <a:solidFill>
                  <a:schemeClr val="bg1"/>
                </a:solidFill>
              </a:rPr>
              <a:t>ru</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 </a:t>
            </a:r>
            <a:r>
              <a:rPr lang="kk-KZ" sz="1200" dirty="0" smtClean="0"/>
              <a:t>08.06.2001</a:t>
            </a:r>
          </a:p>
          <a:p>
            <a:r>
              <a:rPr lang="kk-KZ" sz="1200" b="1" dirty="0" smtClean="0"/>
              <a:t>Отбасылық </a:t>
            </a:r>
            <a:r>
              <a:rPr lang="kk-KZ" sz="1200" b="1" dirty="0"/>
              <a:t>жағдайы: </a:t>
            </a:r>
            <a:r>
              <a:rPr lang="kk-KZ" sz="1200" dirty="0"/>
              <a:t>үйленбеген</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ru-RU" sz="1200" dirty="0">
                <a:solidFill>
                  <a:schemeClr val="bg1"/>
                </a:solidFill>
              </a:rPr>
              <a:t>6В01505-</a:t>
            </a:r>
            <a:r>
              <a:rPr lang="kk-KZ" sz="1200" dirty="0">
                <a:solidFill>
                  <a:schemeClr val="bg1"/>
                </a:solidFill>
              </a:rPr>
              <a:t>Биология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Ағылшын тілі курс (А2, В1,В2)</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en-US" sz="1200" dirty="0"/>
              <a:t>Secondary school number 47 </a:t>
            </a:r>
            <a:endParaRPr lang="ru-RU" sz="11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300" b="1" dirty="0" err="1" smtClean="0">
                <a:solidFill>
                  <a:prstClr val="black"/>
                </a:solidFill>
                <a:ea typeface="Calibri"/>
                <a:cs typeface="Times New Roman"/>
              </a:rPr>
              <a:t>Тілдер</a:t>
            </a:r>
            <a:r>
              <a:rPr lang="ru-RU" sz="1300" b="1" dirty="0" smtClean="0">
                <a:solidFill>
                  <a:prstClr val="black"/>
                </a:solidFill>
                <a:ea typeface="Calibri"/>
                <a:cs typeface="Times New Roman"/>
              </a:rPr>
              <a:t> </a:t>
            </a:r>
            <a:r>
              <a:rPr lang="ru-RU" sz="1300" b="1" dirty="0" err="1" smtClean="0">
                <a:solidFill>
                  <a:prstClr val="black"/>
                </a:solidFill>
                <a:ea typeface="Calibri"/>
                <a:cs typeface="Times New Roman"/>
              </a:rPr>
              <a:t>меңгеруі</a:t>
            </a:r>
            <a:endParaRPr lang="ru-RU" sz="1300" b="1" dirty="0" smtClean="0">
              <a:solidFill>
                <a:prstClr val="black"/>
              </a:solidFill>
              <a:ea typeface="Calibri"/>
              <a:cs typeface="Times New Roman"/>
            </a:endParaRPr>
          </a:p>
          <a:p>
            <a:r>
              <a:rPr lang="kk-KZ" sz="1300" dirty="0"/>
              <a:t>Қазақ, орыс, ағылшын тілдерін еркін </a:t>
            </a:r>
            <a:r>
              <a:rPr lang="kk-KZ" sz="1300" dirty="0" smtClean="0"/>
              <a:t>меңгерген</a:t>
            </a:r>
          </a:p>
          <a:p>
            <a:r>
              <a:rPr lang="ru-RU" sz="1300" b="1" dirty="0" err="1" smtClean="0">
                <a:ea typeface="Calibri"/>
                <a:cs typeface="Times New Roman"/>
              </a:rPr>
              <a:t>Жетістіктер</a:t>
            </a:r>
            <a:r>
              <a:rPr lang="ru-RU" sz="1300" b="1" dirty="0" smtClean="0">
                <a:ea typeface="Calibri"/>
                <a:cs typeface="Times New Roman"/>
              </a:rPr>
              <a:t>, </a:t>
            </a:r>
            <a:r>
              <a:rPr lang="ru-RU" sz="1300" b="1" dirty="0" err="1" smtClean="0">
                <a:ea typeface="Calibri"/>
                <a:cs typeface="Times New Roman"/>
              </a:rPr>
              <a:t>марапаттар</a:t>
            </a:r>
            <a:r>
              <a:rPr lang="ru-RU" sz="1300" b="1" dirty="0" smtClean="0">
                <a:ea typeface="Calibri"/>
                <a:cs typeface="Times New Roman"/>
              </a:rPr>
              <a:t> </a:t>
            </a:r>
            <a:r>
              <a:rPr lang="en-US" sz="1300" dirty="0" smtClean="0"/>
              <a:t>-</a:t>
            </a:r>
            <a:endParaRPr lang="kk-KZ" sz="1300" dirty="0" smtClean="0"/>
          </a:p>
          <a:p>
            <a:r>
              <a:rPr lang="ru-RU" sz="1300" b="1" dirty="0" err="1" smtClean="0">
                <a:ea typeface="Calibri"/>
                <a:cs typeface="Times New Roman"/>
              </a:rPr>
              <a:t>Кәсіби</a:t>
            </a:r>
            <a:r>
              <a:rPr lang="ru-RU" sz="1300" b="1" dirty="0" smtClean="0">
                <a:ea typeface="Calibri"/>
                <a:cs typeface="Times New Roman"/>
              </a:rPr>
              <a:t> </a:t>
            </a:r>
            <a:r>
              <a:rPr lang="ru-RU" sz="1300" b="1" dirty="0" err="1" smtClean="0">
                <a:ea typeface="Calibri"/>
                <a:cs typeface="Times New Roman"/>
              </a:rPr>
              <a:t>білімі</a:t>
            </a:r>
            <a:r>
              <a:rPr lang="ru-RU" sz="1300" b="1" dirty="0">
                <a:ea typeface="Calibri"/>
                <a:cs typeface="Times New Roman"/>
              </a:rPr>
              <a:t> </a:t>
            </a:r>
            <a:r>
              <a:rPr lang="kk-KZ" sz="1300" dirty="0" smtClean="0"/>
              <a:t>Дағдылар</a:t>
            </a:r>
            <a:r>
              <a:rPr lang="kk-KZ" sz="1300" dirty="0"/>
              <a:t>: педагогикалық, ғылыми-әдістемелік, ұйымдастырушылық-басқарушылық міндеттерді шешу. Оқу үдерісі кезінде қауіпсіздік техникасын білу. Сабаққа, тоқсанға, жартыжылдыққа, жылға оқу жоспарын жасау. Бақылау, зертханалық, практикалық жұмыстарды жүргізу .Оқушыларды ынталандыру  және сабаққа қызығушылығын ояту</a:t>
            </a:r>
            <a:r>
              <a:rPr lang="kk-KZ" sz="1300" dirty="0" smtClean="0"/>
              <a:t>.</a:t>
            </a:r>
            <a:r>
              <a:rPr lang="ru-RU" sz="1300" dirty="0"/>
              <a:t> </a:t>
            </a:r>
            <a:r>
              <a:rPr lang="kk-KZ" sz="1300" dirty="0"/>
              <a:t>Компьютерді игеруі MS Office, E-mail, барлық интернет браузерлермен жұмыс істеу, Internet, графикалық бағдарламалар, деректер Базасы My </a:t>
            </a:r>
            <a:r>
              <a:rPr lang="kk-KZ" sz="1300" dirty="0" smtClean="0"/>
              <a:t>SQL</a:t>
            </a:r>
            <a:endParaRPr lang="ru-RU" sz="1300" dirty="0"/>
          </a:p>
          <a:p>
            <a:pPr lvl="0" fontAlgn="base"/>
            <a:r>
              <a:rPr lang="ru-RU" sz="1300" b="1" dirty="0" smtClean="0">
                <a:ea typeface="Calibri"/>
                <a:cs typeface="Times New Roman"/>
              </a:rPr>
              <a:t>Жеке </a:t>
            </a:r>
            <a:r>
              <a:rPr lang="ru-RU" sz="1300" b="1" dirty="0" err="1" smtClean="0">
                <a:ea typeface="Calibri"/>
                <a:cs typeface="Times New Roman"/>
              </a:rPr>
              <a:t>қасиеттері</a:t>
            </a:r>
            <a:endParaRPr lang="ru-RU" sz="1300" b="1" dirty="0" smtClean="0">
              <a:ea typeface="Calibri"/>
              <a:cs typeface="Times New Roman"/>
            </a:endParaRPr>
          </a:p>
          <a:p>
            <a:r>
              <a:rPr lang="kk-KZ" sz="1300" dirty="0"/>
              <a:t>Жауапкершілікті,  жан - жақтылық,  ұйымдастырушылық  және басқарушылыққабілеттері, талапшыл,  алдына қойған міндеттерге шығармашылық көзқараспен қараймын.</a:t>
            </a:r>
            <a:endParaRPr lang="ru-RU" sz="1300" dirty="0"/>
          </a:p>
          <a:p>
            <a:r>
              <a:rPr lang="kk-KZ" sz="1300" b="1" dirty="0" smtClean="0"/>
              <a:t>Қызығушылықтар</a:t>
            </a:r>
            <a:r>
              <a:rPr lang="ru-RU" sz="1300" dirty="0"/>
              <a:t> </a:t>
            </a:r>
            <a:r>
              <a:rPr lang="kk-KZ" sz="1300" dirty="0"/>
              <a:t>Кітап оқу, саяхатқа шығу, конькимен сырғанақ тебу, шығармашылықпен айналасу, шет тілдерін үйрену және ғылыми тәжірибе алмасу</a:t>
            </a:r>
            <a:r>
              <a:rPr lang="kk-KZ" sz="1300" dirty="0" smtClean="0"/>
              <a:t>.</a:t>
            </a:r>
            <a:endParaRPr lang="ru-RU" sz="1300" dirty="0"/>
          </a:p>
          <a:p>
            <a:pPr lvl="0" fontAlgn="base"/>
            <a:r>
              <a:rPr lang="ru-RU" sz="1300" b="1" dirty="0" err="1" smtClean="0">
                <a:ea typeface="Calibri"/>
                <a:cs typeface="Times New Roman"/>
              </a:rPr>
              <a:t>Өмірлік</a:t>
            </a:r>
            <a:r>
              <a:rPr lang="ru-RU" sz="1300" b="1" dirty="0" smtClean="0">
                <a:ea typeface="Calibri"/>
                <a:cs typeface="Times New Roman"/>
              </a:rPr>
              <a:t> </a:t>
            </a:r>
            <a:r>
              <a:rPr lang="ru-RU" sz="1300" b="1" dirty="0" err="1" smtClean="0">
                <a:ea typeface="Calibri"/>
                <a:cs typeface="Times New Roman"/>
              </a:rPr>
              <a:t>ұстаным</a:t>
            </a:r>
            <a:endParaRPr lang="ru-RU" sz="1300" b="1" dirty="0" smtClean="0">
              <a:ea typeface="Calibri"/>
              <a:cs typeface="Times New Roman"/>
            </a:endParaRPr>
          </a:p>
          <a:p>
            <a:r>
              <a:rPr lang="kk-KZ" sz="1300" i="1" dirty="0"/>
              <a:t>«Еліміздің ертеңі - бүгінгі жас ұрпақтың қолында,</a:t>
            </a:r>
            <a:r>
              <a:rPr lang="kk-KZ" sz="1300" dirty="0"/>
              <a:t> </a:t>
            </a:r>
            <a:r>
              <a:rPr lang="kk-KZ" sz="1300" i="1" dirty="0"/>
              <a:t>ол ұрпақтың тағдыры - ұстаздардың қолында»</a:t>
            </a:r>
            <a:endParaRPr lang="ru-RU" sz="1300" dirty="0"/>
          </a:p>
          <a:p>
            <a:r>
              <a:rPr lang="kk-KZ" sz="1300" dirty="0"/>
              <a:t> </a:t>
            </a:r>
            <a:r>
              <a:rPr lang="ru-RU" sz="1300" dirty="0"/>
              <a:t>Н.Ә. Назарбаев.</a:t>
            </a:r>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47259991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stretch>
            <a:fillRect/>
          </a:stretch>
        </p:blipFill>
        <p:spPr>
          <a:xfrm>
            <a:off x="2761529" y="480726"/>
            <a:ext cx="1476340" cy="1347095"/>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Ұлан Құндыз</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smtClean="0">
                <a:solidFill>
                  <a:schemeClr val="bg1"/>
                </a:solidFill>
              </a:rPr>
              <a:t>87759013056</a:t>
            </a:r>
            <a:endParaRPr lang="en-US" sz="1200" dirty="0" smtClean="0">
              <a:solidFill>
                <a:schemeClr val="bg1"/>
              </a:solidFill>
            </a:endParaRP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ru-RU" sz="1200" dirty="0">
                <a:solidFill>
                  <a:schemeClr val="bg1"/>
                </a:solidFill>
              </a:rPr>
              <a:t>kunduzulankyzy5@gmail.com</a:t>
            </a: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 05.02.2001</a:t>
            </a:r>
            <a:endParaRPr lang="ru-RU" sz="1200" dirty="0"/>
          </a:p>
          <a:p>
            <a:r>
              <a:rPr lang="kk-KZ" sz="1200" b="1" dirty="0" smtClean="0"/>
              <a:t>Отбасылық </a:t>
            </a:r>
            <a:r>
              <a:rPr lang="kk-KZ" sz="1200" b="1" dirty="0"/>
              <a:t>жағдайы: </a:t>
            </a:r>
            <a:r>
              <a:rPr lang="ru-RU" sz="1200" dirty="0" err="1"/>
              <a:t>Тұрмыста</a:t>
            </a:r>
            <a:r>
              <a:rPr lang="ru-RU" sz="1200" dirty="0"/>
              <a:t> </a:t>
            </a:r>
            <a:r>
              <a:rPr lang="ru-RU" sz="1200" dirty="0" err="1"/>
              <a:t>емес</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ru-RU" sz="1200" dirty="0">
                <a:solidFill>
                  <a:schemeClr val="bg1"/>
                </a:solidFill>
              </a:rPr>
              <a:t>6В01505-</a:t>
            </a:r>
            <a:r>
              <a:rPr lang="kk-KZ" sz="1200" dirty="0">
                <a:solidFill>
                  <a:schemeClr val="bg1"/>
                </a:solidFill>
              </a:rPr>
              <a:t>Биология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Ағылшын тілі курстары</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Өскемен қаласы бойынша білім бөлімінің "№6 орта мектебі" КММ</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300" b="1" dirty="0" err="1" smtClean="0">
                <a:solidFill>
                  <a:prstClr val="black"/>
                </a:solidFill>
                <a:ea typeface="Calibri"/>
                <a:cs typeface="Times New Roman"/>
              </a:rPr>
              <a:t>Тілдер</a:t>
            </a:r>
            <a:r>
              <a:rPr lang="ru-RU" sz="1300" b="1" dirty="0" smtClean="0">
                <a:solidFill>
                  <a:prstClr val="black"/>
                </a:solidFill>
                <a:ea typeface="Calibri"/>
                <a:cs typeface="Times New Roman"/>
              </a:rPr>
              <a:t> </a:t>
            </a:r>
            <a:r>
              <a:rPr lang="ru-RU" sz="1300" b="1" dirty="0" err="1" smtClean="0">
                <a:solidFill>
                  <a:prstClr val="black"/>
                </a:solidFill>
                <a:ea typeface="Calibri"/>
                <a:cs typeface="Times New Roman"/>
              </a:rPr>
              <a:t>меңгеруі</a:t>
            </a:r>
            <a:endParaRPr lang="ru-RU" sz="1300" b="1" dirty="0" smtClean="0">
              <a:solidFill>
                <a:prstClr val="black"/>
              </a:solidFill>
              <a:ea typeface="Calibri"/>
              <a:cs typeface="Times New Roman"/>
            </a:endParaRPr>
          </a:p>
          <a:p>
            <a:r>
              <a:rPr lang="kk-KZ" sz="1200" dirty="0"/>
              <a:t>қазақ тілі еркін; ағылшын тілі-базалық</a:t>
            </a:r>
            <a:endParaRPr lang="ru-RU" sz="1200" dirty="0"/>
          </a:p>
          <a:p>
            <a:r>
              <a:rPr lang="ru-RU" sz="1300" b="1" dirty="0" err="1" smtClean="0">
                <a:ea typeface="Calibri"/>
                <a:cs typeface="Times New Roman"/>
              </a:rPr>
              <a:t>Жетістіктер</a:t>
            </a:r>
            <a:r>
              <a:rPr lang="ru-RU" sz="1300" b="1" dirty="0" smtClean="0">
                <a:ea typeface="Calibri"/>
                <a:cs typeface="Times New Roman"/>
              </a:rPr>
              <a:t>, </a:t>
            </a:r>
            <a:r>
              <a:rPr lang="ru-RU" sz="1300" b="1" dirty="0" err="1" smtClean="0">
                <a:ea typeface="Calibri"/>
                <a:cs typeface="Times New Roman"/>
              </a:rPr>
              <a:t>марапаттар</a:t>
            </a:r>
            <a:r>
              <a:rPr lang="ru-RU" sz="1300" b="1" dirty="0" smtClean="0">
                <a:ea typeface="Calibri"/>
                <a:cs typeface="Times New Roman"/>
              </a:rPr>
              <a:t> </a:t>
            </a:r>
            <a:r>
              <a:rPr lang="ru-RU" sz="1300" dirty="0" err="1"/>
              <a:t>Конференциялар</a:t>
            </a:r>
            <a:r>
              <a:rPr lang="ru-RU" sz="1300" dirty="0"/>
              <a:t>, </a:t>
            </a:r>
            <a:r>
              <a:rPr lang="ru-RU" sz="1300" dirty="0" err="1"/>
              <a:t>публикациялар</a:t>
            </a:r>
            <a:r>
              <a:rPr lang="ru-RU" sz="1300" dirty="0"/>
              <a:t>, </a:t>
            </a:r>
            <a:r>
              <a:rPr lang="kk-KZ" sz="1300" dirty="0"/>
              <a:t>марапаттар</a:t>
            </a:r>
            <a:r>
              <a:rPr lang="ru-RU" sz="1300" dirty="0"/>
              <a:t>, </a:t>
            </a:r>
            <a:r>
              <a:rPr lang="ru-RU" sz="1300" dirty="0" err="1"/>
              <a:t>спорттық</a:t>
            </a:r>
            <a:r>
              <a:rPr lang="ru-RU" sz="1300" dirty="0"/>
              <a:t>  </a:t>
            </a:r>
            <a:r>
              <a:rPr lang="ru-RU" sz="1300" dirty="0" err="1"/>
              <a:t>және</a:t>
            </a:r>
            <a:r>
              <a:rPr lang="ru-RU" sz="1300" dirty="0"/>
              <a:t> </a:t>
            </a:r>
            <a:r>
              <a:rPr lang="kk-KZ" sz="1300" dirty="0"/>
              <a:t>шығармашылық жетістіктер. Ағылшын тілі және орыс тілі курстары. </a:t>
            </a:r>
            <a:endParaRPr lang="kk-KZ" sz="1300" dirty="0" smtClean="0"/>
          </a:p>
          <a:p>
            <a:r>
              <a:rPr lang="ru-RU" sz="1300" b="1" dirty="0" err="1" smtClean="0">
                <a:ea typeface="Calibri"/>
                <a:cs typeface="Times New Roman"/>
              </a:rPr>
              <a:t>Кәсіби</a:t>
            </a:r>
            <a:r>
              <a:rPr lang="ru-RU" sz="1300" b="1" dirty="0" smtClean="0">
                <a:ea typeface="Calibri"/>
                <a:cs typeface="Times New Roman"/>
              </a:rPr>
              <a:t> </a:t>
            </a:r>
            <a:r>
              <a:rPr lang="ru-RU" sz="1300" b="1" dirty="0" err="1" smtClean="0">
                <a:ea typeface="Calibri"/>
                <a:cs typeface="Times New Roman"/>
              </a:rPr>
              <a:t>білімі</a:t>
            </a:r>
            <a:r>
              <a:rPr lang="ru-RU" sz="1300" b="1" dirty="0">
                <a:ea typeface="Calibri"/>
                <a:cs typeface="Times New Roman"/>
              </a:rPr>
              <a:t> </a:t>
            </a:r>
            <a:r>
              <a:rPr lang="kk-KZ" sz="1400" dirty="0"/>
              <a:t>Жұмыста заманауи әдістерді қолдану</a:t>
            </a:r>
            <a:r>
              <a:rPr lang="kk-KZ" sz="1400" dirty="0" smtClean="0"/>
              <a:t>; </a:t>
            </a:r>
            <a:r>
              <a:rPr lang="kk-KZ" sz="1400" dirty="0"/>
              <a:t>Компьютерді игеруі MS Office, E - mail, барлық интернет браузерлермен жұмыс </a:t>
            </a:r>
            <a:r>
              <a:rPr lang="kk-KZ" sz="1400" dirty="0" smtClean="0"/>
              <a:t>істеу</a:t>
            </a:r>
            <a:r>
              <a:rPr lang="en-US" sz="1400" dirty="0" smtClean="0"/>
              <a:t>6 </a:t>
            </a:r>
            <a:r>
              <a:rPr lang="kk-KZ" sz="1400" dirty="0" smtClean="0"/>
              <a:t>Педагогика </a:t>
            </a:r>
            <a:r>
              <a:rPr lang="kk-KZ" sz="1400" dirty="0"/>
              <a:t>және оқыту психологиясын білу</a:t>
            </a:r>
            <a:r>
              <a:rPr lang="kk-KZ" sz="1400" dirty="0" smtClean="0"/>
              <a:t>; </a:t>
            </a:r>
            <a:r>
              <a:rPr lang="kk-KZ" sz="1400" dirty="0"/>
              <a:t>Іскерлік этикетті </a:t>
            </a:r>
            <a:r>
              <a:rPr lang="kk-KZ" sz="1400" dirty="0" smtClean="0"/>
              <a:t>білу;</a:t>
            </a:r>
            <a:r>
              <a:rPr lang="en-US" sz="1400" dirty="0"/>
              <a:t> </a:t>
            </a:r>
            <a:r>
              <a:rPr lang="kk-KZ" sz="1400" dirty="0" smtClean="0"/>
              <a:t>ДК </a:t>
            </a:r>
            <a:r>
              <a:rPr lang="kk-KZ" sz="1400" dirty="0"/>
              <a:t>сенімді пайдаланушысы;</a:t>
            </a:r>
            <a:endParaRPr lang="ru-RU" sz="1400" dirty="0"/>
          </a:p>
          <a:p>
            <a:pPr lvl="0" fontAlgn="base"/>
            <a:r>
              <a:rPr lang="ru-RU" sz="1300" b="1" dirty="0" smtClean="0">
                <a:ea typeface="Calibri"/>
                <a:cs typeface="Times New Roman"/>
              </a:rPr>
              <a:t>Жеке </a:t>
            </a:r>
            <a:r>
              <a:rPr lang="ru-RU" sz="1300" b="1" dirty="0" err="1" smtClean="0">
                <a:ea typeface="Calibri"/>
                <a:cs typeface="Times New Roman"/>
              </a:rPr>
              <a:t>қасиеттері</a:t>
            </a:r>
            <a:endParaRPr lang="ru-RU" sz="1300" b="1" dirty="0" smtClean="0">
              <a:ea typeface="Calibri"/>
              <a:cs typeface="Times New Roman"/>
            </a:endParaRPr>
          </a:p>
          <a:p>
            <a:r>
              <a:rPr lang="kk-KZ" sz="1400" dirty="0"/>
              <a:t>Жауапкершілікті, жан - жақтылық, ұйымдастырушылық және басқарушылық қабілеттері. Алдына қойған міндеттерге шығармашылық көзқарас. Еңбекқорлық, ізденімпаз, балалармен жақсы тіл табыса білу.</a:t>
            </a:r>
            <a:endParaRPr lang="ru-RU" sz="1400" dirty="0"/>
          </a:p>
          <a:p>
            <a:r>
              <a:rPr lang="kk-KZ" sz="1300" b="1" dirty="0" smtClean="0"/>
              <a:t>Қызығушылықтар</a:t>
            </a:r>
            <a:endParaRPr lang="en-US" sz="1300" b="1" dirty="0" smtClean="0"/>
          </a:p>
          <a:p>
            <a:r>
              <a:rPr lang="ru-RU" sz="1300" dirty="0" smtClean="0"/>
              <a:t> </a:t>
            </a:r>
            <a:r>
              <a:rPr lang="kk-KZ" sz="1400" dirty="0"/>
              <a:t>Кітап оқу, музыка , шығармашылықпен айналысу</a:t>
            </a:r>
            <a:r>
              <a:rPr lang="kk-KZ" sz="1400" dirty="0" smtClean="0"/>
              <a:t>.</a:t>
            </a:r>
            <a:endParaRPr lang="ru-RU" sz="1300" dirty="0"/>
          </a:p>
          <a:p>
            <a:pPr lvl="0" fontAlgn="base"/>
            <a:r>
              <a:rPr lang="ru-RU" sz="1300" b="1" dirty="0" err="1" smtClean="0">
                <a:ea typeface="Calibri"/>
                <a:cs typeface="Times New Roman"/>
              </a:rPr>
              <a:t>Өмірлік</a:t>
            </a:r>
            <a:r>
              <a:rPr lang="ru-RU" sz="1300" b="1" dirty="0" smtClean="0">
                <a:ea typeface="Calibri"/>
                <a:cs typeface="Times New Roman"/>
              </a:rPr>
              <a:t> </a:t>
            </a:r>
            <a:r>
              <a:rPr lang="ru-RU" sz="1300" b="1" dirty="0" err="1" smtClean="0">
                <a:ea typeface="Calibri"/>
                <a:cs typeface="Times New Roman"/>
              </a:rPr>
              <a:t>ұстаным</a:t>
            </a:r>
            <a:endParaRPr lang="ru-RU" sz="1300" b="1" dirty="0" smtClean="0">
              <a:ea typeface="Calibri"/>
              <a:cs typeface="Times New Roman"/>
            </a:endParaRPr>
          </a:p>
          <a:p>
            <a:r>
              <a:rPr lang="kk-KZ" sz="1400" dirty="0"/>
              <a:t>Адамгершілікке жүгіне отырып, өмірде нені болса да оң істесем, ол жан-тәнімді қанаттандырады.</a:t>
            </a:r>
            <a:endParaRPr lang="ru-RU" sz="1400" dirty="0"/>
          </a:p>
          <a:p>
            <a:r>
              <a:rPr lang="kk-KZ" sz="1400" dirty="0"/>
              <a:t> </a:t>
            </a:r>
            <a:endParaRPr lang="ru-RU" sz="1400" dirty="0"/>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371251380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79231"/>
            <a:ext cx="1476340" cy="1362538"/>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a:solidFill>
                  <a:schemeClr val="bg1"/>
                </a:solidFill>
              </a:rPr>
              <a:t>Т</a:t>
            </a:r>
            <a:r>
              <a:rPr lang="kk-KZ" sz="1400" b="1" dirty="0">
                <a:solidFill>
                  <a:schemeClr val="bg1"/>
                </a:solidFill>
              </a:rPr>
              <a:t>ұрсынбекова Кәмила Айболатқызы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a:t>
            </a:r>
            <a:r>
              <a:rPr lang="ru-RU" sz="1400" dirty="0" smtClean="0">
                <a:solidFill>
                  <a:schemeClr val="bg1"/>
                </a:solidFill>
              </a:rPr>
              <a:t>77086145177</a:t>
            </a:r>
            <a:endParaRPr lang="en-US"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tursynbekova</a:t>
            </a:r>
            <a:r>
              <a:rPr lang="ru-RU" sz="1400" dirty="0">
                <a:solidFill>
                  <a:schemeClr val="bg1"/>
                </a:solidFill>
              </a:rPr>
              <a:t>.</a:t>
            </a:r>
            <a:r>
              <a:rPr lang="en-US" sz="1400" dirty="0">
                <a:solidFill>
                  <a:schemeClr val="bg1"/>
                </a:solidFill>
              </a:rPr>
              <a:t>k</a:t>
            </a:r>
            <a:r>
              <a:rPr lang="ru-RU" sz="1400" dirty="0">
                <a:solidFill>
                  <a:schemeClr val="bg1"/>
                </a:solidFill>
              </a:rPr>
              <a:t>@</a:t>
            </a:r>
            <a:r>
              <a:rPr lang="en-US" sz="1400" dirty="0">
                <a:solidFill>
                  <a:schemeClr val="bg1"/>
                </a:solidFill>
              </a:rPr>
              <a:t>inbox</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a:t>0</a:t>
            </a:r>
            <a:r>
              <a:rPr lang="ru-RU" sz="1400" dirty="0" smtClean="0"/>
              <a:t>9.05.2000</a:t>
            </a:r>
            <a:endParaRPr lang="en-US" sz="1400" dirty="0" smtClean="0"/>
          </a:p>
          <a:p>
            <a:r>
              <a:rPr lang="kk-KZ" sz="1400" b="1" dirty="0" smtClean="0"/>
              <a:t>Семейное 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Курс английского языка (А2, В1,В2)</a:t>
            </a:r>
            <a:endParaRPr lang="ru-RU" sz="1100" dirty="0"/>
          </a:p>
          <a:p>
            <a:endParaRPr lang="ru-RU" sz="12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en-US" sz="1000" dirty="0"/>
              <a:t>Secondary school number 6» of the </a:t>
            </a:r>
            <a:r>
              <a:rPr lang="en-US" sz="1000" dirty="0" err="1"/>
              <a:t>Akimat</a:t>
            </a:r>
            <a:r>
              <a:rPr lang="en-US" sz="1000" dirty="0"/>
              <a:t> of Ust-Kamenogorsk</a:t>
            </a:r>
            <a:endParaRPr lang="ru-RU" sz="8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err="1"/>
              <a:t>казахски</a:t>
            </a:r>
            <a:r>
              <a:rPr lang="kk-KZ" sz="1200" dirty="0"/>
              <a:t>й</a:t>
            </a:r>
            <a:r>
              <a:rPr lang="ru-RU" sz="1200" dirty="0"/>
              <a:t>, </a:t>
            </a:r>
            <a:r>
              <a:rPr lang="ru-RU" sz="1200" dirty="0" err="1"/>
              <a:t>русски</a:t>
            </a:r>
            <a:r>
              <a:rPr lang="kk-KZ" sz="1200" dirty="0"/>
              <a:t>й</a:t>
            </a:r>
            <a:r>
              <a:rPr lang="ru-RU" sz="1200" dirty="0"/>
              <a:t>, </a:t>
            </a:r>
            <a:r>
              <a:rPr lang="ru-RU" sz="1200" dirty="0" err="1"/>
              <a:t>английски</a:t>
            </a:r>
            <a:r>
              <a:rPr lang="kk-KZ" sz="1200" dirty="0"/>
              <a:t>й свободно. </a:t>
            </a:r>
            <a:endParaRPr lang="ru-RU" sz="1200" dirty="0"/>
          </a:p>
          <a:p>
            <a:r>
              <a:rPr lang="ru-RU" sz="1200" b="1" dirty="0" smtClean="0">
                <a:ea typeface="Calibri"/>
                <a:cs typeface="Times New Roman"/>
              </a:rPr>
              <a:t>Достижения, награды</a:t>
            </a:r>
            <a:r>
              <a:rPr lang="kk-KZ" sz="1200" dirty="0"/>
              <a:t> </a:t>
            </a:r>
            <a:r>
              <a:rPr lang="ru-RU" sz="1200" dirty="0"/>
              <a:t>Есть сертификаты по окончанию английских курсов</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kk-KZ" sz="1200" dirty="0"/>
              <a:t>Навыки:</a:t>
            </a:r>
            <a:r>
              <a:rPr lang="ru-RU" sz="1200" dirty="0"/>
              <a:t>Решение педагогических, научно-методических, организационного-управленческих </a:t>
            </a:r>
            <a:r>
              <a:rPr lang="ru-RU" sz="1200" dirty="0" smtClean="0"/>
              <a:t>задач</a:t>
            </a:r>
            <a:r>
              <a:rPr lang="kk-KZ" sz="1200" dirty="0" smtClean="0"/>
              <a:t>, </a:t>
            </a:r>
            <a:r>
              <a:rPr lang="ru-RU" sz="1200" dirty="0" smtClean="0"/>
              <a:t>Знание </a:t>
            </a:r>
            <a:r>
              <a:rPr lang="ru-RU" sz="1200" dirty="0"/>
              <a:t>принципов научной организации </a:t>
            </a:r>
            <a:r>
              <a:rPr lang="ru-RU" sz="1200" dirty="0" smtClean="0"/>
              <a:t>труда, Знание </a:t>
            </a:r>
            <a:r>
              <a:rPr lang="ru-RU" sz="1200" dirty="0"/>
              <a:t>техники безопасности во время учебного </a:t>
            </a:r>
            <a:r>
              <a:rPr lang="ru-RU" sz="1200" dirty="0" smtClean="0"/>
              <a:t>процесса, Составление </a:t>
            </a:r>
            <a:r>
              <a:rPr lang="ru-RU" sz="1200" dirty="0"/>
              <a:t>учебного плана на урок, четверть, полугодие, </a:t>
            </a:r>
            <a:r>
              <a:rPr lang="ru-RU" sz="1200" dirty="0" smtClean="0"/>
              <a:t>год, Проведение </a:t>
            </a:r>
            <a:r>
              <a:rPr lang="ru-RU" sz="1200" dirty="0"/>
              <a:t>контрольных, лабораторных, практических </a:t>
            </a:r>
            <a:r>
              <a:rPr lang="ru-RU" sz="1200" dirty="0" smtClean="0"/>
              <a:t>работ, Умение </a:t>
            </a:r>
            <a:r>
              <a:rPr lang="ru-RU" sz="1200" dirty="0"/>
              <a:t>мотивировать </a:t>
            </a:r>
            <a:r>
              <a:rPr lang="ru-RU" sz="1200" dirty="0" smtClean="0"/>
              <a:t>учеников, опыт </a:t>
            </a:r>
            <a:r>
              <a:rPr lang="ru-RU" sz="1200" dirty="0"/>
              <a:t>общения с детьми разных возрастных групп </a:t>
            </a:r>
            <a:r>
              <a:rPr lang="kk-KZ" sz="1200" dirty="0"/>
              <a:t>,</a:t>
            </a:r>
            <a:r>
              <a:rPr lang="ru-RU" sz="1200" dirty="0"/>
              <a:t>культур и способностей;</a:t>
            </a:r>
          </a:p>
          <a:p>
            <a:r>
              <a:rPr lang="ru-RU" sz="1200" b="1" dirty="0" smtClean="0">
                <a:ea typeface="Calibri"/>
                <a:cs typeface="Times New Roman"/>
              </a:rPr>
              <a:t>Личные качества</a:t>
            </a:r>
            <a:endParaRPr lang="ru-RU" sz="1200" dirty="0"/>
          </a:p>
          <a:p>
            <a:r>
              <a:rPr lang="ru-RU" sz="1200" dirty="0"/>
              <a:t>коммуникабельность</a:t>
            </a:r>
            <a:r>
              <a:rPr lang="kk-KZ" sz="1200" dirty="0"/>
              <a:t>,</a:t>
            </a:r>
            <a:r>
              <a:rPr lang="ru-RU" sz="1200" dirty="0"/>
              <a:t>стрессоустойчивость</a:t>
            </a:r>
            <a:r>
              <a:rPr lang="kk-KZ" sz="1200" dirty="0"/>
              <a:t>,</a:t>
            </a:r>
            <a:r>
              <a:rPr lang="ru-RU" sz="1200" dirty="0"/>
              <a:t>вежливость</a:t>
            </a:r>
            <a:r>
              <a:rPr lang="kk-KZ" sz="1200" dirty="0"/>
              <a:t>,</a:t>
            </a:r>
            <a:r>
              <a:rPr lang="ru-RU" sz="1200" dirty="0"/>
              <a:t>высокая работоспособность</a:t>
            </a:r>
            <a:r>
              <a:rPr lang="kk-KZ" sz="1200" dirty="0"/>
              <a:t>,</a:t>
            </a:r>
            <a:r>
              <a:rPr lang="ru-RU" sz="1200" dirty="0"/>
              <a:t>аналитическое мышление</a:t>
            </a:r>
            <a:r>
              <a:rPr lang="kk-KZ" sz="1200" dirty="0"/>
              <a:t>,</a:t>
            </a:r>
            <a:r>
              <a:rPr lang="ru-RU" sz="1200" dirty="0"/>
              <a:t>стремление к профессиональному росту</a:t>
            </a:r>
            <a:r>
              <a:rPr lang="kk-KZ" sz="1200" dirty="0"/>
              <a:t>,и</a:t>
            </a:r>
            <a:r>
              <a:rPr lang="ru-RU" sz="1200" dirty="0" err="1"/>
              <a:t>нициативность</a:t>
            </a:r>
            <a:r>
              <a:rPr lang="kk-KZ" sz="1200" dirty="0"/>
              <a:t>,д</a:t>
            </a:r>
            <a:r>
              <a:rPr lang="ru-RU" sz="1200" dirty="0" err="1"/>
              <a:t>исциплинированност</a:t>
            </a:r>
            <a:r>
              <a:rPr lang="kk-KZ" sz="1200" dirty="0"/>
              <a:t>ь.</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ru-RU" sz="1200" dirty="0"/>
              <a:t>занятия в тренажерном зале, волейбол</a:t>
            </a:r>
            <a:r>
              <a:rPr lang="kk-KZ" sz="1200" dirty="0"/>
              <a:t>,</a:t>
            </a:r>
            <a:r>
              <a:rPr lang="ru-RU" sz="1200" dirty="0"/>
              <a:t>чтение  романов, изучение психологии</a:t>
            </a:r>
            <a:r>
              <a:rPr lang="kk-KZ" sz="1200" dirty="0"/>
              <a:t>.</a:t>
            </a:r>
            <a:endParaRPr lang="ru-RU" sz="1200" dirty="0"/>
          </a:p>
          <a:p>
            <a:r>
              <a:rPr lang="ru-RU" sz="1200" b="1" dirty="0" smtClean="0">
                <a:ea typeface="Calibri"/>
                <a:cs typeface="Times New Roman"/>
              </a:rPr>
              <a:t>Жизненное кредо </a:t>
            </a:r>
            <a:endParaRPr lang="ru-RU" sz="1200" dirty="0"/>
          </a:p>
          <a:p>
            <a:r>
              <a:rPr lang="kk-KZ" sz="1200" dirty="0"/>
              <a:t>“</a:t>
            </a:r>
            <a:r>
              <a:rPr lang="ru-RU" sz="1200" dirty="0"/>
              <a:t>Плохо не то, что не знаешь, а то, что знать не </a:t>
            </a:r>
            <a:r>
              <a:rPr lang="ru-RU" sz="1200" dirty="0" err="1"/>
              <a:t>хочеш</a:t>
            </a:r>
            <a:r>
              <a:rPr lang="kk-KZ" sz="1200" dirty="0"/>
              <a:t>ь”.</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06195625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a:stretch>
            <a:fillRect/>
          </a:stretch>
        </p:blipFill>
        <p:spPr>
          <a:xfrm>
            <a:off x="2761529" y="477908"/>
            <a:ext cx="1476340" cy="1363861"/>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Туленгутова</a:t>
            </a:r>
            <a:r>
              <a:rPr lang="ru-RU" sz="1400" b="1" dirty="0">
                <a:solidFill>
                  <a:schemeClr val="bg1"/>
                </a:solidFill>
              </a:rPr>
              <a:t> </a:t>
            </a:r>
            <a:r>
              <a:rPr lang="ru-RU" sz="1400" b="1" dirty="0" err="1">
                <a:solidFill>
                  <a:schemeClr val="bg1"/>
                </a:solidFill>
              </a:rPr>
              <a:t>Анель</a:t>
            </a:r>
            <a:r>
              <a:rPr lang="ru-RU" sz="1400" b="1" dirty="0">
                <a:solidFill>
                  <a:schemeClr val="bg1"/>
                </a:solidFill>
              </a:rPr>
              <a:t> </a:t>
            </a:r>
            <a:r>
              <a:rPr lang="ru-RU" sz="1400" b="1" dirty="0" err="1">
                <a:solidFill>
                  <a:schemeClr val="bg1"/>
                </a:solidFill>
              </a:rPr>
              <a:t>Айдос</a:t>
            </a:r>
            <a:r>
              <a:rPr lang="kk-KZ" sz="1400" b="1" dirty="0" smtClean="0">
                <a:solidFill>
                  <a:schemeClr val="bg1"/>
                </a:solidFill>
              </a:rPr>
              <a:t>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a:t>
            </a:r>
            <a:r>
              <a:rPr lang="kk-KZ" sz="1400" dirty="0" smtClean="0">
                <a:solidFill>
                  <a:schemeClr val="bg1"/>
                </a:solidFill>
              </a:rPr>
              <a:t>7775-501-04-98</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aneltulengutova</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24.12.2000</a:t>
            </a:r>
          </a:p>
          <a:p>
            <a:r>
              <a:rPr lang="kk-KZ" sz="1400" b="1" dirty="0" smtClean="0"/>
              <a:t>Семейное положение:</a:t>
            </a:r>
            <a:r>
              <a:rPr lang="kk-KZ" sz="1400" dirty="0" smtClean="0"/>
              <a:t> </a:t>
            </a:r>
            <a:r>
              <a:rPr lang="kk-KZ" sz="1400" b="1" dirty="0"/>
              <a:t> </a:t>
            </a:r>
            <a:r>
              <a:rPr lang="kk-KZ" sz="1400" dirty="0"/>
              <a:t>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Курсы английского языка</a:t>
            </a:r>
            <a:endParaRPr lang="ru-RU" sz="12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000" dirty="0"/>
              <a:t>КГУ «Средняя школа №6» отдела образования по городу Усть-Каменогорск</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a:t>казахский язык свободно; английский – базовый</a:t>
            </a:r>
          </a:p>
          <a:p>
            <a:r>
              <a:rPr lang="ru-RU" sz="1200" b="1" dirty="0" smtClean="0">
                <a:ea typeface="Calibri"/>
                <a:cs typeface="Times New Roman"/>
              </a:rPr>
              <a:t>Достижения, награды</a:t>
            </a:r>
            <a:r>
              <a:rPr lang="kk-KZ" sz="1200" dirty="0"/>
              <a:t>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Уверенный пользователь </a:t>
            </a:r>
            <a:r>
              <a:rPr lang="ru-RU" sz="1200" dirty="0" smtClean="0"/>
              <a:t>ПК; Знание  </a:t>
            </a:r>
            <a:r>
              <a:rPr lang="ru-RU" sz="1200" dirty="0"/>
              <a:t>педагогики и психологии </a:t>
            </a:r>
            <a:r>
              <a:rPr lang="ru-RU" sz="1200" dirty="0" smtClean="0"/>
              <a:t>преподавания; Использование </a:t>
            </a:r>
            <a:r>
              <a:rPr lang="ru-RU" sz="1200" dirty="0"/>
              <a:t>современных методик в </a:t>
            </a:r>
            <a:r>
              <a:rPr lang="ru-RU" sz="1200" dirty="0" smtClean="0"/>
              <a:t>работе; Преданность делу; Знание </a:t>
            </a:r>
            <a:r>
              <a:rPr lang="ru-RU" sz="1200" dirty="0"/>
              <a:t>делового этикета;</a:t>
            </a:r>
          </a:p>
          <a:p>
            <a:r>
              <a:rPr lang="ru-RU" sz="1200" b="1" dirty="0" smtClean="0">
                <a:ea typeface="Calibri"/>
                <a:cs typeface="Times New Roman"/>
              </a:rPr>
              <a:t>Личные качества</a:t>
            </a:r>
            <a:endParaRPr lang="ru-RU" sz="1200" dirty="0"/>
          </a:p>
          <a:p>
            <a:r>
              <a:rPr lang="ru-RU" sz="1200" dirty="0"/>
              <a:t>Активность, любознательность, здоровый образ жизни. Дисциплинированность, порядочность, трудолюбие. Умение хорошо ладить с детьми, быть наставником, заинтересовать группу. Честность, </a:t>
            </a:r>
            <a:r>
              <a:rPr lang="ru-RU" sz="1200" dirty="0" smtClean="0"/>
              <a:t>сдержанность</a:t>
            </a:r>
          </a:p>
          <a:p>
            <a:r>
              <a:rPr lang="kk-KZ" sz="1200" b="1" dirty="0" smtClean="0"/>
              <a:t>Интересы</a:t>
            </a:r>
            <a:r>
              <a:rPr lang="kk-KZ" sz="1200" b="1" dirty="0"/>
              <a:t>, </a:t>
            </a:r>
            <a:r>
              <a:rPr lang="kk-KZ" sz="1200" b="1" dirty="0" smtClean="0"/>
              <a:t>увлечения</a:t>
            </a:r>
            <a:endParaRPr lang="ru-RU" sz="1200" dirty="0"/>
          </a:p>
          <a:p>
            <a:r>
              <a:rPr lang="kk-KZ" sz="1200" dirty="0"/>
              <a:t>Чтение современной классической </a:t>
            </a:r>
            <a:r>
              <a:rPr lang="kk-KZ" sz="1200" dirty="0" smtClean="0"/>
              <a:t>литературы,музыка,кулинария</a:t>
            </a:r>
            <a:endParaRPr lang="ru-RU" sz="1200" dirty="0"/>
          </a:p>
          <a:p>
            <a:r>
              <a:rPr lang="ru-RU" sz="1200" b="1" dirty="0" smtClean="0">
                <a:ea typeface="Calibri"/>
                <a:cs typeface="Times New Roman"/>
              </a:rPr>
              <a:t>Жизненное кредо </a:t>
            </a:r>
            <a:endParaRPr lang="ru-RU" sz="1200" dirty="0"/>
          </a:p>
          <a:p>
            <a:r>
              <a:rPr lang="kk-KZ" sz="1200" dirty="0"/>
              <a:t>Для того, чтобы достичь жизненного успеха, необходимо воспитывать в себе терпение и сдержанность.</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26111109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фото.jpeg"/>
          <p:cNvPicPr/>
          <p:nvPr/>
        </p:nvPicPr>
        <p:blipFill>
          <a:blip r:embed="rId2"/>
          <a:stretch>
            <a:fillRect/>
          </a:stretch>
        </p:blipFill>
        <p:spPr>
          <a:xfrm>
            <a:off x="2761529" y="477907"/>
            <a:ext cx="1476340" cy="1363861"/>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Салауатова Қырмызы Салауатқызы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8776-416-4774</a:t>
            </a:r>
            <a:endParaRPr lang="kk-KZ"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kyrmyzysalauatova</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12.05.2000</a:t>
            </a:r>
          </a:p>
          <a:p>
            <a:r>
              <a:rPr lang="kk-KZ" sz="1400" b="1" dirty="0" smtClean="0"/>
              <a:t>Семейное положение:</a:t>
            </a:r>
            <a:r>
              <a:rPr lang="kk-KZ" sz="1400" dirty="0" smtClean="0"/>
              <a:t> </a:t>
            </a:r>
            <a:r>
              <a:rPr lang="kk-KZ" sz="1400" b="1" dirty="0"/>
              <a:t> </a:t>
            </a:r>
            <a:r>
              <a:rPr lang="kk-KZ" sz="1400" dirty="0"/>
              <a:t>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100" dirty="0"/>
              <a:t>Курс английского языка (А2, В1, В2)</a:t>
            </a:r>
            <a:endParaRPr lang="ru-RU" sz="12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000" dirty="0"/>
              <a:t>КГУ «Средняя школа 15</a:t>
            </a:r>
            <a:r>
              <a:rPr lang="ru-RU" sz="1000" dirty="0"/>
              <a:t>» </a:t>
            </a:r>
            <a:r>
              <a:rPr lang="ru-RU" sz="1000" dirty="0" err="1"/>
              <a:t>акимата</a:t>
            </a:r>
            <a:r>
              <a:rPr lang="ru-RU" sz="1000" dirty="0"/>
              <a:t> г Усть-Каменогорска</a:t>
            </a:r>
            <a:endParaRPr lang="ru-RU" sz="8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smtClean="0"/>
              <a:t>Казахский, русский, английский</a:t>
            </a:r>
            <a:endParaRPr lang="ru-RU" sz="1200" dirty="0"/>
          </a:p>
          <a:p>
            <a:r>
              <a:rPr lang="ru-RU" sz="1200" b="1" dirty="0" smtClean="0">
                <a:ea typeface="Calibri"/>
                <a:cs typeface="Times New Roman"/>
              </a:rPr>
              <a:t>Достижения, награды</a:t>
            </a:r>
            <a:r>
              <a:rPr lang="kk-KZ" sz="1200" dirty="0"/>
              <a:t>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smtClean="0"/>
              <a:t>-</a:t>
            </a:r>
            <a:endParaRPr lang="ru-RU" sz="1200" dirty="0"/>
          </a:p>
          <a:p>
            <a:r>
              <a:rPr lang="ru-RU" sz="1200" b="1" dirty="0" smtClean="0">
                <a:ea typeface="Calibri"/>
                <a:cs typeface="Times New Roman"/>
              </a:rPr>
              <a:t>Личные качества</a:t>
            </a:r>
            <a:endParaRPr lang="ru-RU" sz="1200" dirty="0"/>
          </a:p>
          <a:p>
            <a:r>
              <a:rPr lang="ru-RU" sz="1200" dirty="0"/>
              <a:t>Дружелюбие</a:t>
            </a:r>
            <a:r>
              <a:rPr lang="kk-KZ" sz="1200" dirty="0"/>
              <a:t>, </a:t>
            </a:r>
            <a:r>
              <a:rPr lang="ru-RU" sz="1200" dirty="0"/>
              <a:t>коммуникабельность</a:t>
            </a:r>
            <a:r>
              <a:rPr lang="kk-KZ" sz="1200" dirty="0"/>
              <a:t>, </a:t>
            </a:r>
            <a:r>
              <a:rPr lang="ru-RU" sz="1200" dirty="0"/>
              <a:t>отзывчивость</a:t>
            </a:r>
            <a:r>
              <a:rPr lang="kk-KZ" sz="1200" dirty="0"/>
              <a:t>, </a:t>
            </a:r>
            <a:r>
              <a:rPr lang="ru-RU" sz="1200" dirty="0"/>
              <a:t>способность убеждать</a:t>
            </a:r>
            <a:r>
              <a:rPr lang="kk-KZ" sz="1200" dirty="0"/>
              <a:t>, </a:t>
            </a:r>
            <a:r>
              <a:rPr lang="ru-RU" sz="1200" dirty="0"/>
              <a:t>справедливость</a:t>
            </a:r>
          </a:p>
          <a:p>
            <a:r>
              <a:rPr lang="kk-KZ" sz="1200" b="1" dirty="0" smtClean="0"/>
              <a:t>Интересы</a:t>
            </a:r>
            <a:r>
              <a:rPr lang="kk-KZ" sz="1200" b="1" dirty="0"/>
              <a:t>, </a:t>
            </a:r>
            <a:r>
              <a:rPr lang="kk-KZ" sz="1200" b="1" dirty="0" smtClean="0"/>
              <a:t>увлечения</a:t>
            </a:r>
            <a:endParaRPr lang="ru-RU" sz="1200" dirty="0"/>
          </a:p>
          <a:p>
            <a:r>
              <a:rPr lang="kk-KZ" sz="1200" dirty="0" smtClean="0"/>
              <a:t>Увлекаюсь </a:t>
            </a:r>
            <a:r>
              <a:rPr lang="kk-KZ" sz="1200" dirty="0"/>
              <a:t>музыкой, нравится петь</a:t>
            </a:r>
            <a:endParaRPr lang="ru-RU" sz="1200" dirty="0"/>
          </a:p>
          <a:p>
            <a:r>
              <a:rPr lang="ru-RU" sz="1200" b="1" dirty="0" smtClean="0">
                <a:ea typeface="Calibri"/>
                <a:cs typeface="Times New Roman"/>
              </a:rPr>
              <a:t>Жизненное кредо </a:t>
            </a:r>
            <a:endParaRPr lang="ru-RU" sz="1200" dirty="0"/>
          </a:p>
          <a:p>
            <a:r>
              <a:rPr lang="kk-KZ" sz="1200" dirty="0"/>
              <a:t>Все что не делается – к лучшему</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749772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58017" y="478461"/>
            <a:ext cx="1477545" cy="1363307"/>
          </a:xfrm>
          <a:prstGeom prst="rect">
            <a:avLst/>
          </a:prstGeom>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Шаклеин</a:t>
            </a:r>
            <a:r>
              <a:rPr lang="ru-RU" sz="1400" b="1" dirty="0">
                <a:solidFill>
                  <a:schemeClr val="bg1"/>
                </a:solidFill>
              </a:rPr>
              <a:t> Руслан </a:t>
            </a:r>
            <a:r>
              <a:rPr lang="ru-RU" sz="1400" b="1" dirty="0" err="1">
                <a:solidFill>
                  <a:schemeClr val="bg1"/>
                </a:solidFill>
              </a:rPr>
              <a:t>Ренатович</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a:t>
            </a:r>
            <a:r>
              <a:rPr lang="ru-RU" sz="1400" dirty="0" smtClean="0">
                <a:solidFill>
                  <a:schemeClr val="bg1"/>
                </a:solidFill>
              </a:rPr>
              <a:t>7-777-708-07-37</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rusik-uk@mail.ru</a:t>
            </a: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smtClean="0"/>
              <a:t>28.06.2000</a:t>
            </a:r>
          </a:p>
          <a:p>
            <a:r>
              <a:rPr lang="ru-RU" sz="1400" b="1" dirty="0" smtClean="0"/>
              <a:t>Семейное </a:t>
            </a:r>
            <a:r>
              <a:rPr lang="ru-RU" sz="1400" b="1" dirty="0"/>
              <a:t>положение:</a:t>
            </a:r>
            <a:r>
              <a:rPr lang="ru-RU" sz="1400" dirty="0"/>
              <a:t> </a:t>
            </a:r>
            <a:r>
              <a:rPr lang="ru-RU" sz="1400" dirty="0" smtClean="0"/>
              <a:t>-</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6В11101 Туризм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400" b="1" cap="small" dirty="0" smtClean="0"/>
              <a:t>-</a:t>
            </a:r>
            <a:endParaRPr lang="ru-RU" sz="1400" dirty="0"/>
          </a:p>
          <a:p>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pPr lvl="0"/>
            <a:r>
              <a:rPr lang="ru-RU" sz="1000" dirty="0" smtClean="0">
                <a:solidFill>
                  <a:schemeClr val="bg1"/>
                </a:solidFill>
              </a:rPr>
              <a:t>нет</a:t>
            </a:r>
            <a:endParaRPr lang="ru-RU" sz="1000" dirty="0">
              <a:solidFill>
                <a:schemeClr val="bg1"/>
              </a:solidFill>
            </a:endParaRPr>
          </a:p>
          <a:p>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a:t>
            </a:r>
            <a:r>
              <a:rPr lang="ru-RU" sz="1400" dirty="0" smtClean="0"/>
              <a:t>английский </a:t>
            </a:r>
            <a:r>
              <a:rPr lang="ru-RU" sz="1400" dirty="0"/>
              <a:t>язык </a:t>
            </a:r>
          </a:p>
          <a:p>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pPr lvl="0"/>
            <a:r>
              <a:rPr lang="ru-RU" sz="1400" dirty="0"/>
              <a:t>Владение несколькими языками (Английский, </a:t>
            </a:r>
            <a:r>
              <a:rPr lang="ru-RU" sz="1400" dirty="0" smtClean="0"/>
              <a:t>Русский), Владение </a:t>
            </a:r>
            <a:r>
              <a:rPr lang="ru-RU" sz="1400" dirty="0"/>
              <a:t>компьютером и программами (</a:t>
            </a:r>
            <a:r>
              <a:rPr lang="ru-RU" sz="1400" dirty="0" err="1"/>
              <a:t>Word</a:t>
            </a:r>
            <a:r>
              <a:rPr lang="ru-RU" sz="1400" dirty="0"/>
              <a:t>, </a:t>
            </a:r>
            <a:r>
              <a:rPr lang="ru-RU" sz="1400" dirty="0" err="1"/>
              <a:t>Power</a:t>
            </a:r>
            <a:r>
              <a:rPr lang="ru-RU" sz="1400" dirty="0"/>
              <a:t> </a:t>
            </a:r>
            <a:r>
              <a:rPr lang="ru-RU" sz="1400" dirty="0" err="1"/>
              <a:t>point,Excel</a:t>
            </a:r>
            <a:r>
              <a:rPr lang="ru-RU" sz="1400" dirty="0" smtClean="0"/>
              <a:t>)</a:t>
            </a:r>
          </a:p>
          <a:p>
            <a:pPr lvl="0"/>
            <a:r>
              <a:rPr lang="ru-RU" sz="1400" b="1" dirty="0" smtClean="0">
                <a:ea typeface="Calibri"/>
                <a:cs typeface="Times New Roman"/>
              </a:rPr>
              <a:t>Личные качества</a:t>
            </a:r>
          </a:p>
          <a:p>
            <a:pPr lvl="0"/>
            <a:r>
              <a:rPr lang="ru-RU" sz="1400" dirty="0" smtClean="0"/>
              <a:t>Ответственность, Самообладание, Целеустремлённость </a:t>
            </a:r>
          </a:p>
          <a:p>
            <a:pPr lvl="0"/>
            <a:r>
              <a:rPr lang="ru-RU" sz="1400" b="1" dirty="0" smtClean="0">
                <a:ea typeface="Calibri"/>
                <a:cs typeface="Times New Roman"/>
              </a:rPr>
              <a:t>Жизненное кредо</a:t>
            </a:r>
            <a:endParaRPr lang="ru-RU" sz="1400" dirty="0" smtClean="0">
              <a:ea typeface="Calibri"/>
              <a:cs typeface="Times New Roman"/>
            </a:endParaRPr>
          </a:p>
          <a:p>
            <a:r>
              <a:rPr lang="kk-KZ" sz="1400" dirty="0" smtClean="0"/>
              <a:t>-</a:t>
            </a:r>
            <a:endParaRPr lang="ru-RU" sz="14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13154897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1529" y="477906"/>
            <a:ext cx="1476340" cy="1363861"/>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Рүстембекова Мөлдір Рүстембекқызы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87054793707, </a:t>
            </a:r>
            <a:r>
              <a:rPr lang="ru-RU" sz="1400" dirty="0" smtClean="0">
                <a:solidFill>
                  <a:schemeClr val="bg1"/>
                </a:solidFill>
              </a:rPr>
              <a:t>87085887495</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rustembekova</a:t>
            </a:r>
            <a:r>
              <a:rPr lang="ru-RU" sz="1400" dirty="0">
                <a:solidFill>
                  <a:schemeClr val="bg1"/>
                </a:solidFill>
              </a:rPr>
              <a:t>2020@</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11.04.1997</a:t>
            </a:r>
          </a:p>
          <a:p>
            <a:r>
              <a:rPr lang="kk-KZ" sz="1400" b="1" dirty="0" smtClean="0"/>
              <a:t>Семейное положение:</a:t>
            </a:r>
            <a:r>
              <a:rPr lang="kk-KZ" sz="1400" dirty="0" smtClean="0"/>
              <a:t> </a:t>
            </a:r>
            <a:r>
              <a:rPr lang="kk-KZ" sz="1400" b="1" dirty="0"/>
              <a:t> </a:t>
            </a:r>
            <a:r>
              <a:rPr lang="kk-KZ" sz="1400" dirty="0"/>
              <a:t>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Есептеу техникасы және бағдарламалық қамтамасыз </a:t>
            </a:r>
            <a:r>
              <a:rPr lang="kk-KZ" sz="1100" dirty="0" smtClean="0"/>
              <a:t>ету, </a:t>
            </a:r>
            <a:r>
              <a:rPr lang="kk-KZ" sz="1100" dirty="0"/>
              <a:t>«Шығыс Қазақстан Технологиялық колледжі» 2011-2017</a:t>
            </a:r>
            <a:endParaRPr lang="ru-RU" sz="1100" dirty="0"/>
          </a:p>
          <a:p>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kk-KZ" sz="1000" dirty="0"/>
              <a:t>КГУ «Средняя школа 15</a:t>
            </a:r>
            <a:r>
              <a:rPr lang="ru-RU" sz="1000" dirty="0"/>
              <a:t>» </a:t>
            </a:r>
            <a:r>
              <a:rPr lang="ru-RU" sz="1000" dirty="0" err="1"/>
              <a:t>акимата</a:t>
            </a:r>
            <a:r>
              <a:rPr lang="ru-RU" sz="1000" dirty="0"/>
              <a:t> г Усть-Каменогорска</a:t>
            </a:r>
            <a:endParaRPr lang="ru-RU" sz="8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err="1"/>
              <a:t>казахски</a:t>
            </a:r>
            <a:r>
              <a:rPr lang="kk-KZ" sz="1200" dirty="0"/>
              <a:t>й</a:t>
            </a:r>
            <a:r>
              <a:rPr lang="ru-RU" sz="1200" dirty="0"/>
              <a:t>, </a:t>
            </a:r>
            <a:r>
              <a:rPr lang="ru-RU" sz="1200" dirty="0" err="1"/>
              <a:t>русски</a:t>
            </a:r>
            <a:r>
              <a:rPr lang="kk-KZ" sz="1200" dirty="0"/>
              <a:t>й</a:t>
            </a:r>
            <a:r>
              <a:rPr lang="ru-RU" sz="1200" dirty="0"/>
              <a:t>, </a:t>
            </a:r>
            <a:r>
              <a:rPr lang="ru-RU" sz="1200" dirty="0" err="1"/>
              <a:t>английски</a:t>
            </a:r>
            <a:r>
              <a:rPr lang="kk-KZ" sz="1200" dirty="0"/>
              <a:t>й </a:t>
            </a:r>
            <a:r>
              <a:rPr lang="kk-KZ" sz="1200" dirty="0" smtClean="0"/>
              <a:t>свободно</a:t>
            </a:r>
          </a:p>
          <a:p>
            <a:r>
              <a:rPr lang="ru-RU" sz="1200" b="1" dirty="0" smtClean="0">
                <a:ea typeface="Calibri"/>
                <a:cs typeface="Times New Roman"/>
              </a:rPr>
              <a:t>Достижения, награды</a:t>
            </a:r>
            <a:r>
              <a:rPr lang="kk-KZ" sz="1200" dirty="0"/>
              <a:t> </a:t>
            </a:r>
            <a:r>
              <a:rPr lang="ru-RU" sz="1200" dirty="0"/>
              <a:t>Есть сертификаты по окончанию английских курсов</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Решение педагогических, научно-методических, организационного-управленческих </a:t>
            </a:r>
            <a:r>
              <a:rPr lang="ru-RU" sz="1200" dirty="0" smtClean="0"/>
              <a:t>задач, Оказание </a:t>
            </a:r>
            <a:r>
              <a:rPr lang="ru-RU" sz="1200" dirty="0"/>
              <a:t>первой медицинской </a:t>
            </a:r>
            <a:r>
              <a:rPr lang="ru-RU" sz="1200" dirty="0" smtClean="0"/>
              <a:t>помощи, Знание </a:t>
            </a:r>
            <a:r>
              <a:rPr lang="ru-RU" sz="1200" dirty="0"/>
              <a:t>принципов научной организации </a:t>
            </a:r>
            <a:r>
              <a:rPr lang="ru-RU" sz="1200" dirty="0" smtClean="0"/>
              <a:t>труда, Знание </a:t>
            </a:r>
            <a:r>
              <a:rPr lang="ru-RU" sz="1200" dirty="0"/>
              <a:t>техники безопасности во время учебного </a:t>
            </a:r>
            <a:r>
              <a:rPr lang="ru-RU" sz="1200" dirty="0" smtClean="0"/>
              <a:t>процесса, Составление </a:t>
            </a:r>
            <a:r>
              <a:rPr lang="ru-RU" sz="1200" dirty="0"/>
              <a:t>учебного плана на урок, четверть, полугодие, год</a:t>
            </a:r>
          </a:p>
          <a:p>
            <a:r>
              <a:rPr lang="ru-RU" sz="1200" dirty="0"/>
              <a:t>Проведение контрольных, лабораторных, практических </a:t>
            </a:r>
            <a:r>
              <a:rPr lang="ru-RU" sz="1200" dirty="0" smtClean="0"/>
              <a:t>работ, Умение </a:t>
            </a:r>
            <a:r>
              <a:rPr lang="ru-RU" sz="1200" dirty="0"/>
              <a:t>мотивировать </a:t>
            </a:r>
            <a:r>
              <a:rPr lang="ru-RU" sz="1200" dirty="0" smtClean="0"/>
              <a:t>учеников, Знание </a:t>
            </a:r>
            <a:r>
              <a:rPr lang="ru-RU" sz="1200" dirty="0"/>
              <a:t>делового </a:t>
            </a:r>
            <a:r>
              <a:rPr lang="ru-RU" sz="1200" dirty="0" smtClean="0"/>
              <a:t>этикета</a:t>
            </a:r>
            <a:endParaRPr lang="ru-RU" sz="1200" dirty="0"/>
          </a:p>
          <a:p>
            <a:r>
              <a:rPr lang="ru-RU" sz="1200" b="1" dirty="0" smtClean="0">
                <a:ea typeface="Calibri"/>
                <a:cs typeface="Times New Roman"/>
              </a:rPr>
              <a:t>Личные качества</a:t>
            </a:r>
            <a:endParaRPr lang="ru-RU" sz="1200" dirty="0"/>
          </a:p>
          <a:p>
            <a:r>
              <a:rPr lang="ru-RU" sz="1200" dirty="0"/>
              <a:t>Дисциплинированность</a:t>
            </a:r>
            <a:r>
              <a:rPr lang="kk-KZ" sz="1200" dirty="0"/>
              <a:t>,т</a:t>
            </a:r>
            <a:r>
              <a:rPr lang="ru-RU" sz="1200" dirty="0" err="1"/>
              <a:t>рудолюбие</a:t>
            </a:r>
            <a:r>
              <a:rPr lang="ru-RU" sz="1200" dirty="0"/>
              <a:t> и работоспособность. и настойчивость</a:t>
            </a:r>
            <a:r>
              <a:rPr lang="kk-KZ" sz="1200" dirty="0"/>
              <a:t>, н</a:t>
            </a:r>
            <a:r>
              <a:rPr lang="ru-RU" sz="1200" dirty="0" err="1"/>
              <a:t>аблюдательность</a:t>
            </a:r>
            <a:r>
              <a:rPr lang="ru-RU" sz="1200" dirty="0"/>
              <a:t>. толерантность, уважительное отношение к людям</a:t>
            </a:r>
            <a:r>
              <a:rPr lang="kk-KZ" sz="1200" dirty="0"/>
              <a:t>,</a:t>
            </a:r>
            <a:r>
              <a:rPr lang="ru-RU" sz="1200" dirty="0"/>
              <a:t>умение работать в коллективе</a:t>
            </a:r>
            <a:r>
              <a:rPr lang="kk-KZ" sz="1200" dirty="0"/>
              <a:t>,</a:t>
            </a:r>
            <a:r>
              <a:rPr lang="ru-RU" sz="1200" dirty="0"/>
              <a:t>четкая дикция, грамотная речь</a:t>
            </a:r>
            <a:r>
              <a:rPr lang="kk-KZ" sz="1200" dirty="0"/>
              <a:t>.</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a:t>интересуюсь книгами (имеется свою мини-библиотека),учет и аудит, </a:t>
            </a:r>
            <a:r>
              <a:rPr lang="ru-RU" sz="1200" dirty="0"/>
              <a:t>занятия </a:t>
            </a:r>
            <a:r>
              <a:rPr lang="ru-RU" sz="1200" dirty="0" smtClean="0"/>
              <a:t>спортом, изучение </a:t>
            </a:r>
            <a:r>
              <a:rPr lang="ru-RU" sz="1200" dirty="0"/>
              <a:t>компьютерных программ</a:t>
            </a:r>
            <a:r>
              <a:rPr lang="kk-KZ" sz="1200" dirty="0"/>
              <a:t>, </a:t>
            </a:r>
            <a:r>
              <a:rPr lang="ru-RU" sz="1200" dirty="0"/>
              <a:t>чтение</a:t>
            </a:r>
            <a:r>
              <a:rPr lang="kk-KZ" sz="1200" dirty="0"/>
              <a:t>,</a:t>
            </a:r>
            <a:r>
              <a:rPr lang="ru-RU" sz="1200" dirty="0"/>
              <a:t>садоводство</a:t>
            </a:r>
            <a:r>
              <a:rPr lang="kk-KZ" sz="1200" dirty="0"/>
              <a:t>,</a:t>
            </a:r>
            <a:r>
              <a:rPr lang="ru-RU" sz="1200" dirty="0"/>
              <a:t>изучение иностранных языков</a:t>
            </a:r>
            <a:r>
              <a:rPr lang="kk-KZ" sz="1200" dirty="0"/>
              <a:t>,</a:t>
            </a:r>
            <a:r>
              <a:rPr lang="ru-RU" sz="1200" dirty="0"/>
              <a:t>танцы</a:t>
            </a:r>
            <a:r>
              <a:rPr lang="kk-KZ" sz="1200" dirty="0"/>
              <a:t>.</a:t>
            </a:r>
            <a:endParaRPr lang="ru-RU" sz="1200" dirty="0"/>
          </a:p>
          <a:p>
            <a:r>
              <a:rPr lang="ru-RU" sz="1200" b="1" dirty="0" smtClean="0">
                <a:ea typeface="Calibri"/>
                <a:cs typeface="Times New Roman"/>
              </a:rPr>
              <a:t>Жизненное кредо </a:t>
            </a:r>
            <a:endParaRPr lang="ru-RU" sz="1200" dirty="0"/>
          </a:p>
          <a:p>
            <a:r>
              <a:rPr lang="ru-RU" sz="1200" dirty="0"/>
              <a:t>«Ничему тому, что важно знать, научить нельзя – все, что может сделать учитель, – это указать дорожки» (</a:t>
            </a:r>
            <a:r>
              <a:rPr lang="ru-RU" sz="1200" i="1" dirty="0"/>
              <a:t>Р. Олдингтон</a:t>
            </a:r>
            <a:r>
              <a:rPr lang="ru-RU" sz="1200" dirty="0"/>
              <a:t>).</a:t>
            </a:r>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91923944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stretch>
            <a:fillRect/>
          </a:stretch>
        </p:blipFill>
        <p:spPr>
          <a:xfrm>
            <a:off x="2761529" y="476003"/>
            <a:ext cx="1476340" cy="136576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Оралханова</a:t>
            </a:r>
            <a:r>
              <a:rPr lang="ru-RU" sz="1400" b="1" dirty="0">
                <a:solidFill>
                  <a:schemeClr val="bg1"/>
                </a:solidFill>
              </a:rPr>
              <a:t> Индира    </a:t>
            </a:r>
            <a:r>
              <a:rPr lang="kk-KZ" sz="1400" b="1" dirty="0">
                <a:solidFill>
                  <a:schemeClr val="bg1"/>
                </a:solidFill>
              </a:rPr>
              <a:t> </a:t>
            </a:r>
            <a:r>
              <a:rPr lang="kk-KZ" sz="1400" b="1" dirty="0" smtClean="0">
                <a:solidFill>
                  <a:schemeClr val="bg1"/>
                </a:solidFill>
              </a:rPr>
              <a:t>Елеусізқызы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87773198407</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Oralkhanova</a:t>
            </a:r>
            <a:r>
              <a:rPr lang="ru-RU" sz="1400" dirty="0">
                <a:solidFill>
                  <a:schemeClr val="bg1"/>
                </a:solidFill>
              </a:rPr>
              <a:t>.</a:t>
            </a:r>
            <a:r>
              <a:rPr lang="en-US" sz="1400" dirty="0" err="1">
                <a:solidFill>
                  <a:schemeClr val="bg1"/>
                </a:solidFill>
              </a:rPr>
              <a:t>i</a:t>
            </a:r>
            <a:r>
              <a:rPr lang="ru-RU" sz="1400" dirty="0">
                <a:solidFill>
                  <a:schemeClr val="bg1"/>
                </a:solidFill>
              </a:rPr>
              <a:t>.12@</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12.03.2001</a:t>
            </a:r>
          </a:p>
          <a:p>
            <a:r>
              <a:rPr lang="kk-KZ" sz="1400" b="1" dirty="0" smtClean="0"/>
              <a:t>Семейное 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Англиский </a:t>
            </a:r>
            <a:r>
              <a:rPr lang="kk-KZ" sz="1100" dirty="0" smtClean="0"/>
              <a:t>язык, </a:t>
            </a:r>
            <a:r>
              <a:rPr lang="en-US" sz="1100" dirty="0"/>
              <a:t>Global education</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000" dirty="0"/>
              <a:t>КГУ «Средняя школа №6» отдела образования по городу Усть-Каменогорск</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a:t>казахский язык- родной;  </a:t>
            </a:r>
            <a:r>
              <a:rPr lang="ru-RU" sz="1200" dirty="0" err="1"/>
              <a:t>руский</a:t>
            </a:r>
            <a:r>
              <a:rPr lang="ru-RU" sz="1200" dirty="0"/>
              <a:t> язык -свободно; английский – базовый </a:t>
            </a:r>
            <a:endParaRPr lang="ru-RU" sz="1200" dirty="0" smtClean="0"/>
          </a:p>
          <a:p>
            <a:r>
              <a:rPr lang="ru-RU" sz="1200" b="1" dirty="0" smtClean="0">
                <a:ea typeface="Calibri"/>
                <a:cs typeface="Times New Roman"/>
              </a:rPr>
              <a:t>Достижения, награды</a:t>
            </a:r>
            <a:r>
              <a:rPr lang="kk-KZ" sz="1200" dirty="0"/>
              <a:t>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Владение </a:t>
            </a:r>
            <a:r>
              <a:rPr lang="ru-RU" sz="1200" dirty="0" smtClean="0"/>
              <a:t>ПК; Работа </a:t>
            </a:r>
            <a:r>
              <a:rPr lang="ru-RU" sz="1200" dirty="0"/>
              <a:t>в </a:t>
            </a:r>
            <a:r>
              <a:rPr lang="ru-RU" sz="1200" dirty="0" smtClean="0"/>
              <a:t>команде; Стрессоустойчивость; Знание </a:t>
            </a:r>
            <a:r>
              <a:rPr lang="ru-RU" sz="1200" dirty="0"/>
              <a:t>делового </a:t>
            </a:r>
            <a:r>
              <a:rPr lang="ru-RU" sz="1200" dirty="0" smtClean="0"/>
              <a:t>этикета; </a:t>
            </a:r>
            <a:r>
              <a:rPr lang="kk-KZ" sz="1200" dirty="0" smtClean="0"/>
              <a:t>Умение </a:t>
            </a:r>
            <a:r>
              <a:rPr lang="kk-KZ" sz="1200" dirty="0"/>
              <a:t>налаживать доверительные отношения с людьми;</a:t>
            </a:r>
            <a:endParaRPr lang="ru-RU" sz="1200" dirty="0"/>
          </a:p>
          <a:p>
            <a:r>
              <a:rPr lang="ru-RU" sz="1200" b="1" dirty="0" smtClean="0">
                <a:ea typeface="Calibri"/>
                <a:cs typeface="Times New Roman"/>
              </a:rPr>
              <a:t>Личные качества</a:t>
            </a:r>
            <a:endParaRPr lang="ru-RU" sz="1200" dirty="0"/>
          </a:p>
          <a:p>
            <a:r>
              <a:rPr lang="kk-KZ" sz="1200" dirty="0"/>
              <a:t>Отвественное отношение к педагогической деятельности и  к их испонение. Отвественная, наблюдательная, терпеливая. Склонная к обучению, совершенствую качества обучения.</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a:t>слушать музуку, читать книгу,  делать разные украшение из биссера. Учусь вязать и нравится смотреть через интернет видео про готовку и практиковаться. </a:t>
            </a:r>
            <a:r>
              <a:rPr lang="ru-RU" sz="1200" b="1" dirty="0" smtClean="0">
                <a:ea typeface="Calibri"/>
                <a:cs typeface="Times New Roman"/>
              </a:rPr>
              <a:t>Жизненное кредо </a:t>
            </a:r>
            <a:endParaRPr lang="ru-RU" sz="1200" dirty="0"/>
          </a:p>
          <a:p>
            <a:r>
              <a:rPr lang="kk-KZ" sz="1200" dirty="0"/>
              <a:t>Берегите время, это единственный невосполнимый ресурс.</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903816945"/>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a:stretch>
            <a:fillRect/>
          </a:stretch>
        </p:blipFill>
        <p:spPr>
          <a:xfrm>
            <a:off x="2761529" y="479124"/>
            <a:ext cx="1476340" cy="1362642"/>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Оралғазина Айым Еркінқызы </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+7 </a:t>
            </a:r>
            <a:r>
              <a:rPr lang="ru-RU" sz="1400" dirty="0" smtClean="0">
                <a:solidFill>
                  <a:schemeClr val="bg1"/>
                </a:solidFill>
              </a:rPr>
              <a:t>7053048777</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ru-RU" sz="1400" dirty="0">
                <a:solidFill>
                  <a:schemeClr val="bg1"/>
                </a:solidFill>
              </a:rPr>
              <a:t>Oralgazina00@bk.ru</a:t>
            </a: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10.06.2000</a:t>
            </a:r>
          </a:p>
          <a:p>
            <a:r>
              <a:rPr lang="kk-KZ" sz="1400" b="1" dirty="0" smtClean="0"/>
              <a:t>Семейное 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smtClean="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000" dirty="0"/>
              <a:t>КГУ «Средняя школа № 15» </a:t>
            </a:r>
            <a:r>
              <a:rPr lang="ru-RU" sz="1000" dirty="0" err="1"/>
              <a:t>акимата</a:t>
            </a:r>
            <a:r>
              <a:rPr lang="ru-RU" sz="1000" dirty="0"/>
              <a:t> г. Усть-Каменогорска.</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a:t>казахский язык- родной;  </a:t>
            </a:r>
            <a:r>
              <a:rPr lang="ru-RU" sz="1200" dirty="0" err="1"/>
              <a:t>руский</a:t>
            </a:r>
            <a:r>
              <a:rPr lang="ru-RU" sz="1200" dirty="0"/>
              <a:t> язык -свободно; английский – базовый </a:t>
            </a:r>
            <a:endParaRPr lang="ru-RU" sz="1200" dirty="0" smtClean="0"/>
          </a:p>
          <a:p>
            <a:r>
              <a:rPr lang="ru-RU" sz="1200" b="1" dirty="0" smtClean="0">
                <a:ea typeface="Calibri"/>
                <a:cs typeface="Times New Roman"/>
              </a:rPr>
              <a:t>Достижения, награды</a:t>
            </a:r>
            <a:r>
              <a:rPr lang="kk-KZ" sz="1200" dirty="0"/>
              <a:t>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kk-KZ" sz="1200" dirty="0" smtClean="0"/>
              <a:t>-</a:t>
            </a:r>
            <a:endParaRPr lang="ru-RU" sz="1200" dirty="0"/>
          </a:p>
          <a:p>
            <a:r>
              <a:rPr lang="ru-RU" sz="1200" b="1" dirty="0" smtClean="0">
                <a:ea typeface="Calibri"/>
                <a:cs typeface="Times New Roman"/>
              </a:rPr>
              <a:t>Личные качества</a:t>
            </a:r>
            <a:endParaRPr lang="ru-RU" sz="1200" dirty="0"/>
          </a:p>
          <a:p>
            <a:r>
              <a:rPr lang="ru-RU" sz="1200" dirty="0"/>
              <a:t>Коммуникабельность, стрессоустойчивость, вежливость, </a:t>
            </a:r>
            <a:r>
              <a:rPr lang="ru-RU" sz="1200" dirty="0" smtClean="0"/>
              <a:t>пунктуальность</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smtClean="0"/>
              <a:t>-</a:t>
            </a:r>
          </a:p>
          <a:p>
            <a:r>
              <a:rPr lang="ru-RU" sz="1200" b="1" dirty="0" smtClean="0">
                <a:ea typeface="Calibri"/>
                <a:cs typeface="Times New Roman"/>
              </a:rPr>
              <a:t>Жизненное кредо </a:t>
            </a:r>
            <a:endParaRPr lang="ru-RU" sz="1200" dirty="0"/>
          </a:p>
          <a:p>
            <a:r>
              <a:rPr lang="kk-KZ" sz="1200" dirty="0" smtClean="0"/>
              <a:t>-</a:t>
            </a:r>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54522676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rotWithShape="1">
          <a:blip r:embed="rId2" cstate="print">
            <a:extLst>
              <a:ext uri="{28A0092B-C50C-407E-A947-70E740481C1C}">
                <a14:useLocalDpi xmlns:a14="http://schemas.microsoft.com/office/drawing/2010/main" val="0"/>
              </a:ext>
            </a:extLst>
          </a:blip>
          <a:srcRect t="6269" r="7258" b="31676"/>
          <a:stretch/>
        </p:blipFill>
        <p:spPr bwMode="auto">
          <a:xfrm>
            <a:off x="2761529" y="480207"/>
            <a:ext cx="1476340" cy="1361559"/>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Манарбекова</a:t>
            </a:r>
            <a:r>
              <a:rPr lang="ru-RU" sz="1400" b="1" dirty="0">
                <a:solidFill>
                  <a:schemeClr val="bg1"/>
                </a:solidFill>
              </a:rPr>
              <a:t> </a:t>
            </a:r>
            <a:r>
              <a:rPr lang="kk-KZ" sz="1400" b="1" dirty="0">
                <a:solidFill>
                  <a:schemeClr val="bg1"/>
                </a:solidFill>
              </a:rPr>
              <a:t>Ақерке Манарбекқызы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a:t>
            </a:r>
            <a:r>
              <a:rPr lang="kk-KZ" sz="1400" dirty="0" smtClean="0">
                <a:solidFill>
                  <a:schemeClr val="bg1"/>
                </a:solidFill>
              </a:rPr>
              <a:t>77057708442</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akerke</a:t>
            </a:r>
            <a:r>
              <a:rPr lang="ru-RU" sz="1400" dirty="0">
                <a:solidFill>
                  <a:schemeClr val="bg1"/>
                </a:solidFill>
              </a:rPr>
              <a:t>.</a:t>
            </a:r>
            <a:r>
              <a:rPr lang="en-US" sz="1400" dirty="0" err="1">
                <a:solidFill>
                  <a:schemeClr val="bg1"/>
                </a:solidFill>
              </a:rPr>
              <a:t>manarbekova</a:t>
            </a:r>
            <a:r>
              <a:rPr lang="ru-RU" sz="1400" dirty="0">
                <a:solidFill>
                  <a:schemeClr val="bg1"/>
                </a:solidFill>
              </a:rPr>
              <a:t>@</a:t>
            </a:r>
            <a:r>
              <a:rPr lang="en-US" sz="1400" dirty="0" err="1">
                <a:solidFill>
                  <a:schemeClr val="bg1"/>
                </a:solidFill>
              </a:rPr>
              <a:t>bk</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18.07.2001</a:t>
            </a:r>
          </a:p>
          <a:p>
            <a:r>
              <a:rPr lang="kk-KZ" sz="1400" b="1" dirty="0" smtClean="0"/>
              <a:t>Семейное 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Курсы английского языка</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000" dirty="0"/>
              <a:t>КГУ «Средняя школа № 6</a:t>
            </a:r>
            <a:r>
              <a:rPr lang="ru-RU" sz="1000" dirty="0" smtClean="0"/>
              <a:t>» </a:t>
            </a:r>
            <a:r>
              <a:rPr lang="ru-RU" sz="1000" dirty="0" err="1"/>
              <a:t>акимата</a:t>
            </a:r>
            <a:r>
              <a:rPr lang="ru-RU" sz="1000" dirty="0"/>
              <a:t> г. Усть-Каменогорска.</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kk-KZ"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a:t>казахский язык свободно; английский – </a:t>
            </a:r>
            <a:r>
              <a:rPr lang="ru-RU" sz="1200" dirty="0" smtClean="0"/>
              <a:t>базовый</a:t>
            </a:r>
          </a:p>
          <a:p>
            <a:r>
              <a:rPr lang="ru-RU" sz="1200" b="1" dirty="0" smtClean="0">
                <a:ea typeface="Calibri"/>
                <a:cs typeface="Times New Roman"/>
              </a:rPr>
              <a:t>Достижения, награды</a:t>
            </a:r>
            <a:r>
              <a:rPr lang="kk-KZ" sz="1200" dirty="0"/>
              <a:t> </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Уверенный пользователь </a:t>
            </a:r>
            <a:r>
              <a:rPr lang="ru-RU" sz="1200" dirty="0" smtClean="0"/>
              <a:t>ПК; Знание  </a:t>
            </a:r>
            <a:r>
              <a:rPr lang="ru-RU" sz="1200" dirty="0"/>
              <a:t>педагогики и психологии </a:t>
            </a:r>
            <a:r>
              <a:rPr lang="ru-RU" sz="1200" dirty="0" smtClean="0"/>
              <a:t>преподавания; Использование </a:t>
            </a:r>
            <a:r>
              <a:rPr lang="ru-RU" sz="1200" dirty="0"/>
              <a:t>современных методик в </a:t>
            </a:r>
            <a:r>
              <a:rPr lang="ru-RU" sz="1200" dirty="0" smtClean="0"/>
              <a:t>работе; Преданность делу; Знание </a:t>
            </a:r>
            <a:r>
              <a:rPr lang="ru-RU" sz="1200" dirty="0"/>
              <a:t>делового </a:t>
            </a:r>
            <a:r>
              <a:rPr lang="ru-RU" sz="1200" dirty="0" smtClean="0"/>
              <a:t>этикета</a:t>
            </a:r>
            <a:endParaRPr lang="ru-RU" sz="1200" dirty="0"/>
          </a:p>
          <a:p>
            <a:r>
              <a:rPr lang="ru-RU" sz="1200" b="1" dirty="0" smtClean="0">
                <a:ea typeface="Calibri"/>
                <a:cs typeface="Times New Roman"/>
              </a:rPr>
              <a:t>Личные качества</a:t>
            </a:r>
            <a:endParaRPr lang="ru-RU" sz="1200" dirty="0"/>
          </a:p>
          <a:p>
            <a:r>
              <a:rPr lang="ru-RU" sz="1200" dirty="0"/>
              <a:t>Активность, любознательность, здоровый образ жизни. Дисциплинированность, порядочность, трудолюбие. Умение хорошо ладить с детьми, быть наставником, заинтересовать группу. Честность, сдержанность.</a:t>
            </a:r>
          </a:p>
          <a:p>
            <a:r>
              <a:rPr lang="kk-KZ" sz="1200" b="1" dirty="0" smtClean="0"/>
              <a:t>Интересы</a:t>
            </a:r>
            <a:r>
              <a:rPr lang="kk-KZ" sz="1200" b="1" dirty="0"/>
              <a:t>, </a:t>
            </a:r>
            <a:r>
              <a:rPr lang="kk-KZ" sz="1200" b="1" dirty="0" smtClean="0"/>
              <a:t>увлечения</a:t>
            </a:r>
            <a:endParaRPr lang="ru-RU" sz="1200" dirty="0"/>
          </a:p>
          <a:p>
            <a:r>
              <a:rPr lang="kk-KZ" sz="1200" dirty="0"/>
              <a:t>Чтение</a:t>
            </a:r>
            <a:r>
              <a:rPr lang="ru-RU" sz="1200" dirty="0"/>
              <a:t>,</a:t>
            </a:r>
            <a:r>
              <a:rPr lang="kk-KZ" sz="1200" dirty="0"/>
              <a:t>танцы,музыка,кулинари,увлечение </a:t>
            </a:r>
            <a:r>
              <a:rPr lang="ru-RU" sz="1200" dirty="0"/>
              <a:t>фотографией</a:t>
            </a:r>
            <a:r>
              <a:rPr lang="kk-KZ" sz="1200" dirty="0" smtClean="0"/>
              <a:t>;</a:t>
            </a:r>
          </a:p>
          <a:p>
            <a:r>
              <a:rPr lang="ru-RU" sz="1200" b="1" dirty="0" smtClean="0">
                <a:ea typeface="Calibri"/>
                <a:cs typeface="Times New Roman"/>
              </a:rPr>
              <a:t>Жизненное кредо </a:t>
            </a:r>
            <a:endParaRPr lang="ru-RU" sz="1200" dirty="0"/>
          </a:p>
          <a:p>
            <a:r>
              <a:rPr lang="kk-KZ" sz="1200" dirty="0"/>
              <a:t>Никогда не отказывайтесь от своей мечты</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507256593"/>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1529" y="492316"/>
            <a:ext cx="147634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Ерланова Сабина</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kk-KZ" sz="1200" dirty="0" smtClean="0">
                <a:solidFill>
                  <a:schemeClr val="bg1"/>
                </a:solidFill>
              </a:rPr>
              <a:t>87477590437</a:t>
            </a: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ru-RU" sz="1200" dirty="0">
                <a:solidFill>
                  <a:schemeClr val="bg1"/>
                </a:solidFill>
              </a:rPr>
              <a:t>@</a:t>
            </a:r>
            <a:r>
              <a:rPr lang="en-TT" sz="1200" dirty="0" err="1">
                <a:solidFill>
                  <a:schemeClr val="bg1"/>
                </a:solidFill>
              </a:rPr>
              <a:t>sabina</a:t>
            </a:r>
            <a:r>
              <a:rPr lang="ru-RU" sz="1200" dirty="0">
                <a:solidFill>
                  <a:schemeClr val="bg1"/>
                </a:solidFill>
              </a:rPr>
              <a:t>.</a:t>
            </a:r>
            <a:r>
              <a:rPr lang="en-TT" sz="1200" dirty="0" err="1">
                <a:solidFill>
                  <a:schemeClr val="bg1"/>
                </a:solidFill>
              </a:rPr>
              <a:t>yerlanova</a:t>
            </a:r>
            <a:endParaRPr lang="ru-RU" sz="1200" dirty="0">
              <a:solidFill>
                <a:schemeClr val="bg1"/>
              </a:solidFill>
            </a:endParaRP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 </a:t>
            </a:r>
            <a:r>
              <a:rPr lang="kk-KZ" sz="1200" dirty="0" smtClean="0"/>
              <a:t>29.11.2001</a:t>
            </a:r>
          </a:p>
          <a:p>
            <a:r>
              <a:rPr lang="kk-KZ" sz="1200" b="1" dirty="0" smtClean="0"/>
              <a:t>Отбасылық </a:t>
            </a:r>
            <a:r>
              <a:rPr lang="kk-KZ" sz="1200" b="1" dirty="0"/>
              <a:t>жағдайы: </a:t>
            </a:r>
            <a:r>
              <a:rPr lang="ru-RU" sz="1200" dirty="0" smtClean="0"/>
              <a:t>-</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ru-RU" sz="1200" dirty="0">
                <a:solidFill>
                  <a:schemeClr val="bg1"/>
                </a:solidFill>
              </a:rPr>
              <a:t>6В01505-</a:t>
            </a:r>
            <a:r>
              <a:rPr lang="kk-KZ" sz="1200" dirty="0">
                <a:solidFill>
                  <a:schemeClr val="bg1"/>
                </a:solidFill>
              </a:rPr>
              <a:t>Биология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Ағылшын тілі </a:t>
            </a:r>
            <a:r>
              <a:rPr lang="kk-KZ" sz="1200" dirty="0" smtClean="0"/>
              <a:t>курсы</a:t>
            </a:r>
            <a:r>
              <a:rPr lang="ru-RU" sz="1200" dirty="0"/>
              <a:t> </a:t>
            </a:r>
            <a:r>
              <a:rPr lang="en-US" sz="1200" dirty="0" smtClean="0"/>
              <a:t>Upper </a:t>
            </a:r>
            <a:r>
              <a:rPr lang="en-US" sz="1200" dirty="0"/>
              <a:t>Intermediate/</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Өскемен қаласы бойынша білім бөлімінің "№6 орта мектебі" КММ</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Тілдер</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меңгеруі</a:t>
            </a:r>
            <a:endParaRPr lang="ru-RU" sz="1200" b="1" dirty="0" smtClean="0">
              <a:solidFill>
                <a:prstClr val="black"/>
              </a:solidFill>
              <a:ea typeface="Calibri"/>
              <a:cs typeface="Times New Roman"/>
            </a:endParaRPr>
          </a:p>
          <a:p>
            <a:r>
              <a:rPr lang="kk-KZ" sz="1200" dirty="0"/>
              <a:t>қазақ тілі,орыс тілі,ағылшын тілдерінде еркін сөйлеймін,оқимын,жазамын.</a:t>
            </a:r>
            <a:endParaRPr lang="ru-RU" sz="1200" dirty="0"/>
          </a:p>
          <a:p>
            <a:r>
              <a:rPr lang="ru-RU" sz="1200" b="1" dirty="0" err="1" smtClean="0">
                <a:ea typeface="Calibri"/>
                <a:cs typeface="Times New Roman"/>
              </a:rPr>
              <a:t>Жетістіктер</a:t>
            </a:r>
            <a:r>
              <a:rPr lang="ru-RU" sz="1200" b="1" dirty="0" smtClean="0">
                <a:ea typeface="Calibri"/>
                <a:cs typeface="Times New Roman"/>
              </a:rPr>
              <a:t>, </a:t>
            </a:r>
            <a:r>
              <a:rPr lang="ru-RU" sz="1200" b="1" dirty="0" err="1" smtClean="0">
                <a:ea typeface="Calibri"/>
                <a:cs typeface="Times New Roman"/>
              </a:rPr>
              <a:t>марапаттар</a:t>
            </a:r>
            <a:r>
              <a:rPr lang="ru-RU" sz="1200" b="1" dirty="0" smtClean="0">
                <a:ea typeface="Calibri"/>
                <a:cs typeface="Times New Roman"/>
              </a:rPr>
              <a:t> </a:t>
            </a:r>
            <a:r>
              <a:rPr lang="kk-KZ" sz="1200" dirty="0"/>
              <a:t>2018 жылы- Ағылшын тілі курсы : </a:t>
            </a:r>
            <a:r>
              <a:rPr lang="kk-KZ" sz="1200" dirty="0" smtClean="0"/>
              <a:t>Elementary</a:t>
            </a:r>
            <a:r>
              <a:rPr lang="ru-RU" sz="1200" dirty="0" smtClean="0"/>
              <a:t>, </a:t>
            </a:r>
            <a:r>
              <a:rPr lang="kk-KZ" sz="1200" dirty="0" smtClean="0"/>
              <a:t>2019 </a:t>
            </a:r>
            <a:r>
              <a:rPr lang="kk-KZ" sz="1200" dirty="0"/>
              <a:t>жылы-Ағылшын тілі курсы: Intermediate/ PreIntermediate</a:t>
            </a:r>
            <a:endParaRPr lang="ru-RU" sz="1200" dirty="0"/>
          </a:p>
          <a:p>
            <a:r>
              <a:rPr lang="kk-KZ" sz="1200" dirty="0"/>
              <a:t>2020 жылы- Ағылшын тілі курсы: Upper Intermediate/</a:t>
            </a:r>
            <a:endParaRPr lang="ru-RU" sz="1200" dirty="0"/>
          </a:p>
          <a:p>
            <a:r>
              <a:rPr lang="ru-RU" sz="1200" b="1" dirty="0" err="1" smtClean="0">
                <a:ea typeface="Calibri"/>
                <a:cs typeface="Times New Roman"/>
              </a:rPr>
              <a:t>Кәсіби</a:t>
            </a:r>
            <a:r>
              <a:rPr lang="ru-RU" sz="1200" b="1" dirty="0" smtClean="0">
                <a:ea typeface="Calibri"/>
                <a:cs typeface="Times New Roman"/>
              </a:rPr>
              <a:t> </a:t>
            </a:r>
            <a:r>
              <a:rPr lang="ru-RU" sz="1200" b="1" dirty="0" err="1" smtClean="0">
                <a:ea typeface="Calibri"/>
                <a:cs typeface="Times New Roman"/>
              </a:rPr>
              <a:t>білімі</a:t>
            </a:r>
            <a:r>
              <a:rPr lang="ru-RU" sz="1200" b="1" dirty="0">
                <a:ea typeface="Calibri"/>
                <a:cs typeface="Times New Roman"/>
              </a:rPr>
              <a:t> </a:t>
            </a:r>
            <a:r>
              <a:rPr lang="kk-KZ" sz="1200" dirty="0"/>
              <a:t>Сыныптағы көшбасшылық </a:t>
            </a:r>
            <a:r>
              <a:rPr lang="kk-KZ" sz="1200" dirty="0" smtClean="0"/>
              <a:t>тәжірибесі;</a:t>
            </a:r>
            <a:r>
              <a:rPr lang="ru-RU" sz="1200" dirty="0"/>
              <a:t> </a:t>
            </a:r>
            <a:r>
              <a:rPr lang="kk-KZ" sz="1200" dirty="0" smtClean="0"/>
              <a:t>Репетиторлық шеберлік;</a:t>
            </a:r>
            <a:r>
              <a:rPr lang="ru-RU" sz="1200" dirty="0"/>
              <a:t> </a:t>
            </a:r>
            <a:r>
              <a:rPr lang="kk-KZ" sz="1200" dirty="0" smtClean="0"/>
              <a:t>Сауатты </a:t>
            </a:r>
            <a:r>
              <a:rPr lang="kk-KZ" sz="1200" dirty="0"/>
              <a:t>жазу және </a:t>
            </a:r>
            <a:r>
              <a:rPr lang="kk-KZ" sz="1200" dirty="0" smtClean="0"/>
              <a:t>сөйлеу;</a:t>
            </a:r>
            <a:r>
              <a:rPr lang="ru-RU" sz="1200" dirty="0"/>
              <a:t> </a:t>
            </a:r>
            <a:r>
              <a:rPr lang="kk-KZ" sz="1200" dirty="0" smtClean="0"/>
              <a:t>Іскерлік этикет;</a:t>
            </a:r>
            <a:r>
              <a:rPr lang="ru-RU" sz="1200" dirty="0"/>
              <a:t> </a:t>
            </a:r>
            <a:r>
              <a:rPr lang="kk-KZ" sz="1200" dirty="0" smtClean="0"/>
              <a:t>Өзімнің </a:t>
            </a:r>
            <a:r>
              <a:rPr lang="kk-KZ" sz="1200" dirty="0"/>
              <a:t>оқыту әдістерімді </a:t>
            </a:r>
            <a:r>
              <a:rPr lang="kk-KZ" sz="1200" dirty="0" smtClean="0"/>
              <a:t>қолдану;</a:t>
            </a:r>
            <a:r>
              <a:rPr lang="ru-RU" sz="1200" dirty="0"/>
              <a:t> </a:t>
            </a:r>
            <a:r>
              <a:rPr lang="kk-KZ" sz="1200" dirty="0" smtClean="0"/>
              <a:t>Оқу </a:t>
            </a:r>
            <a:r>
              <a:rPr lang="kk-KZ" sz="1200" dirty="0"/>
              <a:t>процесін ұйымдастыру </a:t>
            </a:r>
            <a:r>
              <a:rPr lang="kk-KZ" sz="1200" dirty="0" smtClean="0"/>
              <a:t>дағдылары;</a:t>
            </a:r>
            <a:r>
              <a:rPr lang="ru-RU" sz="1200" dirty="0"/>
              <a:t> </a:t>
            </a:r>
            <a:r>
              <a:rPr lang="kk-KZ" sz="1200" dirty="0" smtClean="0"/>
              <a:t>Оқушыларды </a:t>
            </a:r>
            <a:r>
              <a:rPr lang="kk-KZ" sz="1200" dirty="0"/>
              <a:t>ынталандыру </a:t>
            </a:r>
            <a:r>
              <a:rPr lang="kk-KZ" sz="1200" dirty="0" smtClean="0"/>
              <a:t>мүмкіндігі;</a:t>
            </a:r>
            <a:r>
              <a:rPr lang="ru-RU" sz="1200" dirty="0"/>
              <a:t> </a:t>
            </a:r>
            <a:r>
              <a:rPr lang="kk-KZ" sz="1200" dirty="0" smtClean="0"/>
              <a:t>Жоспарлау </a:t>
            </a:r>
            <a:r>
              <a:rPr lang="kk-KZ" sz="1200" dirty="0"/>
              <a:t>дағдылары, сабақ кестесі;</a:t>
            </a:r>
            <a:endParaRPr lang="ru-RU" sz="1200" dirty="0"/>
          </a:p>
          <a:p>
            <a:r>
              <a:rPr lang="kk-KZ" sz="1200" dirty="0" smtClean="0"/>
              <a:t>Оқыту </a:t>
            </a:r>
            <a:r>
              <a:rPr lang="kk-KZ" sz="1200" dirty="0"/>
              <a:t>әдістерін </a:t>
            </a:r>
            <a:r>
              <a:rPr lang="kk-KZ" sz="1200" dirty="0" smtClean="0"/>
              <a:t>білу;</a:t>
            </a:r>
            <a:r>
              <a:rPr lang="ru-RU" sz="1200" dirty="0"/>
              <a:t> </a:t>
            </a:r>
            <a:r>
              <a:rPr lang="kk-KZ" sz="1200" dirty="0" smtClean="0"/>
              <a:t>Оқытылатын </a:t>
            </a:r>
            <a:r>
              <a:rPr lang="kk-KZ" sz="1200" dirty="0"/>
              <a:t>елдің ұлттық тілінде еркін </a:t>
            </a:r>
            <a:r>
              <a:rPr lang="kk-KZ" sz="1200" dirty="0" smtClean="0"/>
              <a:t>сөйлеу;</a:t>
            </a:r>
            <a:r>
              <a:rPr lang="ru-RU" sz="1200" dirty="0"/>
              <a:t> </a:t>
            </a:r>
            <a:r>
              <a:rPr lang="kk-KZ" sz="1200" dirty="0" smtClean="0"/>
              <a:t>Педагогикалық</a:t>
            </a:r>
            <a:r>
              <a:rPr lang="kk-KZ" sz="1200" dirty="0"/>
              <a:t>, ғылыми-әдістемелік, ұйымдастырушылық және басқарушылық міндеттерді </a:t>
            </a:r>
            <a:r>
              <a:rPr lang="kk-KZ" sz="1200" dirty="0" smtClean="0"/>
              <a:t>шешу;</a:t>
            </a:r>
            <a:r>
              <a:rPr lang="ru-RU" sz="1200" dirty="0"/>
              <a:t> </a:t>
            </a:r>
            <a:r>
              <a:rPr lang="kk-KZ" sz="1200" dirty="0" smtClean="0"/>
              <a:t>Оқу </a:t>
            </a:r>
            <a:r>
              <a:rPr lang="kk-KZ" sz="1200" dirty="0"/>
              <a:t>үрдісіндегі қауіпсіздік техникасын </a:t>
            </a:r>
            <a:r>
              <a:rPr lang="kk-KZ" sz="1200" dirty="0" smtClean="0"/>
              <a:t>білу;</a:t>
            </a:r>
            <a:r>
              <a:rPr lang="ru-RU" sz="1200" dirty="0"/>
              <a:t> </a:t>
            </a:r>
            <a:r>
              <a:rPr lang="kk-KZ" sz="1200" dirty="0" smtClean="0"/>
              <a:t>Сабақ</a:t>
            </a:r>
            <a:r>
              <a:rPr lang="kk-KZ" sz="1200" dirty="0"/>
              <a:t>, тоқсан, жарты жылдық, жылдық оқу жоспарларын  </a:t>
            </a:r>
            <a:r>
              <a:rPr lang="kk-KZ" sz="1200" dirty="0" smtClean="0"/>
              <a:t>құру;</a:t>
            </a:r>
            <a:r>
              <a:rPr lang="ru-RU" sz="1200" dirty="0"/>
              <a:t> </a:t>
            </a:r>
            <a:r>
              <a:rPr lang="kk-KZ" sz="1200" dirty="0" smtClean="0"/>
              <a:t>Бақылау</a:t>
            </a:r>
            <a:r>
              <a:rPr lang="kk-KZ" sz="1200" dirty="0"/>
              <a:t>, зертханалық, практикалық </a:t>
            </a:r>
            <a:r>
              <a:rPr lang="kk-KZ" sz="1200" dirty="0" smtClean="0"/>
              <a:t>жұмыстар;</a:t>
            </a:r>
            <a:r>
              <a:rPr lang="ru-RU" sz="1200" dirty="0"/>
              <a:t> </a:t>
            </a:r>
            <a:r>
              <a:rPr lang="kk-KZ" sz="1200" dirty="0" smtClean="0"/>
              <a:t>Оқушыларды </a:t>
            </a:r>
            <a:r>
              <a:rPr lang="kk-KZ" sz="1200" dirty="0"/>
              <a:t>ынталандыру мүмкіндігі.</a:t>
            </a:r>
            <a:endParaRPr lang="ru-RU" sz="1200" dirty="0"/>
          </a:p>
          <a:p>
            <a:pPr lvl="0" fontAlgn="base"/>
            <a:r>
              <a:rPr lang="ru-RU" sz="1200" b="1" dirty="0" smtClean="0">
                <a:ea typeface="Calibri"/>
                <a:cs typeface="Times New Roman"/>
              </a:rPr>
              <a:t>Жеке </a:t>
            </a:r>
            <a:r>
              <a:rPr lang="ru-RU" sz="1200" b="1" dirty="0" err="1" smtClean="0">
                <a:ea typeface="Calibri"/>
                <a:cs typeface="Times New Roman"/>
              </a:rPr>
              <a:t>қасиеттері</a:t>
            </a:r>
            <a:endParaRPr lang="ru-RU" sz="1200" b="1" dirty="0" smtClean="0">
              <a:ea typeface="Calibri"/>
              <a:cs typeface="Times New Roman"/>
            </a:endParaRPr>
          </a:p>
          <a:p>
            <a:r>
              <a:rPr lang="kk-KZ" sz="1200" dirty="0"/>
              <a:t>еңбексүйгіштік, жұмыс </a:t>
            </a:r>
            <a:r>
              <a:rPr lang="kk-KZ" sz="1200" dirty="0" smtClean="0"/>
              <a:t>қабілеттілігі;</a:t>
            </a:r>
            <a:r>
              <a:rPr lang="ru-RU" sz="1200" dirty="0"/>
              <a:t> </a:t>
            </a:r>
            <a:r>
              <a:rPr lang="kk-KZ" sz="1200" dirty="0" smtClean="0"/>
              <a:t>тәртіп</a:t>
            </a:r>
            <a:r>
              <a:rPr lang="kk-KZ" sz="1200" dirty="0"/>
              <a:t>, </a:t>
            </a:r>
            <a:r>
              <a:rPr lang="kk-KZ" sz="1200" dirty="0" smtClean="0"/>
              <a:t>жауапкершілік;</a:t>
            </a:r>
            <a:r>
              <a:rPr lang="ru-RU" sz="1200" dirty="0"/>
              <a:t> </a:t>
            </a:r>
            <a:r>
              <a:rPr lang="kk-KZ" sz="1200" dirty="0" smtClean="0"/>
              <a:t>мақсаттылық</a:t>
            </a:r>
            <a:r>
              <a:rPr lang="kk-KZ" sz="1200" dirty="0"/>
              <a:t>, </a:t>
            </a:r>
            <a:r>
              <a:rPr lang="kk-KZ" sz="1200" dirty="0" smtClean="0"/>
              <a:t>табандылық;</a:t>
            </a:r>
            <a:r>
              <a:rPr lang="ru-RU" sz="1200" dirty="0"/>
              <a:t> </a:t>
            </a:r>
            <a:r>
              <a:rPr lang="kk-KZ" sz="1200" dirty="0" smtClean="0"/>
              <a:t>ұйымдастыру</a:t>
            </a:r>
            <a:r>
              <a:rPr lang="kk-KZ" sz="1200" dirty="0"/>
              <a:t>, </a:t>
            </a:r>
            <a:r>
              <a:rPr lang="kk-KZ" sz="1200" dirty="0" smtClean="0"/>
              <a:t>бақылау;</a:t>
            </a:r>
            <a:r>
              <a:rPr lang="ru-RU" sz="1200" dirty="0"/>
              <a:t> </a:t>
            </a:r>
            <a:r>
              <a:rPr lang="kk-KZ" sz="1200" dirty="0" smtClean="0"/>
              <a:t>олардың </a:t>
            </a:r>
            <a:r>
              <a:rPr lang="kk-KZ" sz="1200" dirty="0"/>
              <a:t>кәсіби деңгейін жүйелі түрде </a:t>
            </a:r>
            <a:r>
              <a:rPr lang="kk-KZ" sz="1200" dirty="0" smtClean="0"/>
              <a:t>көтеру;</a:t>
            </a:r>
            <a:r>
              <a:rPr lang="ru-RU" sz="1200" dirty="0"/>
              <a:t> </a:t>
            </a:r>
            <a:r>
              <a:rPr lang="kk-KZ" sz="1200" dirty="0" smtClean="0"/>
              <a:t>білім </a:t>
            </a:r>
            <a:r>
              <a:rPr lang="kk-KZ" sz="1200" dirty="0"/>
              <a:t>сапасын үнемі жақсартуға </a:t>
            </a:r>
            <a:r>
              <a:rPr lang="kk-KZ" sz="1200" dirty="0" smtClean="0"/>
              <a:t>ұмтылу.</a:t>
            </a:r>
            <a:r>
              <a:rPr lang="ru-RU" sz="1200" dirty="0"/>
              <a:t> </a:t>
            </a:r>
            <a:r>
              <a:rPr lang="kk-KZ" sz="1200" dirty="0" smtClean="0"/>
              <a:t>үлкендерге </a:t>
            </a:r>
            <a:r>
              <a:rPr lang="kk-KZ" sz="1200" dirty="0"/>
              <a:t>жәнеде кішілерге құрметпен </a:t>
            </a:r>
            <a:r>
              <a:rPr lang="kk-KZ" sz="1200" dirty="0" smtClean="0"/>
              <a:t>қарау;</a:t>
            </a:r>
            <a:r>
              <a:rPr lang="ru-RU" sz="1200" dirty="0"/>
              <a:t> </a:t>
            </a:r>
            <a:r>
              <a:rPr lang="kk-KZ" sz="1200" dirty="0" smtClean="0"/>
              <a:t>ұжымда </a:t>
            </a:r>
            <a:r>
              <a:rPr lang="kk-KZ" sz="1200" dirty="0"/>
              <a:t>жұмыс істей білу</a:t>
            </a:r>
            <a:r>
              <a:rPr lang="ru-RU" sz="1200" dirty="0" smtClean="0"/>
              <a:t>; </a:t>
            </a:r>
            <a:r>
              <a:rPr lang="kk-KZ" sz="1200" dirty="0" smtClean="0"/>
              <a:t>сауатты </a:t>
            </a:r>
            <a:r>
              <a:rPr lang="kk-KZ" sz="1200" dirty="0"/>
              <a:t>сөйлеу.</a:t>
            </a:r>
            <a:endParaRPr lang="ru-RU" sz="1200" dirty="0"/>
          </a:p>
          <a:p>
            <a:r>
              <a:rPr lang="kk-KZ" sz="1200" b="1" dirty="0" smtClean="0"/>
              <a:t>Қызығушылықтар</a:t>
            </a:r>
            <a:endParaRPr lang="en-US" sz="1200" b="1" dirty="0" smtClean="0"/>
          </a:p>
          <a:p>
            <a:r>
              <a:rPr lang="kk-KZ" sz="1200" dirty="0" smtClean="0"/>
              <a:t>Кітап </a:t>
            </a:r>
            <a:r>
              <a:rPr lang="kk-KZ" sz="1200" dirty="0"/>
              <a:t>оқу(өз-өзіңді дамыту,биологиялық кітаптар т.б),спортпен шұғылдану(волейбол,суда жузу),шахмат ойнау,шет тілдерді меңгеру,тамақ пісіру,тоқу,би билеу.</a:t>
            </a:r>
            <a:endParaRPr lang="ru-RU" sz="1200" dirty="0"/>
          </a:p>
          <a:p>
            <a:pPr lvl="0" fontAlgn="base"/>
            <a:r>
              <a:rPr lang="ru-RU" sz="1200" b="1" dirty="0" err="1" smtClean="0">
                <a:ea typeface="Calibri"/>
                <a:cs typeface="Times New Roman"/>
              </a:rPr>
              <a:t>Өмірлік</a:t>
            </a:r>
            <a:r>
              <a:rPr lang="ru-RU" sz="1200" b="1" dirty="0" smtClean="0">
                <a:ea typeface="Calibri"/>
                <a:cs typeface="Times New Roman"/>
              </a:rPr>
              <a:t> </a:t>
            </a:r>
            <a:r>
              <a:rPr lang="ru-RU" sz="1200" b="1" dirty="0" err="1" smtClean="0">
                <a:ea typeface="Calibri"/>
                <a:cs typeface="Times New Roman"/>
              </a:rPr>
              <a:t>ұстаным</a:t>
            </a:r>
            <a:endParaRPr lang="ru-RU" sz="1200" b="1" dirty="0" smtClean="0">
              <a:ea typeface="Calibri"/>
              <a:cs typeface="Times New Roman"/>
            </a:endParaRPr>
          </a:p>
          <a:p>
            <a:r>
              <a:rPr lang="kk-KZ" sz="1200" dirty="0"/>
              <a:t>Өмірдің әр сәтінен ләззат ала білуді үйрену-ең ұлы білім!</a:t>
            </a:r>
            <a:endParaRPr lang="ru-RU" sz="1200" dirty="0"/>
          </a:p>
          <a:p>
            <a:r>
              <a:rPr lang="kk-KZ" sz="1400" dirty="0"/>
              <a:t> </a:t>
            </a:r>
            <a:endParaRPr lang="ru-RU" sz="1400" dirty="0"/>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339161426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1529" y="480207"/>
            <a:ext cx="1476340" cy="1371600"/>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Елтаева Еркежан Ерболқызы </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87026972848</a:t>
            </a:r>
            <a:endParaRPr lang="kk-KZ"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US" sz="1400" dirty="0" err="1">
                <a:solidFill>
                  <a:schemeClr val="bg1"/>
                </a:solidFill>
              </a:rPr>
              <a:t>eee</a:t>
            </a:r>
            <a:r>
              <a:rPr lang="ru-RU" sz="1400" dirty="0">
                <a:solidFill>
                  <a:schemeClr val="bg1"/>
                </a:solidFill>
              </a:rPr>
              <a:t>.</a:t>
            </a:r>
            <a:r>
              <a:rPr lang="en-US" sz="1400" dirty="0" err="1">
                <a:solidFill>
                  <a:schemeClr val="bg1"/>
                </a:solidFill>
              </a:rPr>
              <a:t>erke</a:t>
            </a:r>
            <a:r>
              <a:rPr lang="ru-RU" sz="1400" dirty="0">
                <a:solidFill>
                  <a:schemeClr val="bg1"/>
                </a:solidFill>
              </a:rPr>
              <a:t>@</a:t>
            </a:r>
            <a:r>
              <a:rPr lang="en-US" sz="1400" dirty="0" err="1">
                <a:solidFill>
                  <a:schemeClr val="bg1"/>
                </a:solidFill>
              </a:rPr>
              <a:t>bk</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01.02.2001</a:t>
            </a:r>
          </a:p>
          <a:p>
            <a:r>
              <a:rPr lang="kk-KZ" sz="1400" b="1" dirty="0" smtClean="0"/>
              <a:t>Семейное 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Курс английского языка (А2, В1,В2)</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000" dirty="0"/>
              <a:t>КГУ «Средняя школа № 6</a:t>
            </a:r>
            <a:r>
              <a:rPr lang="ru-RU" sz="1000" dirty="0" smtClean="0"/>
              <a:t>» </a:t>
            </a:r>
            <a:r>
              <a:rPr lang="ru-RU" sz="1000" dirty="0" err="1"/>
              <a:t>акимата</a:t>
            </a:r>
            <a:r>
              <a:rPr lang="ru-RU" sz="1000" dirty="0"/>
              <a:t> г. Усть-Каменогорска.</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err="1" smtClean="0">
                <a:solidFill>
                  <a:schemeClr val="bg1"/>
                </a:solidFill>
              </a:rPr>
              <a:t>АлмаТВ</a:t>
            </a:r>
            <a:r>
              <a:rPr lang="ru-RU" sz="1400" dirty="0" smtClean="0">
                <a:solidFill>
                  <a:schemeClr val="bg1"/>
                </a:solidFill>
              </a:rPr>
              <a:t>, </a:t>
            </a:r>
            <a:r>
              <a:rPr lang="ru-RU" sz="1400" dirty="0">
                <a:solidFill>
                  <a:schemeClr val="bg1"/>
                </a:solidFill>
              </a:rPr>
              <a:t>Оператор </a:t>
            </a: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err="1"/>
              <a:t>казахски</a:t>
            </a:r>
            <a:r>
              <a:rPr lang="kk-KZ" sz="1200" dirty="0"/>
              <a:t>й</a:t>
            </a:r>
            <a:r>
              <a:rPr lang="ru-RU" sz="1200" dirty="0"/>
              <a:t>, </a:t>
            </a:r>
            <a:r>
              <a:rPr lang="ru-RU" sz="1200" dirty="0" err="1"/>
              <a:t>русски</a:t>
            </a:r>
            <a:r>
              <a:rPr lang="kk-KZ" sz="1200" dirty="0"/>
              <a:t>й</a:t>
            </a:r>
            <a:r>
              <a:rPr lang="ru-RU" sz="1200" dirty="0"/>
              <a:t>, </a:t>
            </a:r>
            <a:r>
              <a:rPr lang="ru-RU" sz="1200" dirty="0" err="1"/>
              <a:t>английски</a:t>
            </a:r>
            <a:r>
              <a:rPr lang="kk-KZ" sz="1200" dirty="0"/>
              <a:t>й </a:t>
            </a:r>
            <a:r>
              <a:rPr lang="kk-KZ" sz="1200" dirty="0" smtClean="0"/>
              <a:t>свободно</a:t>
            </a:r>
          </a:p>
          <a:p>
            <a:r>
              <a:rPr lang="ru-RU" sz="1200" b="1" dirty="0" smtClean="0">
                <a:ea typeface="Calibri"/>
                <a:cs typeface="Times New Roman"/>
              </a:rPr>
              <a:t>Достижения, награды</a:t>
            </a:r>
            <a:r>
              <a:rPr lang="kk-KZ" sz="1200" dirty="0"/>
              <a:t> </a:t>
            </a:r>
            <a:r>
              <a:rPr lang="ru-RU" sz="1200" dirty="0"/>
              <a:t>Есть сертификаты по окончанию английских курсов</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Решение педагогических, научно-методических, организационного-управленческих </a:t>
            </a:r>
            <a:r>
              <a:rPr lang="ru-RU" sz="1200" dirty="0" smtClean="0"/>
              <a:t>задач, Оказание </a:t>
            </a:r>
            <a:r>
              <a:rPr lang="ru-RU" sz="1200" dirty="0"/>
              <a:t>первой медицинской </a:t>
            </a:r>
            <a:r>
              <a:rPr lang="ru-RU" sz="1200" dirty="0" smtClean="0"/>
              <a:t>помощи, Знание </a:t>
            </a:r>
            <a:r>
              <a:rPr lang="ru-RU" sz="1200" dirty="0"/>
              <a:t>принципов научной организации </a:t>
            </a:r>
            <a:r>
              <a:rPr lang="ru-RU" sz="1200" dirty="0" smtClean="0"/>
              <a:t>труда, Знание </a:t>
            </a:r>
            <a:r>
              <a:rPr lang="ru-RU" sz="1200" dirty="0"/>
              <a:t>техники безопасности во время учебного </a:t>
            </a:r>
            <a:r>
              <a:rPr lang="ru-RU" sz="1200" dirty="0" smtClean="0"/>
              <a:t>процесса, Составление </a:t>
            </a:r>
            <a:r>
              <a:rPr lang="ru-RU" sz="1200" dirty="0"/>
              <a:t>учебного плана на урок, четверть, полугодие, </a:t>
            </a:r>
            <a:r>
              <a:rPr lang="ru-RU" sz="1200" dirty="0" smtClean="0"/>
              <a:t>год, Проведение </a:t>
            </a:r>
            <a:r>
              <a:rPr lang="ru-RU" sz="1200" dirty="0"/>
              <a:t>контрольных, лабораторных, практических </a:t>
            </a:r>
            <a:r>
              <a:rPr lang="ru-RU" sz="1200" dirty="0" smtClean="0"/>
              <a:t>работ, Умение </a:t>
            </a:r>
            <a:r>
              <a:rPr lang="ru-RU" sz="1200" dirty="0"/>
              <a:t>мотивировать </a:t>
            </a:r>
            <a:r>
              <a:rPr lang="ru-RU" sz="1200" dirty="0" smtClean="0"/>
              <a:t>учеников, Знание </a:t>
            </a:r>
            <a:r>
              <a:rPr lang="ru-RU" sz="1200" dirty="0"/>
              <a:t>делового этикета</a:t>
            </a:r>
          </a:p>
          <a:p>
            <a:r>
              <a:rPr lang="ru-RU" sz="1200" b="1" dirty="0" smtClean="0">
                <a:ea typeface="Calibri"/>
                <a:cs typeface="Times New Roman"/>
              </a:rPr>
              <a:t>Личные качества</a:t>
            </a:r>
            <a:endParaRPr lang="ru-RU" sz="1200" dirty="0"/>
          </a:p>
          <a:p>
            <a:r>
              <a:rPr lang="ru-RU" sz="1200" dirty="0"/>
              <a:t>Дисциплинированность</a:t>
            </a:r>
            <a:r>
              <a:rPr lang="kk-KZ" sz="1200" dirty="0"/>
              <a:t>,т</a:t>
            </a:r>
            <a:r>
              <a:rPr lang="ru-RU" sz="1200" dirty="0" err="1"/>
              <a:t>рудолюбие</a:t>
            </a:r>
            <a:r>
              <a:rPr lang="ru-RU" sz="1200" dirty="0"/>
              <a:t> и работоспособность. и настойчивость</a:t>
            </a:r>
            <a:r>
              <a:rPr lang="kk-KZ" sz="1200" dirty="0"/>
              <a:t>, н</a:t>
            </a:r>
            <a:r>
              <a:rPr lang="ru-RU" sz="1200" dirty="0" err="1"/>
              <a:t>аблюдательность</a:t>
            </a:r>
            <a:r>
              <a:rPr lang="ru-RU" sz="1200" dirty="0"/>
              <a:t>. толерантность, уважительное отношение к людям</a:t>
            </a:r>
            <a:r>
              <a:rPr lang="kk-KZ" sz="1200" dirty="0"/>
              <a:t>,</a:t>
            </a:r>
            <a:r>
              <a:rPr lang="ru-RU" sz="1200" dirty="0"/>
              <a:t>умение работать в коллективе</a:t>
            </a:r>
            <a:r>
              <a:rPr lang="kk-KZ" sz="1200" dirty="0"/>
              <a:t>,</a:t>
            </a:r>
            <a:r>
              <a:rPr lang="ru-RU" sz="1200" dirty="0"/>
              <a:t>четкая дикция, грамотная речь</a:t>
            </a:r>
            <a:r>
              <a:rPr lang="kk-KZ" sz="1200" dirty="0"/>
              <a:t>.</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a:t>интересуюсь книгами (имеется свою мини-библиотека),учет и аудит, </a:t>
            </a:r>
            <a:r>
              <a:rPr lang="ru-RU" sz="1200" dirty="0"/>
              <a:t>занятия </a:t>
            </a:r>
            <a:r>
              <a:rPr lang="ru-RU" sz="1200" dirty="0" smtClean="0"/>
              <a:t>спортом, изучение </a:t>
            </a:r>
            <a:r>
              <a:rPr lang="ru-RU" sz="1200" dirty="0"/>
              <a:t>компьютерных программ</a:t>
            </a:r>
            <a:r>
              <a:rPr lang="kk-KZ" sz="1200" dirty="0"/>
              <a:t>, </a:t>
            </a:r>
            <a:r>
              <a:rPr lang="ru-RU" sz="1200" dirty="0"/>
              <a:t>чтение</a:t>
            </a:r>
            <a:r>
              <a:rPr lang="kk-KZ" sz="1200" dirty="0"/>
              <a:t>,</a:t>
            </a:r>
            <a:r>
              <a:rPr lang="ru-RU" sz="1200" dirty="0"/>
              <a:t>садоводство</a:t>
            </a:r>
            <a:r>
              <a:rPr lang="kk-KZ" sz="1200" dirty="0"/>
              <a:t>,</a:t>
            </a:r>
            <a:r>
              <a:rPr lang="ru-RU" sz="1200" dirty="0"/>
              <a:t>изучение иностранных языков</a:t>
            </a:r>
            <a:r>
              <a:rPr lang="kk-KZ" sz="1200" dirty="0"/>
              <a:t>,</a:t>
            </a:r>
            <a:r>
              <a:rPr lang="ru-RU" sz="1200" dirty="0"/>
              <a:t>танцы</a:t>
            </a:r>
            <a:r>
              <a:rPr lang="kk-KZ" sz="1200" dirty="0"/>
              <a:t>.</a:t>
            </a:r>
            <a:endParaRPr lang="ru-RU" sz="1200" dirty="0"/>
          </a:p>
          <a:p>
            <a:r>
              <a:rPr lang="ru-RU" sz="1200" b="1" dirty="0" smtClean="0">
                <a:ea typeface="Calibri"/>
                <a:cs typeface="Times New Roman"/>
              </a:rPr>
              <a:t>Жизненное кредо </a:t>
            </a:r>
            <a:endParaRPr lang="ru-RU" sz="1200" dirty="0"/>
          </a:p>
          <a:p>
            <a:r>
              <a:rPr lang="ru-RU" sz="1200" dirty="0"/>
              <a:t>«Ничему тому, что важно знать, научить нельзя – все, что может сделать учитель, – это указать дорожки» (</a:t>
            </a:r>
            <a:r>
              <a:rPr lang="ru-RU" sz="1200" i="1" dirty="0"/>
              <a:t>Р. Олдингтон</a:t>
            </a:r>
            <a:r>
              <a:rPr lang="ru-RU" sz="1200" dirty="0"/>
              <a:t>).</a:t>
            </a:r>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78105575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80207"/>
            <a:ext cx="1476340" cy="1361562"/>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Баркенева Жаннұр Тоқтауқызы </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a:t>
            </a:r>
            <a:r>
              <a:rPr lang="kk-KZ" sz="1400" dirty="0" smtClean="0">
                <a:solidFill>
                  <a:schemeClr val="bg1"/>
                </a:solidFill>
              </a:rPr>
              <a:t>77473472707</a:t>
            </a:r>
          </a:p>
          <a:p>
            <a:pPr algn="ctr"/>
            <a:r>
              <a:rPr lang="en-US" sz="1400" dirty="0" smtClean="0">
                <a:solidFill>
                  <a:schemeClr val="bg1"/>
                </a:solidFill>
                <a:ea typeface="Calibri" pitchFamily="34" charset="0"/>
                <a:cs typeface="Times New Roman" pitchFamily="18" charset="0"/>
              </a:rPr>
              <a:t>E-mail:</a:t>
            </a:r>
            <a:r>
              <a:rPr lang="ru-RU" sz="1400" dirty="0" smtClean="0">
                <a:solidFill>
                  <a:schemeClr val="bg1"/>
                </a:solidFill>
                <a:ea typeface="Calibri" pitchFamily="34" charset="0"/>
                <a:cs typeface="Times New Roman" pitchFamily="18" charset="0"/>
              </a:rPr>
              <a:t> </a:t>
            </a:r>
            <a:r>
              <a:rPr lang="en-GB" sz="1400" dirty="0" err="1">
                <a:solidFill>
                  <a:schemeClr val="bg1"/>
                </a:solidFill>
              </a:rPr>
              <a:t>barkeneva</a:t>
            </a:r>
            <a:r>
              <a:rPr lang="ru-RU" sz="1400" dirty="0">
                <a:solidFill>
                  <a:schemeClr val="bg1"/>
                </a:solidFill>
              </a:rPr>
              <a:t>.</a:t>
            </a:r>
            <a:r>
              <a:rPr lang="en-GB" sz="1400" dirty="0" err="1">
                <a:solidFill>
                  <a:schemeClr val="bg1"/>
                </a:solidFill>
              </a:rPr>
              <a:t>zh</a:t>
            </a:r>
            <a:r>
              <a:rPr lang="kk-KZ" sz="1400" dirty="0">
                <a:solidFill>
                  <a:schemeClr val="bg1"/>
                </a:solidFill>
              </a:rPr>
              <a:t>@</a:t>
            </a:r>
            <a:r>
              <a:rPr lang="en-GB" sz="1400" dirty="0">
                <a:solidFill>
                  <a:schemeClr val="bg1"/>
                </a:solidFill>
              </a:rPr>
              <a:t>mail</a:t>
            </a:r>
            <a:r>
              <a:rPr lang="ru-RU" sz="1400" dirty="0">
                <a:solidFill>
                  <a:schemeClr val="bg1"/>
                </a:solidFill>
              </a:rPr>
              <a:t>.</a:t>
            </a:r>
            <a:r>
              <a:rPr lang="en-GB"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25.04.2001</a:t>
            </a:r>
          </a:p>
          <a:p>
            <a:r>
              <a:rPr lang="kk-KZ" sz="1400" b="1" dirty="0" smtClean="0"/>
              <a:t>Семейное 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Курс английского языка (А2, В1,В2)</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000" dirty="0"/>
              <a:t>КГУ «Средняя школа № 6</a:t>
            </a:r>
            <a:r>
              <a:rPr lang="ru-RU" sz="1000" dirty="0" smtClean="0"/>
              <a:t>» </a:t>
            </a:r>
            <a:r>
              <a:rPr lang="ru-RU" sz="1000" dirty="0" err="1"/>
              <a:t>акимата</a:t>
            </a:r>
            <a:r>
              <a:rPr lang="ru-RU" sz="1000" dirty="0"/>
              <a:t> г. Усть-Каменогорска.</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err="1" smtClean="0">
                <a:solidFill>
                  <a:schemeClr val="bg1"/>
                </a:solidFill>
              </a:rPr>
              <a:t>АлмаТВ</a:t>
            </a:r>
            <a:r>
              <a:rPr lang="ru-RU" sz="1400" dirty="0" smtClean="0">
                <a:solidFill>
                  <a:schemeClr val="bg1"/>
                </a:solidFill>
              </a:rPr>
              <a:t>, </a:t>
            </a:r>
            <a:r>
              <a:rPr lang="ru-RU" sz="1400" dirty="0">
                <a:solidFill>
                  <a:schemeClr val="bg1"/>
                </a:solidFill>
              </a:rPr>
              <a:t>Оператор </a:t>
            </a: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err="1"/>
              <a:t>казахски</a:t>
            </a:r>
            <a:r>
              <a:rPr lang="kk-KZ" sz="1200" dirty="0"/>
              <a:t>й</a:t>
            </a:r>
            <a:r>
              <a:rPr lang="ru-RU" sz="1200" dirty="0"/>
              <a:t>, </a:t>
            </a:r>
            <a:r>
              <a:rPr lang="ru-RU" sz="1200" dirty="0" err="1"/>
              <a:t>русски</a:t>
            </a:r>
            <a:r>
              <a:rPr lang="kk-KZ" sz="1200" dirty="0"/>
              <a:t>й</a:t>
            </a:r>
            <a:r>
              <a:rPr lang="ru-RU" sz="1200" dirty="0"/>
              <a:t>, </a:t>
            </a:r>
            <a:r>
              <a:rPr lang="ru-RU" sz="1200" dirty="0" err="1"/>
              <a:t>английски</a:t>
            </a:r>
            <a:r>
              <a:rPr lang="kk-KZ" sz="1200" dirty="0"/>
              <a:t>й </a:t>
            </a:r>
            <a:r>
              <a:rPr lang="kk-KZ" sz="1200" dirty="0" smtClean="0"/>
              <a:t>свободно</a:t>
            </a:r>
          </a:p>
          <a:p>
            <a:r>
              <a:rPr lang="ru-RU" sz="1200" b="1" dirty="0" smtClean="0">
                <a:ea typeface="Calibri"/>
                <a:cs typeface="Times New Roman"/>
              </a:rPr>
              <a:t>Достижения, награды</a:t>
            </a:r>
            <a:r>
              <a:rPr lang="kk-KZ" sz="1200" dirty="0"/>
              <a:t> </a:t>
            </a:r>
            <a:r>
              <a:rPr lang="ru-RU" sz="1200" dirty="0"/>
              <a:t>Есть сертификаты по окончанию английских курсов</a:t>
            </a:r>
            <a:r>
              <a:rPr lang="ru-RU" sz="1200" dirty="0" smtClean="0"/>
              <a:t>.</a:t>
            </a:r>
            <a:endParaRPr lang="ru-RU" sz="1200" dirty="0"/>
          </a:p>
          <a:p>
            <a:r>
              <a:rPr lang="ru-RU" sz="1200" b="1" dirty="0" smtClean="0">
                <a:ea typeface="Calibri"/>
                <a:cs typeface="Times New Roman"/>
              </a:rPr>
              <a:t>Профессиональные знания и навыки</a:t>
            </a:r>
          </a:p>
          <a:p>
            <a:r>
              <a:rPr lang="ru-RU" sz="1200" dirty="0"/>
              <a:t>Решение педагогических, научно-методических, организационного-управленческих </a:t>
            </a:r>
            <a:r>
              <a:rPr lang="ru-RU" sz="1200" dirty="0" smtClean="0"/>
              <a:t>задач, Оказание </a:t>
            </a:r>
            <a:r>
              <a:rPr lang="ru-RU" sz="1200" dirty="0"/>
              <a:t>первой медицинской </a:t>
            </a:r>
            <a:r>
              <a:rPr lang="ru-RU" sz="1200" dirty="0" smtClean="0"/>
              <a:t>помощи, Знание </a:t>
            </a:r>
            <a:r>
              <a:rPr lang="ru-RU" sz="1200" dirty="0"/>
              <a:t>принципов научной организации </a:t>
            </a:r>
            <a:r>
              <a:rPr lang="ru-RU" sz="1200" dirty="0" smtClean="0"/>
              <a:t>труда, Знание </a:t>
            </a:r>
            <a:r>
              <a:rPr lang="ru-RU" sz="1200" dirty="0"/>
              <a:t>техники безопасности во время учебного </a:t>
            </a:r>
            <a:r>
              <a:rPr lang="ru-RU" sz="1200" dirty="0" smtClean="0"/>
              <a:t>процесса, Составление </a:t>
            </a:r>
            <a:r>
              <a:rPr lang="ru-RU" sz="1200" dirty="0"/>
              <a:t>учебного плана на урок, четверть, полугодие, </a:t>
            </a:r>
            <a:r>
              <a:rPr lang="ru-RU" sz="1200" dirty="0" smtClean="0"/>
              <a:t>год, Проведение </a:t>
            </a:r>
            <a:r>
              <a:rPr lang="ru-RU" sz="1200" dirty="0"/>
              <a:t>контрольных, лабораторных, практических </a:t>
            </a:r>
            <a:r>
              <a:rPr lang="ru-RU" sz="1200" dirty="0" smtClean="0"/>
              <a:t>работ, Умение </a:t>
            </a:r>
            <a:r>
              <a:rPr lang="ru-RU" sz="1200" dirty="0"/>
              <a:t>мотивировать </a:t>
            </a:r>
            <a:r>
              <a:rPr lang="ru-RU" sz="1200" dirty="0" smtClean="0"/>
              <a:t>учеников, Знание </a:t>
            </a:r>
            <a:r>
              <a:rPr lang="ru-RU" sz="1200" dirty="0"/>
              <a:t>делового этикета</a:t>
            </a:r>
          </a:p>
          <a:p>
            <a:r>
              <a:rPr lang="ru-RU" sz="1200" b="1" dirty="0" smtClean="0">
                <a:ea typeface="Calibri"/>
                <a:cs typeface="Times New Roman"/>
              </a:rPr>
              <a:t>Личные качества</a:t>
            </a:r>
            <a:endParaRPr lang="ru-RU" sz="1200" dirty="0"/>
          </a:p>
          <a:p>
            <a:r>
              <a:rPr lang="ru-RU" sz="1200" dirty="0"/>
              <a:t>Дисциплинированность</a:t>
            </a:r>
            <a:r>
              <a:rPr lang="kk-KZ" sz="1200" dirty="0"/>
              <a:t>,т</a:t>
            </a:r>
            <a:r>
              <a:rPr lang="ru-RU" sz="1200" dirty="0" err="1"/>
              <a:t>рудолюбие</a:t>
            </a:r>
            <a:r>
              <a:rPr lang="ru-RU" sz="1200" dirty="0"/>
              <a:t> и работоспособность. и настойчивость</a:t>
            </a:r>
            <a:r>
              <a:rPr lang="kk-KZ" sz="1200" dirty="0"/>
              <a:t>, н</a:t>
            </a:r>
            <a:r>
              <a:rPr lang="ru-RU" sz="1200" dirty="0" err="1"/>
              <a:t>аблюдательность</a:t>
            </a:r>
            <a:r>
              <a:rPr lang="ru-RU" sz="1200" dirty="0"/>
              <a:t>. толерантность, уважительное отношение к людям</a:t>
            </a:r>
            <a:r>
              <a:rPr lang="kk-KZ" sz="1200" dirty="0"/>
              <a:t>,</a:t>
            </a:r>
            <a:r>
              <a:rPr lang="ru-RU" sz="1200" dirty="0"/>
              <a:t>умение работать в коллективе</a:t>
            </a:r>
            <a:r>
              <a:rPr lang="kk-KZ" sz="1200" dirty="0"/>
              <a:t>,</a:t>
            </a:r>
            <a:r>
              <a:rPr lang="ru-RU" sz="1200" dirty="0"/>
              <a:t>четкая дикция, грамотная речь</a:t>
            </a:r>
            <a:r>
              <a:rPr lang="kk-KZ" sz="1200" dirty="0"/>
              <a:t>.</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a:t>интересуюсь книгами (имеется свою мини-библиотека),учет и аудит, </a:t>
            </a:r>
            <a:r>
              <a:rPr lang="ru-RU" sz="1200" dirty="0"/>
              <a:t>занятия </a:t>
            </a:r>
            <a:r>
              <a:rPr lang="ru-RU" sz="1200" dirty="0" smtClean="0"/>
              <a:t>спортом, изучение </a:t>
            </a:r>
            <a:r>
              <a:rPr lang="ru-RU" sz="1200" dirty="0"/>
              <a:t>компьютерных программ</a:t>
            </a:r>
            <a:r>
              <a:rPr lang="kk-KZ" sz="1200" dirty="0"/>
              <a:t>, </a:t>
            </a:r>
            <a:r>
              <a:rPr lang="ru-RU" sz="1200" dirty="0"/>
              <a:t>чтение</a:t>
            </a:r>
            <a:r>
              <a:rPr lang="kk-KZ" sz="1200" dirty="0"/>
              <a:t>,</a:t>
            </a:r>
            <a:r>
              <a:rPr lang="ru-RU" sz="1200" dirty="0"/>
              <a:t>садоводство</a:t>
            </a:r>
            <a:r>
              <a:rPr lang="kk-KZ" sz="1200" dirty="0"/>
              <a:t>,</a:t>
            </a:r>
            <a:r>
              <a:rPr lang="ru-RU" sz="1200" dirty="0"/>
              <a:t>изучение иностранных языков</a:t>
            </a:r>
            <a:r>
              <a:rPr lang="kk-KZ" sz="1200" dirty="0"/>
              <a:t>,</a:t>
            </a:r>
            <a:r>
              <a:rPr lang="ru-RU" sz="1200" dirty="0"/>
              <a:t>танцы</a:t>
            </a:r>
            <a:r>
              <a:rPr lang="kk-KZ" sz="1200" dirty="0"/>
              <a:t>.</a:t>
            </a:r>
            <a:endParaRPr lang="ru-RU" sz="1200" dirty="0"/>
          </a:p>
          <a:p>
            <a:r>
              <a:rPr lang="ru-RU" sz="1200" b="1" dirty="0" smtClean="0">
                <a:ea typeface="Calibri"/>
                <a:cs typeface="Times New Roman"/>
              </a:rPr>
              <a:t>Жизненное кредо </a:t>
            </a:r>
            <a:endParaRPr lang="ru-RU" sz="1200" dirty="0"/>
          </a:p>
          <a:p>
            <a:r>
              <a:rPr lang="ru-RU" sz="1200" dirty="0"/>
              <a:t>«Ничему тому, что важно знать, научить нельзя – все, что может сделать учитель, – это указать дорожки» (</a:t>
            </a:r>
            <a:r>
              <a:rPr lang="ru-RU" sz="1200" i="1" dirty="0"/>
              <a:t>Р. Олдингтон</a:t>
            </a:r>
            <a:r>
              <a:rPr lang="ru-RU" sz="1200" dirty="0"/>
              <a:t>).</a:t>
            </a:r>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91661979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User\Downloads\WhatsApp Image 2021-04-27 at 22.50.07.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6367"/>
            <a:ext cx="1476340" cy="1355402"/>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Ахметбекова Аяулым Айдыкызы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8708-102-28-03</a:t>
            </a:r>
          </a:p>
          <a:p>
            <a:pPr algn="ctr"/>
            <a:r>
              <a:rPr lang="en-US" sz="1400" dirty="0" smtClean="0">
                <a:solidFill>
                  <a:schemeClr val="bg1"/>
                </a:solidFill>
                <a:ea typeface="Calibri" pitchFamily="34" charset="0"/>
                <a:cs typeface="Times New Roman" pitchFamily="18" charset="0"/>
              </a:rPr>
              <a:t>E-mail</a:t>
            </a:r>
            <a:r>
              <a:rPr lang="en-US" sz="1400" dirty="0" smtClean="0">
                <a:solidFill>
                  <a:schemeClr val="bg1"/>
                </a:solidFill>
                <a:ea typeface="Calibri" pitchFamily="34" charset="0"/>
                <a:cs typeface="Times New Roman" pitchFamily="18" charset="0"/>
              </a:rPr>
              <a:t>:</a:t>
            </a:r>
            <a:r>
              <a:rPr lang="ru-RU" sz="1400" dirty="0" smtClean="0">
                <a:solidFill>
                  <a:schemeClr val="bg1"/>
                </a:solidFill>
                <a:ea typeface="Calibri" pitchFamily="34" charset="0"/>
                <a:cs typeface="Times New Roman" pitchFamily="18" charset="0"/>
              </a:rPr>
              <a:t> </a:t>
            </a:r>
            <a:r>
              <a:rPr lang="en-US" sz="1400" dirty="0" err="1">
                <a:solidFill>
                  <a:schemeClr val="bg1"/>
                </a:solidFill>
              </a:rPr>
              <a:t>akhmetbekovvva</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a:t>5 июля, 2001 года</a:t>
            </a:r>
            <a:endParaRPr lang="ru-RU" sz="1400" dirty="0"/>
          </a:p>
          <a:p>
            <a:r>
              <a:rPr lang="kk-KZ" sz="1400" b="1" dirty="0" smtClean="0"/>
              <a:t>Семейное </a:t>
            </a:r>
            <a:r>
              <a:rPr lang="kk-KZ" sz="1400" b="1" dirty="0" smtClean="0"/>
              <a:t>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Курс английского языка </a:t>
            </a:r>
            <a:r>
              <a:rPr lang="kk-KZ" sz="1100" dirty="0"/>
              <a:t>Языковой центр «</a:t>
            </a:r>
            <a:r>
              <a:rPr lang="en-US" sz="1100" dirty="0"/>
              <a:t>English up &amp; up</a:t>
            </a:r>
            <a:r>
              <a:rPr lang="kk-KZ" sz="1100" dirty="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000" dirty="0"/>
              <a:t>КГУ «Средняя школа № 6</a:t>
            </a:r>
            <a:r>
              <a:rPr lang="ru-RU" sz="1000" dirty="0" smtClean="0"/>
              <a:t>» </a:t>
            </a:r>
            <a:r>
              <a:rPr lang="ru-RU" sz="1000" dirty="0" err="1"/>
              <a:t>акимата</a:t>
            </a:r>
            <a:r>
              <a:rPr lang="ru-RU" sz="1000" dirty="0"/>
              <a:t> г. Усть-Каменогорска.</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smtClean="0">
                <a:solidFill>
                  <a:schemeClr val="bg1"/>
                </a:solidFill>
              </a:rPr>
              <a:t>нет</a:t>
            </a:r>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err="1"/>
              <a:t>казахски</a:t>
            </a:r>
            <a:r>
              <a:rPr lang="kk-KZ" sz="1200" dirty="0"/>
              <a:t>й</a:t>
            </a:r>
            <a:r>
              <a:rPr lang="ru-RU" sz="1200" dirty="0"/>
              <a:t>, </a:t>
            </a:r>
            <a:r>
              <a:rPr lang="ru-RU" sz="1200" dirty="0" err="1"/>
              <a:t>русски</a:t>
            </a:r>
            <a:r>
              <a:rPr lang="kk-KZ" sz="1200" dirty="0"/>
              <a:t>й</a:t>
            </a:r>
            <a:r>
              <a:rPr lang="ru-RU" sz="1200" dirty="0"/>
              <a:t>, </a:t>
            </a:r>
            <a:r>
              <a:rPr lang="ru-RU" sz="1200" dirty="0" err="1"/>
              <a:t>английски</a:t>
            </a:r>
            <a:r>
              <a:rPr lang="kk-KZ" sz="1200" dirty="0"/>
              <a:t>й </a:t>
            </a:r>
            <a:r>
              <a:rPr lang="kk-KZ" sz="1200" dirty="0" smtClean="0"/>
              <a:t>свободно</a:t>
            </a:r>
          </a:p>
          <a:p>
            <a:r>
              <a:rPr lang="ru-RU" sz="1200" b="1" dirty="0" smtClean="0">
                <a:ea typeface="Calibri"/>
                <a:cs typeface="Times New Roman"/>
              </a:rPr>
              <a:t>Достижения, награды</a:t>
            </a:r>
            <a:r>
              <a:rPr lang="kk-KZ" sz="1200" dirty="0"/>
              <a:t> </a:t>
            </a:r>
            <a:r>
              <a:rPr lang="ru-RU" sz="1200" dirty="0" smtClean="0"/>
              <a:t>-</a:t>
            </a:r>
            <a:endParaRPr lang="ru-RU" sz="1200" dirty="0"/>
          </a:p>
          <a:p>
            <a:r>
              <a:rPr lang="ru-RU" sz="1200" b="1" dirty="0" smtClean="0">
                <a:ea typeface="Calibri"/>
                <a:cs typeface="Times New Roman"/>
              </a:rPr>
              <a:t>Профессиональные знания и навыки</a:t>
            </a:r>
          </a:p>
          <a:p>
            <a:pPr lvl="0"/>
            <a:r>
              <a:rPr lang="kk-KZ" sz="1200" dirty="0"/>
              <a:t>Проведение контрольных, практических </a:t>
            </a:r>
            <a:r>
              <a:rPr lang="kk-KZ" sz="1200" dirty="0" smtClean="0"/>
              <a:t>работ;</a:t>
            </a:r>
            <a:r>
              <a:rPr lang="ru-RU" sz="1200" dirty="0"/>
              <a:t> </a:t>
            </a:r>
            <a:r>
              <a:rPr lang="kk-KZ" sz="1200" dirty="0" smtClean="0"/>
              <a:t>Знание </a:t>
            </a:r>
            <a:r>
              <a:rPr lang="kk-KZ" sz="1200" dirty="0"/>
              <a:t>принципов научной организации </a:t>
            </a:r>
            <a:r>
              <a:rPr lang="kk-KZ" sz="1200" dirty="0" smtClean="0"/>
              <a:t>труда;</a:t>
            </a:r>
            <a:r>
              <a:rPr lang="ru-RU" sz="1200" dirty="0"/>
              <a:t> </a:t>
            </a:r>
            <a:r>
              <a:rPr lang="kk-KZ" sz="1200" dirty="0" smtClean="0"/>
              <a:t>Знание </a:t>
            </a:r>
            <a:r>
              <a:rPr lang="kk-KZ" sz="1200" dirty="0"/>
              <a:t>пелагогики и психологии </a:t>
            </a:r>
            <a:r>
              <a:rPr lang="kk-KZ" sz="1200" dirty="0" smtClean="0"/>
              <a:t>преподавания;</a:t>
            </a:r>
            <a:r>
              <a:rPr lang="ru-RU" sz="1200" dirty="0"/>
              <a:t> </a:t>
            </a:r>
            <a:r>
              <a:rPr lang="kk-KZ" sz="1200" dirty="0" smtClean="0"/>
              <a:t>Составление </a:t>
            </a:r>
            <a:r>
              <a:rPr lang="kk-KZ" sz="1200" dirty="0"/>
              <a:t>учебного плана на урок, четверть, полугодие и </a:t>
            </a:r>
            <a:r>
              <a:rPr lang="kk-KZ" sz="1200" dirty="0" smtClean="0"/>
              <a:t>год;</a:t>
            </a:r>
            <a:r>
              <a:rPr lang="ru-RU" sz="1200" dirty="0"/>
              <a:t> </a:t>
            </a:r>
            <a:r>
              <a:rPr lang="kk-KZ" sz="1200" dirty="0" smtClean="0"/>
              <a:t>Использование </a:t>
            </a:r>
            <a:r>
              <a:rPr lang="kk-KZ" sz="1200" dirty="0"/>
              <a:t>современных методик в работе;</a:t>
            </a:r>
            <a:endParaRPr lang="ru-RU" sz="1200" dirty="0"/>
          </a:p>
          <a:p>
            <a:r>
              <a:rPr lang="ru-RU" sz="1200" b="1" dirty="0" smtClean="0">
                <a:ea typeface="Calibri"/>
                <a:cs typeface="Times New Roman"/>
              </a:rPr>
              <a:t>Личные </a:t>
            </a:r>
            <a:r>
              <a:rPr lang="ru-RU" sz="1200" b="1" dirty="0" smtClean="0">
                <a:ea typeface="Calibri"/>
                <a:cs typeface="Times New Roman"/>
              </a:rPr>
              <a:t>качества</a:t>
            </a:r>
            <a:endParaRPr lang="ru-RU" sz="1200" dirty="0"/>
          </a:p>
          <a:p>
            <a:pPr lvl="0"/>
            <a:r>
              <a:rPr lang="kk-KZ" sz="1200" dirty="0"/>
              <a:t>Активность, любознательность, здоровый образ </a:t>
            </a:r>
            <a:r>
              <a:rPr lang="kk-KZ" sz="1200" dirty="0" smtClean="0"/>
              <a:t>жизни.Дисциплинированность</a:t>
            </a:r>
            <a:r>
              <a:rPr lang="kk-KZ" sz="1200" dirty="0"/>
              <a:t>, порядочность, </a:t>
            </a:r>
            <a:r>
              <a:rPr lang="kk-KZ" sz="1200" dirty="0" smtClean="0"/>
              <a:t>трудолюбие.</a:t>
            </a:r>
            <a:r>
              <a:rPr lang="ru-RU" sz="1200" dirty="0"/>
              <a:t> </a:t>
            </a:r>
            <a:r>
              <a:rPr lang="kk-KZ" sz="1200" dirty="0" smtClean="0"/>
              <a:t>Умение </a:t>
            </a:r>
            <a:r>
              <a:rPr lang="kk-KZ" sz="1200" dirty="0"/>
              <a:t>налаживать взаимоотношения с детьми, быть наставником, заинтересовать </a:t>
            </a:r>
            <a:r>
              <a:rPr lang="kk-KZ" sz="1200" dirty="0" smtClean="0"/>
              <a:t>группу.</a:t>
            </a:r>
            <a:r>
              <a:rPr lang="ru-RU" sz="1200" dirty="0"/>
              <a:t> </a:t>
            </a:r>
            <a:r>
              <a:rPr lang="kk-KZ" sz="1200" dirty="0" smtClean="0"/>
              <a:t>Педагогическая </a:t>
            </a:r>
            <a:r>
              <a:rPr lang="kk-KZ" sz="1200" dirty="0"/>
              <a:t>этика и такт, коммуникабельность, терпение и </a:t>
            </a:r>
            <a:r>
              <a:rPr lang="kk-KZ" sz="1200" dirty="0" smtClean="0"/>
              <a:t>стрессоустойчивость.</a:t>
            </a:r>
            <a:r>
              <a:rPr lang="ru-RU" sz="1200" dirty="0"/>
              <a:t> </a:t>
            </a:r>
            <a:r>
              <a:rPr lang="kk-KZ" sz="1200" dirty="0" smtClean="0"/>
              <a:t>Грамотная </a:t>
            </a:r>
            <a:r>
              <a:rPr lang="kk-KZ" sz="1200" dirty="0"/>
              <a:t>письменная и устная речь. Готовность к профессиональному развитию.</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a:t>изучать иностранные языки, читать книги на иностранных языках, рисую, играю на инструменте, активно занимаюсь спортом, профессиональный визажист.</a:t>
            </a:r>
            <a:endParaRPr lang="ru-RU" sz="1200" dirty="0"/>
          </a:p>
          <a:p>
            <a:r>
              <a:rPr lang="ru-RU" sz="1200" b="1" dirty="0" smtClean="0">
                <a:ea typeface="Calibri"/>
                <a:cs typeface="Times New Roman"/>
              </a:rPr>
              <a:t>Жизненное </a:t>
            </a:r>
            <a:r>
              <a:rPr lang="ru-RU" sz="1200" b="1" dirty="0" smtClean="0">
                <a:ea typeface="Calibri"/>
                <a:cs typeface="Times New Roman"/>
              </a:rPr>
              <a:t>кредо </a:t>
            </a:r>
            <a:endParaRPr lang="ru-RU" sz="1200" dirty="0"/>
          </a:p>
          <a:p>
            <a:r>
              <a:rPr lang="kk-KZ" sz="1200" dirty="0"/>
              <a:t>«Единственный способ сделать выдющуюся работу – искренне любить то, что делаешь»</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0143224"/>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extLst>
              <a:ext uri="{28A0092B-C50C-407E-A947-70E740481C1C}">
                <a14:useLocalDpi xmlns:a14="http://schemas.microsoft.com/office/drawing/2010/main" val="0"/>
              </a:ext>
            </a:extLst>
          </a:blip>
          <a:srcRect/>
          <a:stretch>
            <a:fillRect/>
          </a:stretch>
        </p:blipFill>
        <p:spPr bwMode="auto">
          <a:xfrm>
            <a:off x="2761529" y="491590"/>
            <a:ext cx="1476340" cy="1350180"/>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Ауталипова Дана Талгаткыз</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8 747 850 50 </a:t>
            </a:r>
            <a:r>
              <a:rPr lang="ru-RU" sz="1400" dirty="0" smtClean="0">
                <a:solidFill>
                  <a:schemeClr val="bg1"/>
                </a:solidFill>
              </a:rPr>
              <a:t>09</a:t>
            </a:r>
          </a:p>
          <a:p>
            <a:pPr algn="ctr"/>
            <a:r>
              <a:rPr lang="en-US" sz="1400" dirty="0" smtClean="0">
                <a:solidFill>
                  <a:schemeClr val="bg1"/>
                </a:solidFill>
                <a:ea typeface="Calibri" pitchFamily="34" charset="0"/>
                <a:cs typeface="Times New Roman" pitchFamily="18" charset="0"/>
              </a:rPr>
              <a:t>E-mail</a:t>
            </a:r>
            <a:r>
              <a:rPr lang="en-US" sz="1400" dirty="0" smtClean="0">
                <a:solidFill>
                  <a:schemeClr val="bg1"/>
                </a:solidFill>
                <a:ea typeface="Calibri" pitchFamily="34" charset="0"/>
                <a:cs typeface="Times New Roman" pitchFamily="18" charset="0"/>
              </a:rPr>
              <a:t>:</a:t>
            </a:r>
            <a:r>
              <a:rPr lang="ru-RU" sz="1400" dirty="0" smtClean="0">
                <a:solidFill>
                  <a:schemeClr val="bg1"/>
                </a:solidFill>
                <a:ea typeface="Calibri" pitchFamily="34" charset="0"/>
                <a:cs typeface="Times New Roman" pitchFamily="18" charset="0"/>
              </a:rPr>
              <a:t> </a:t>
            </a:r>
            <a:r>
              <a:rPr lang="ru-RU" sz="1400" dirty="0">
                <a:solidFill>
                  <a:schemeClr val="bg1"/>
                </a:solidFill>
              </a:rPr>
              <a:t>Autalipova_d@mail.ru</a:t>
            </a: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i="1" dirty="0" smtClean="0"/>
              <a:t>20.10.2001г</a:t>
            </a:r>
          </a:p>
          <a:p>
            <a:r>
              <a:rPr lang="kk-KZ" sz="1400" b="1" dirty="0" smtClean="0"/>
              <a:t>Семейное </a:t>
            </a:r>
            <a:r>
              <a:rPr lang="kk-KZ" sz="1400" b="1" dirty="0" smtClean="0"/>
              <a:t>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Курс английского языка </a:t>
            </a:r>
            <a:r>
              <a:rPr lang="kk-KZ" sz="1100" dirty="0"/>
              <a:t>Языковой центр «</a:t>
            </a:r>
            <a:r>
              <a:rPr lang="en-US" sz="1100" dirty="0"/>
              <a:t>English up &amp; up</a:t>
            </a:r>
            <a:r>
              <a:rPr lang="kk-KZ" sz="1100" dirty="0"/>
              <a:t>»</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000" dirty="0"/>
              <a:t>КГУ «Средняя школа № 6</a:t>
            </a:r>
            <a:r>
              <a:rPr lang="ru-RU" sz="1000" dirty="0" smtClean="0"/>
              <a:t>» </a:t>
            </a:r>
            <a:r>
              <a:rPr lang="ru-RU" sz="1000" dirty="0" err="1"/>
              <a:t>акимата</a:t>
            </a:r>
            <a:r>
              <a:rPr lang="ru-RU" sz="1000" dirty="0"/>
              <a:t> г. Усть-Каменогорска.</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a:solidFill>
                  <a:schemeClr val="bg1"/>
                </a:solidFill>
              </a:rPr>
              <a:t>SEREBROF – менеджер по продажам </a:t>
            </a:r>
          </a:p>
          <a:p>
            <a:r>
              <a:rPr lang="ru-RU" sz="1400" dirty="0">
                <a:solidFill>
                  <a:schemeClr val="bg1"/>
                </a:solidFill>
              </a:rPr>
              <a:t>КГП ЕРТІС КОНЦЕРТ УПРАВЛЕНИЕ КУЛЬТУРЫ </a:t>
            </a:r>
            <a:r>
              <a:rPr lang="ru-RU" sz="1400" dirty="0" smtClean="0">
                <a:solidFill>
                  <a:schemeClr val="bg1"/>
                </a:solidFill>
              </a:rPr>
              <a:t>ВКО - Артист </a:t>
            </a:r>
            <a:r>
              <a:rPr lang="ru-RU" sz="1400" dirty="0">
                <a:solidFill>
                  <a:schemeClr val="bg1"/>
                </a:solidFill>
              </a:rPr>
              <a:t>балета</a:t>
            </a:r>
          </a:p>
          <a:p>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a:t>Казахский – </a:t>
            </a:r>
            <a:r>
              <a:rPr lang="ru-RU" sz="1200" dirty="0" smtClean="0"/>
              <a:t>родной</a:t>
            </a:r>
            <a:r>
              <a:rPr lang="kk-KZ" sz="1200" dirty="0" smtClean="0"/>
              <a:t>, </a:t>
            </a:r>
            <a:r>
              <a:rPr lang="ru-RU" sz="1200" dirty="0" smtClean="0"/>
              <a:t>Русский </a:t>
            </a:r>
            <a:r>
              <a:rPr lang="ru-RU" sz="1200" dirty="0"/>
              <a:t>– в </a:t>
            </a:r>
            <a:r>
              <a:rPr lang="ru-RU" sz="1200" dirty="0" smtClean="0"/>
              <a:t>совершенстве, Английский </a:t>
            </a:r>
            <a:r>
              <a:rPr lang="ru-RU" sz="1200" dirty="0"/>
              <a:t>– средний </a:t>
            </a:r>
          </a:p>
          <a:p>
            <a:r>
              <a:rPr lang="ru-RU" sz="1200" b="1" dirty="0" smtClean="0">
                <a:ea typeface="Calibri"/>
                <a:cs typeface="Times New Roman"/>
              </a:rPr>
              <a:t>Достижения</a:t>
            </a:r>
            <a:r>
              <a:rPr lang="ru-RU" sz="1200" b="1" dirty="0" smtClean="0">
                <a:ea typeface="Calibri"/>
                <a:cs typeface="Times New Roman"/>
              </a:rPr>
              <a:t>, награды</a:t>
            </a:r>
            <a:r>
              <a:rPr lang="kk-KZ" sz="1200" dirty="0"/>
              <a:t> </a:t>
            </a:r>
            <a:r>
              <a:rPr lang="ru-RU" sz="1200" dirty="0" smtClean="0"/>
              <a:t>-</a:t>
            </a:r>
            <a:endParaRPr lang="ru-RU" sz="1200" dirty="0"/>
          </a:p>
          <a:p>
            <a:r>
              <a:rPr lang="ru-RU" sz="1200" b="1" dirty="0" smtClean="0">
                <a:ea typeface="Calibri"/>
                <a:cs typeface="Times New Roman"/>
              </a:rPr>
              <a:t>Профессиональные знания и навыки</a:t>
            </a:r>
          </a:p>
          <a:p>
            <a:pPr lvl="0"/>
            <a:r>
              <a:rPr lang="ru-RU" sz="1200" dirty="0"/>
              <a:t>пользователь ПК; МС Office;1с </a:t>
            </a:r>
            <a:r>
              <a:rPr lang="ru-RU" sz="1200" dirty="0" err="1" smtClean="0"/>
              <a:t>прогроммирование</a:t>
            </a:r>
            <a:endParaRPr lang="ru-RU" sz="1200" dirty="0" smtClean="0"/>
          </a:p>
          <a:p>
            <a:pPr lvl="0"/>
            <a:r>
              <a:rPr lang="ru-RU" sz="1200" b="1" dirty="0" smtClean="0">
                <a:ea typeface="Calibri"/>
                <a:cs typeface="Times New Roman"/>
              </a:rPr>
              <a:t>Личные </a:t>
            </a:r>
            <a:r>
              <a:rPr lang="ru-RU" sz="1200" b="1" dirty="0" smtClean="0">
                <a:ea typeface="Calibri"/>
                <a:cs typeface="Times New Roman"/>
              </a:rPr>
              <a:t>качества</a:t>
            </a:r>
            <a:endParaRPr lang="ru-RU" sz="1200" dirty="0"/>
          </a:p>
          <a:p>
            <a:r>
              <a:rPr lang="ru-RU" sz="1200" dirty="0"/>
              <a:t>коммуникабельная; пунктуальная; креативная; внимательная; </a:t>
            </a:r>
            <a:r>
              <a:rPr lang="ru-RU" sz="1200" dirty="0" err="1"/>
              <a:t>ответственая</a:t>
            </a:r>
            <a:r>
              <a:rPr lang="ru-RU" sz="1200" dirty="0"/>
              <a:t>; </a:t>
            </a:r>
            <a:r>
              <a:rPr lang="ru-RU" sz="1200" dirty="0" err="1"/>
              <a:t>быстрообучаемая</a:t>
            </a:r>
            <a:r>
              <a:rPr lang="ru-RU" sz="1200" dirty="0"/>
              <a:t>; </a:t>
            </a:r>
            <a:r>
              <a:rPr lang="ru-RU" sz="1200" dirty="0" smtClean="0"/>
              <a:t>энергичный; </a:t>
            </a:r>
            <a:r>
              <a:rPr lang="ru-RU" sz="1200" dirty="0" err="1" smtClean="0"/>
              <a:t>стрессоустойчивая</a:t>
            </a:r>
            <a:r>
              <a:rPr lang="ru-RU" sz="1200" dirty="0"/>
              <a:t>; трудолюбивая: инициативная хорошо нахожу общий язык с детьми </a:t>
            </a:r>
          </a:p>
          <a:p>
            <a:r>
              <a:rPr lang="kk-KZ" sz="1200" b="1" dirty="0" smtClean="0"/>
              <a:t>Интересы</a:t>
            </a:r>
            <a:r>
              <a:rPr lang="kk-KZ" sz="1200" b="1" dirty="0"/>
              <a:t>, </a:t>
            </a:r>
            <a:r>
              <a:rPr lang="kk-KZ" sz="1200" b="1" dirty="0" smtClean="0"/>
              <a:t>увлечения</a:t>
            </a:r>
            <a:endParaRPr lang="ru-RU" sz="1200" dirty="0"/>
          </a:p>
          <a:p>
            <a:r>
              <a:rPr lang="kk-KZ" sz="1200" dirty="0"/>
              <a:t>занятия танцами, фитнесс, плавание; активный отдых, увлечение путешествиями</a:t>
            </a:r>
            <a:endParaRPr lang="ru-RU" sz="1200" dirty="0"/>
          </a:p>
          <a:p>
            <a:r>
              <a:rPr lang="ru-RU" sz="1200" b="1" dirty="0" smtClean="0">
                <a:ea typeface="Calibri"/>
                <a:cs typeface="Times New Roman"/>
              </a:rPr>
              <a:t>Жизненное </a:t>
            </a:r>
            <a:r>
              <a:rPr lang="ru-RU" sz="1200" b="1" dirty="0" smtClean="0">
                <a:ea typeface="Calibri"/>
                <a:cs typeface="Times New Roman"/>
              </a:rPr>
              <a:t>кредо </a:t>
            </a:r>
            <a:endParaRPr lang="ru-RU" sz="1200" dirty="0"/>
          </a:p>
          <a:p>
            <a:r>
              <a:rPr lang="kk-KZ" sz="1200" dirty="0" smtClean="0"/>
              <a:t>-</a:t>
            </a:r>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48452391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User\Downloads\WhatsApp Image 2021-11-21 at 19.42.07.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74415"/>
            <a:ext cx="1476340" cy="1367354"/>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Аубакирова Диляра Мараткызы</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+7707 29 59 </a:t>
            </a:r>
            <a:r>
              <a:rPr lang="kk-KZ" sz="1400" dirty="0" smtClean="0">
                <a:solidFill>
                  <a:schemeClr val="bg1"/>
                </a:solidFill>
              </a:rPr>
              <a:t>469</a:t>
            </a:r>
          </a:p>
          <a:p>
            <a:pPr algn="ctr"/>
            <a:r>
              <a:rPr lang="en-US" sz="1400" dirty="0" smtClean="0">
                <a:solidFill>
                  <a:schemeClr val="bg1"/>
                </a:solidFill>
                <a:ea typeface="Calibri" pitchFamily="34" charset="0"/>
                <a:cs typeface="Times New Roman" pitchFamily="18" charset="0"/>
              </a:rPr>
              <a:t>E-mail</a:t>
            </a:r>
            <a:r>
              <a:rPr lang="en-US" sz="1400" dirty="0" smtClean="0">
                <a:solidFill>
                  <a:schemeClr val="bg1"/>
                </a:solidFill>
                <a:ea typeface="Calibri" pitchFamily="34" charset="0"/>
                <a:cs typeface="Times New Roman" pitchFamily="18" charset="0"/>
              </a:rPr>
              <a:t>:</a:t>
            </a:r>
            <a:r>
              <a:rPr lang="ru-RU" sz="1400" dirty="0" smtClean="0">
                <a:solidFill>
                  <a:schemeClr val="bg1"/>
                </a:solidFill>
                <a:ea typeface="Calibri" pitchFamily="34" charset="0"/>
                <a:cs typeface="Times New Roman" pitchFamily="18" charset="0"/>
              </a:rPr>
              <a:t> </a:t>
            </a:r>
            <a:r>
              <a:rPr lang="ru-RU" sz="1400" dirty="0">
                <a:solidFill>
                  <a:schemeClr val="bg1"/>
                </a:solidFill>
              </a:rPr>
              <a:t>dilyaubakirova@mail.ru</a:t>
            </a: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kk-KZ" sz="1400" dirty="0" smtClean="0"/>
              <a:t>09.12.2000</a:t>
            </a:r>
          </a:p>
          <a:p>
            <a:r>
              <a:rPr lang="kk-KZ" sz="1400" b="1" dirty="0" smtClean="0"/>
              <a:t>Семейное </a:t>
            </a:r>
            <a:r>
              <a:rPr lang="kk-KZ" sz="1400" b="1" dirty="0" smtClean="0"/>
              <a:t>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Курс английского </a:t>
            </a:r>
            <a:r>
              <a:rPr lang="kk-KZ" sz="1100" dirty="0" smtClean="0"/>
              <a:t>языка</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000" dirty="0"/>
              <a:t>КГУ «Средняя школа № 6</a:t>
            </a:r>
            <a:r>
              <a:rPr lang="ru-RU" sz="1000" dirty="0" smtClean="0"/>
              <a:t>» </a:t>
            </a:r>
            <a:r>
              <a:rPr lang="ru-RU" sz="1000" dirty="0" err="1"/>
              <a:t>акимата</a:t>
            </a:r>
            <a:r>
              <a:rPr lang="ru-RU" sz="1000" dirty="0"/>
              <a:t> г. Усть-Каменогорска.</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a:solidFill>
                  <a:schemeClr val="bg1"/>
                </a:solidFill>
              </a:rPr>
              <a:t>SEREBROF – менеджер по продажам </a:t>
            </a:r>
          </a:p>
          <a:p>
            <a:r>
              <a:rPr lang="ru-RU" sz="1400" dirty="0">
                <a:solidFill>
                  <a:schemeClr val="bg1"/>
                </a:solidFill>
              </a:rPr>
              <a:t>КГП ЕРТІС КОНЦЕРТ УПРАВЛЕНИЕ КУЛЬТУРЫ </a:t>
            </a:r>
            <a:r>
              <a:rPr lang="ru-RU" sz="1400" dirty="0" smtClean="0">
                <a:solidFill>
                  <a:schemeClr val="bg1"/>
                </a:solidFill>
              </a:rPr>
              <a:t>ВКО - Артист </a:t>
            </a:r>
            <a:r>
              <a:rPr lang="ru-RU" sz="1400" dirty="0">
                <a:solidFill>
                  <a:schemeClr val="bg1"/>
                </a:solidFill>
              </a:rPr>
              <a:t>балета</a:t>
            </a:r>
          </a:p>
          <a:p>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ru-RU" sz="1200" dirty="0" err="1"/>
              <a:t>казахски</a:t>
            </a:r>
            <a:r>
              <a:rPr lang="kk-KZ" sz="1200" dirty="0"/>
              <a:t>й</a:t>
            </a:r>
            <a:r>
              <a:rPr lang="ru-RU" sz="1200" dirty="0"/>
              <a:t>, </a:t>
            </a:r>
            <a:r>
              <a:rPr lang="ru-RU" sz="1200" dirty="0" err="1"/>
              <a:t>русски</a:t>
            </a:r>
            <a:r>
              <a:rPr lang="kk-KZ" sz="1200" dirty="0"/>
              <a:t>й</a:t>
            </a:r>
            <a:r>
              <a:rPr lang="ru-RU" sz="1200" dirty="0"/>
              <a:t>, </a:t>
            </a:r>
            <a:r>
              <a:rPr lang="ru-RU" sz="1200" dirty="0" err="1"/>
              <a:t>английски</a:t>
            </a:r>
            <a:r>
              <a:rPr lang="kk-KZ" sz="1200" dirty="0"/>
              <a:t>й </a:t>
            </a:r>
            <a:r>
              <a:rPr lang="kk-KZ" sz="1200" dirty="0" smtClean="0"/>
              <a:t>свободно</a:t>
            </a:r>
          </a:p>
          <a:p>
            <a:r>
              <a:rPr lang="ru-RU" sz="1200" b="1" dirty="0" smtClean="0">
                <a:ea typeface="Calibri"/>
                <a:cs typeface="Times New Roman"/>
              </a:rPr>
              <a:t>Достижения</a:t>
            </a:r>
            <a:r>
              <a:rPr lang="ru-RU" sz="1200" b="1" dirty="0" smtClean="0">
                <a:ea typeface="Calibri"/>
                <a:cs typeface="Times New Roman"/>
              </a:rPr>
              <a:t>, награды</a:t>
            </a:r>
            <a:r>
              <a:rPr lang="kk-KZ" sz="1200" dirty="0"/>
              <a:t> </a:t>
            </a:r>
            <a:r>
              <a:rPr lang="ru-RU" sz="1200" dirty="0"/>
              <a:t>Есть сертификаты по окончанию английских курсов</a:t>
            </a:r>
            <a:endParaRPr lang="ru-RU" sz="1200" dirty="0"/>
          </a:p>
          <a:p>
            <a:r>
              <a:rPr lang="ru-RU" sz="1200" b="1" dirty="0" smtClean="0">
                <a:ea typeface="Calibri"/>
                <a:cs typeface="Times New Roman"/>
              </a:rPr>
              <a:t>Профессиональные знания и навыки</a:t>
            </a:r>
          </a:p>
          <a:p>
            <a:r>
              <a:rPr lang="ru-RU" sz="1200" dirty="0"/>
              <a:t>Решение педагогических, научно-методических, организационного-управленческих </a:t>
            </a:r>
            <a:r>
              <a:rPr lang="ru-RU" sz="1200" dirty="0" smtClean="0"/>
              <a:t>задач, Оказание </a:t>
            </a:r>
            <a:r>
              <a:rPr lang="ru-RU" sz="1200" dirty="0"/>
              <a:t>первой медицинской </a:t>
            </a:r>
            <a:r>
              <a:rPr lang="ru-RU" sz="1200" dirty="0" smtClean="0"/>
              <a:t>помощи, Знание </a:t>
            </a:r>
            <a:r>
              <a:rPr lang="ru-RU" sz="1200" dirty="0"/>
              <a:t>принципов научной организации </a:t>
            </a:r>
            <a:r>
              <a:rPr lang="ru-RU" sz="1200" dirty="0" smtClean="0"/>
              <a:t>труда, Знание </a:t>
            </a:r>
            <a:r>
              <a:rPr lang="ru-RU" sz="1200" dirty="0"/>
              <a:t>техники безопасности во время учебного </a:t>
            </a:r>
            <a:r>
              <a:rPr lang="ru-RU" sz="1200" dirty="0" smtClean="0"/>
              <a:t>процесса, Составление </a:t>
            </a:r>
            <a:r>
              <a:rPr lang="ru-RU" sz="1200" dirty="0"/>
              <a:t>учебного плана на урок, четверть, полугодие, год</a:t>
            </a:r>
          </a:p>
          <a:p>
            <a:r>
              <a:rPr lang="ru-RU" sz="1200" dirty="0"/>
              <a:t>Проведение контрольных, лабораторных, практических </a:t>
            </a:r>
            <a:r>
              <a:rPr lang="ru-RU" sz="1200" dirty="0" smtClean="0"/>
              <a:t>работ, Умение </a:t>
            </a:r>
            <a:r>
              <a:rPr lang="ru-RU" sz="1200" dirty="0"/>
              <a:t>мотивировать </a:t>
            </a:r>
            <a:r>
              <a:rPr lang="ru-RU" sz="1200" dirty="0" smtClean="0"/>
              <a:t>учеников, Знание </a:t>
            </a:r>
            <a:r>
              <a:rPr lang="ru-RU" sz="1200" dirty="0"/>
              <a:t>делового этикета</a:t>
            </a:r>
          </a:p>
          <a:p>
            <a:pPr lvl="0"/>
            <a:r>
              <a:rPr lang="ru-RU" sz="1200" b="1" dirty="0" smtClean="0">
                <a:ea typeface="Calibri"/>
                <a:cs typeface="Times New Roman"/>
              </a:rPr>
              <a:t>Личные </a:t>
            </a:r>
            <a:r>
              <a:rPr lang="ru-RU" sz="1200" b="1" dirty="0" smtClean="0">
                <a:ea typeface="Calibri"/>
                <a:cs typeface="Times New Roman"/>
              </a:rPr>
              <a:t>качества</a:t>
            </a:r>
            <a:endParaRPr lang="ru-RU" sz="1200" dirty="0"/>
          </a:p>
          <a:p>
            <a:r>
              <a:rPr lang="ru-RU" sz="1200" dirty="0"/>
              <a:t>Дисциплинированность</a:t>
            </a:r>
            <a:r>
              <a:rPr lang="kk-KZ" sz="1200" dirty="0"/>
              <a:t>,т</a:t>
            </a:r>
            <a:r>
              <a:rPr lang="ru-RU" sz="1200" dirty="0" err="1"/>
              <a:t>рудолюбие</a:t>
            </a:r>
            <a:r>
              <a:rPr lang="ru-RU" sz="1200" dirty="0"/>
              <a:t> и работоспособность. и настойчивость</a:t>
            </a:r>
            <a:r>
              <a:rPr lang="kk-KZ" sz="1200" dirty="0"/>
              <a:t>, н</a:t>
            </a:r>
            <a:r>
              <a:rPr lang="ru-RU" sz="1200" dirty="0" err="1"/>
              <a:t>аблюдательность</a:t>
            </a:r>
            <a:r>
              <a:rPr lang="ru-RU" sz="1200" dirty="0"/>
              <a:t>. толерантность, уважительное отношение к людям</a:t>
            </a:r>
            <a:r>
              <a:rPr lang="kk-KZ" sz="1200" dirty="0"/>
              <a:t>,</a:t>
            </a:r>
            <a:r>
              <a:rPr lang="ru-RU" sz="1200" dirty="0"/>
              <a:t>умение работать в коллективе</a:t>
            </a:r>
            <a:r>
              <a:rPr lang="kk-KZ" sz="1200" dirty="0"/>
              <a:t>,</a:t>
            </a:r>
            <a:r>
              <a:rPr lang="ru-RU" sz="1200" dirty="0"/>
              <a:t>четкая дикция, грамотная речь</a:t>
            </a:r>
            <a:r>
              <a:rPr lang="kk-KZ" sz="1200" dirty="0"/>
              <a:t>.</a:t>
            </a:r>
            <a:endParaRPr lang="ru-RU" sz="1200" dirty="0"/>
          </a:p>
          <a:p>
            <a:r>
              <a:rPr lang="kk-KZ" sz="1200" b="1" dirty="0" smtClean="0"/>
              <a:t>Интересы</a:t>
            </a:r>
            <a:r>
              <a:rPr lang="kk-KZ" sz="1200" b="1" dirty="0"/>
              <a:t>, </a:t>
            </a:r>
            <a:r>
              <a:rPr lang="kk-KZ" sz="1200" b="1" dirty="0" smtClean="0"/>
              <a:t>увлечения</a:t>
            </a:r>
            <a:endParaRPr lang="ru-RU" sz="1200" dirty="0"/>
          </a:p>
          <a:p>
            <a:r>
              <a:rPr lang="kk-KZ" sz="1200" dirty="0"/>
              <a:t>интересуюсь книгами (имеется свою мини-библиотека),учет и аудит, </a:t>
            </a:r>
            <a:r>
              <a:rPr lang="ru-RU" sz="1200" dirty="0"/>
              <a:t>занятия </a:t>
            </a:r>
            <a:r>
              <a:rPr lang="ru-RU" sz="1200" dirty="0" smtClean="0"/>
              <a:t>спортом, изучение </a:t>
            </a:r>
            <a:r>
              <a:rPr lang="ru-RU" sz="1200" dirty="0"/>
              <a:t>компьютерных программ</a:t>
            </a:r>
            <a:r>
              <a:rPr lang="kk-KZ" sz="1200" dirty="0"/>
              <a:t>, </a:t>
            </a:r>
            <a:r>
              <a:rPr lang="ru-RU" sz="1200" dirty="0"/>
              <a:t>чтение</a:t>
            </a:r>
            <a:r>
              <a:rPr lang="kk-KZ" sz="1200" dirty="0"/>
              <a:t>,</a:t>
            </a:r>
            <a:r>
              <a:rPr lang="ru-RU" sz="1200" dirty="0"/>
              <a:t>садоводство</a:t>
            </a:r>
            <a:r>
              <a:rPr lang="kk-KZ" sz="1200" dirty="0"/>
              <a:t>,</a:t>
            </a:r>
            <a:r>
              <a:rPr lang="ru-RU" sz="1200" dirty="0"/>
              <a:t>изучение иностранных языков</a:t>
            </a:r>
            <a:r>
              <a:rPr lang="kk-KZ" sz="1200" dirty="0"/>
              <a:t>,</a:t>
            </a:r>
            <a:r>
              <a:rPr lang="ru-RU" sz="1200" dirty="0" smtClean="0"/>
              <a:t>танцы</a:t>
            </a:r>
          </a:p>
          <a:p>
            <a:r>
              <a:rPr lang="ru-RU" sz="1200" b="1" dirty="0" smtClean="0">
                <a:ea typeface="Calibri"/>
                <a:cs typeface="Times New Roman"/>
              </a:rPr>
              <a:t>Жизненное </a:t>
            </a:r>
            <a:r>
              <a:rPr lang="ru-RU" sz="1200" b="1" dirty="0" smtClean="0">
                <a:ea typeface="Calibri"/>
                <a:cs typeface="Times New Roman"/>
              </a:rPr>
              <a:t>кредо </a:t>
            </a:r>
            <a:endParaRPr lang="ru-RU" sz="1200" dirty="0"/>
          </a:p>
          <a:p>
            <a:r>
              <a:rPr lang="ru-RU" sz="1200" dirty="0"/>
              <a:t>«Ничему тому, что важно знать, научить нельзя – все, что может сделать учитель, – это указать дорожки» (</a:t>
            </a:r>
            <a:r>
              <a:rPr lang="ru-RU" sz="1200" i="1" dirty="0"/>
              <a:t>Р. Олдингтон</a:t>
            </a:r>
            <a:r>
              <a:rPr lang="ru-RU" sz="1200" dirty="0"/>
              <a:t>).</a:t>
            </a:r>
          </a:p>
          <a:p>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5876349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https://sun9-1.userapi.com/impg/944fUc_WatX-HpF8hMPO9kN2AGStHPscTp5Etg/1JQhdjk4z6o.jpg?size=866x1080&amp;quality=96&amp;sign=22284408284a7eee2a5779b00b9a30ed&amp;type=albu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5636" y="476825"/>
            <a:ext cx="1477545" cy="1364944"/>
          </a:xfrm>
          <a:prstGeom prst="rect">
            <a:avLst/>
          </a:prstGeom>
          <a:noFill/>
          <a:ln w="9525">
            <a:noFill/>
            <a:miter lim="800000"/>
            <a:headEnd/>
            <a:tailEnd/>
          </a:ln>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Айбеков Айдар Талғатұлы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+7 </a:t>
            </a:r>
            <a:r>
              <a:rPr lang="kk-KZ" sz="1400" dirty="0">
                <a:solidFill>
                  <a:schemeClr val="bg1"/>
                </a:solidFill>
              </a:rPr>
              <a:t>(</a:t>
            </a:r>
            <a:r>
              <a:rPr lang="ru-RU" sz="1400" dirty="0">
                <a:solidFill>
                  <a:schemeClr val="bg1"/>
                </a:solidFill>
              </a:rPr>
              <a:t>708)9285321 </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smtClean="0">
                <a:solidFill>
                  <a:schemeClr val="bg1"/>
                </a:solidFill>
              </a:rPr>
              <a:t>-</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kk-KZ" sz="1400" dirty="0"/>
              <a:t>24.02.2000 </a:t>
            </a:r>
            <a:endParaRPr lang="kk-KZ" sz="1400" dirty="0" smtClean="0"/>
          </a:p>
          <a:p>
            <a:r>
              <a:rPr lang="ru-RU" sz="1400" b="1" dirty="0" smtClean="0"/>
              <a:t>Семейное </a:t>
            </a:r>
            <a:r>
              <a:rPr lang="ru-RU" sz="1400" b="1" dirty="0"/>
              <a:t>положение:</a:t>
            </a:r>
            <a:r>
              <a:rPr lang="ru-RU" sz="1400" dirty="0"/>
              <a:t> </a:t>
            </a:r>
            <a:r>
              <a:rPr lang="ru-RU" sz="1400" dirty="0" smtClean="0"/>
              <a:t>женат</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6В04105 Менеджмент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400" dirty="0"/>
              <a:t>Курсы английского языка в языковой школе “</a:t>
            </a:r>
            <a:r>
              <a:rPr lang="en-US" sz="1400" dirty="0" err="1"/>
              <a:t>LangBerry</a:t>
            </a:r>
            <a:r>
              <a:rPr lang="ru-RU" sz="1400" dirty="0"/>
              <a:t>”</a:t>
            </a:r>
          </a:p>
          <a:p>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pPr lvl="0"/>
            <a:r>
              <a:rPr lang="kk-KZ" sz="1200" dirty="0">
                <a:solidFill>
                  <a:schemeClr val="bg1"/>
                </a:solidFill>
              </a:rPr>
              <a:t>Подработка в различных сферах услуг; опыт работы в инспекции</a:t>
            </a:r>
            <a:endParaRPr lang="ru-RU" sz="1200" dirty="0">
              <a:solidFill>
                <a:schemeClr val="bg1"/>
              </a:solidFill>
            </a:endParaRPr>
          </a:p>
          <a:p>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a:t>
            </a:r>
            <a:r>
              <a:rPr lang="ru-RU" sz="1400" dirty="0" smtClean="0"/>
              <a:t>казахский, английский </a:t>
            </a:r>
            <a:r>
              <a:rPr lang="ru-RU" sz="1400" dirty="0"/>
              <a:t>язык </a:t>
            </a:r>
          </a:p>
          <a:p>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pPr lvl="0"/>
            <a:r>
              <a:rPr lang="en-US" sz="1400" dirty="0"/>
              <a:t>Microsoft Word, Excel, PowerPoint, </a:t>
            </a:r>
            <a:r>
              <a:rPr lang="en-US" sz="1400" dirty="0" smtClean="0"/>
              <a:t>Internet</a:t>
            </a:r>
            <a:endParaRPr lang="kk-KZ" sz="1400" dirty="0" smtClean="0"/>
          </a:p>
          <a:p>
            <a:pPr lvl="0"/>
            <a:r>
              <a:rPr lang="ru-RU" sz="1400" b="1" dirty="0" smtClean="0">
                <a:ea typeface="Calibri"/>
                <a:cs typeface="Times New Roman"/>
              </a:rPr>
              <a:t>Личные качества</a:t>
            </a:r>
          </a:p>
          <a:p>
            <a:pPr lvl="0"/>
            <a:r>
              <a:rPr lang="ru-RU" sz="1400" dirty="0" smtClean="0"/>
              <a:t>активность; аналитический </a:t>
            </a:r>
            <a:r>
              <a:rPr lang="ru-RU" sz="1400" dirty="0"/>
              <a:t>склад </a:t>
            </a:r>
            <a:r>
              <a:rPr lang="ru-RU" sz="1400" dirty="0" smtClean="0"/>
              <a:t>ума; </a:t>
            </a:r>
            <a:r>
              <a:rPr lang="ru-RU" sz="1400" dirty="0" err="1" smtClean="0"/>
              <a:t>амбициозность</a:t>
            </a:r>
            <a:r>
              <a:rPr lang="ru-RU" sz="1400" dirty="0" smtClean="0"/>
              <a:t>; быстрая </a:t>
            </a:r>
            <a:r>
              <a:rPr lang="ru-RU" sz="1400" dirty="0"/>
              <a:t>адаптация к </a:t>
            </a:r>
            <a:r>
              <a:rPr lang="ru-RU" sz="1400" dirty="0" smtClean="0"/>
              <a:t>переменам; внимательность; вежливость; дисциплинированность; дружелюбие; инициативность; коммуникабельность; надежность; ориентированность </a:t>
            </a:r>
            <a:r>
              <a:rPr lang="ru-RU" sz="1400" dirty="0"/>
              <a:t>на достижение цели;</a:t>
            </a:r>
          </a:p>
          <a:p>
            <a:pPr lvl="0"/>
            <a:r>
              <a:rPr lang="ru-RU" sz="1400" dirty="0" smtClean="0"/>
              <a:t>оптимизм; отзывчивость; порядочность; пунктуальность; самостоятельность; </a:t>
            </a:r>
            <a:r>
              <a:rPr lang="kk-KZ" sz="1400" dirty="0" smtClean="0"/>
              <a:t>креативность</a:t>
            </a:r>
            <a:r>
              <a:rPr lang="kk-KZ" sz="1400" dirty="0"/>
              <a:t>.</a:t>
            </a:r>
            <a:endParaRPr lang="ru-RU" sz="1400" dirty="0"/>
          </a:p>
          <a:p>
            <a:pPr lvl="0"/>
            <a:r>
              <a:rPr lang="ru-RU" sz="1400" b="1" dirty="0" smtClean="0">
                <a:ea typeface="Calibri"/>
                <a:cs typeface="Times New Roman"/>
              </a:rPr>
              <a:t>Жизненное кредо</a:t>
            </a:r>
            <a:endParaRPr lang="ru-RU" sz="1400" dirty="0" smtClean="0">
              <a:ea typeface="Calibri"/>
              <a:cs typeface="Times New Roman"/>
            </a:endParaRPr>
          </a:p>
          <a:p>
            <a:r>
              <a:rPr lang="kk-KZ" sz="1400" dirty="0" smtClean="0"/>
              <a:t>-</a:t>
            </a:r>
            <a:endParaRPr lang="ru-RU" sz="14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72920207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45619" y="480726"/>
            <a:ext cx="1492250" cy="1361044"/>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Алгожаева Малика </a:t>
            </a:r>
            <a:r>
              <a:rPr lang="kk-KZ" sz="1400" b="1" dirty="0" smtClean="0">
                <a:solidFill>
                  <a:schemeClr val="bg1"/>
                </a:solidFill>
              </a:rPr>
              <a:t>Дауреновна</a:t>
            </a:r>
            <a:endParaRPr lang="ru-RU" sz="1400"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87779877744</a:t>
            </a:r>
          </a:p>
          <a:p>
            <a:pPr algn="ctr"/>
            <a:r>
              <a:rPr lang="en-US" sz="1400" dirty="0" smtClean="0">
                <a:solidFill>
                  <a:schemeClr val="bg1"/>
                </a:solidFill>
                <a:ea typeface="Calibri" pitchFamily="34" charset="0"/>
                <a:cs typeface="Times New Roman" pitchFamily="18" charset="0"/>
              </a:rPr>
              <a:t>E-mail</a:t>
            </a:r>
            <a:r>
              <a:rPr lang="en-US" sz="1400" dirty="0" smtClean="0">
                <a:solidFill>
                  <a:schemeClr val="bg1"/>
                </a:solidFill>
                <a:ea typeface="Calibri" pitchFamily="34" charset="0"/>
                <a:cs typeface="Times New Roman" pitchFamily="18" charset="0"/>
              </a:rPr>
              <a:t>:</a:t>
            </a:r>
            <a:r>
              <a:rPr lang="ru-RU" sz="1400" dirty="0" smtClean="0">
                <a:solidFill>
                  <a:schemeClr val="bg1"/>
                </a:solidFill>
                <a:ea typeface="Calibri" pitchFamily="34" charset="0"/>
                <a:cs typeface="Times New Roman" pitchFamily="18" charset="0"/>
              </a:rPr>
              <a:t> </a:t>
            </a:r>
            <a:r>
              <a:rPr lang="en-US" sz="1400" dirty="0" err="1">
                <a:solidFill>
                  <a:schemeClr val="bg1"/>
                </a:solidFill>
              </a:rPr>
              <a:t>malika</a:t>
            </a:r>
            <a:r>
              <a:rPr lang="ru-RU" sz="1400" dirty="0">
                <a:solidFill>
                  <a:schemeClr val="bg1"/>
                </a:solidFill>
              </a:rPr>
              <a:t>.</a:t>
            </a:r>
            <a:r>
              <a:rPr lang="en-US" sz="1400" dirty="0" err="1">
                <a:solidFill>
                  <a:schemeClr val="bg1"/>
                </a:solidFill>
              </a:rPr>
              <a:t>mda</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a:t>
            </a:r>
            <a:r>
              <a:rPr lang="ru-RU" sz="1300" b="1" dirty="0"/>
              <a:t>рождения:</a:t>
            </a:r>
            <a:r>
              <a:rPr lang="ru-RU" sz="1300" dirty="0"/>
              <a:t> </a:t>
            </a:r>
            <a:r>
              <a:rPr lang="ru-RU" sz="1400" dirty="0" smtClean="0"/>
              <a:t>22.09.2000</a:t>
            </a:r>
          </a:p>
          <a:p>
            <a:r>
              <a:rPr lang="kk-KZ" sz="1400" b="1" dirty="0" smtClean="0"/>
              <a:t>Семейное </a:t>
            </a:r>
            <a:r>
              <a:rPr lang="kk-KZ" sz="1400" b="1" dirty="0" smtClean="0"/>
              <a:t>положение:</a:t>
            </a:r>
            <a:r>
              <a:rPr lang="kk-KZ" sz="1400" dirty="0" smtClean="0"/>
              <a:t> </a:t>
            </a:r>
            <a:r>
              <a:rPr lang="kk-KZ" sz="1400" b="1" dirty="0"/>
              <a:t> </a:t>
            </a:r>
            <a:r>
              <a:rPr lang="kk-KZ" sz="1400" dirty="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00B050"/>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a:solidFill>
                  <a:schemeClr val="bg1"/>
                </a:solidFill>
              </a:rPr>
              <a:t>»</a:t>
            </a:r>
            <a:r>
              <a:rPr lang="ru-RU" sz="1400" dirty="0">
                <a:solidFill>
                  <a:schemeClr val="bg1"/>
                </a:solidFill>
                <a:ea typeface="Calibri"/>
                <a:cs typeface="Times New Roman"/>
              </a:rPr>
              <a:t>, </a:t>
            </a:r>
            <a:r>
              <a:rPr lang="kk-KZ" sz="1400" dirty="0" smtClean="0">
                <a:solidFill>
                  <a:schemeClr val="bg1"/>
                </a:solidFill>
              </a:rPr>
              <a:t>6В05101 </a:t>
            </a:r>
            <a:r>
              <a:rPr lang="kk-KZ" sz="1400" dirty="0">
                <a:solidFill>
                  <a:schemeClr val="bg1"/>
                </a:solidFill>
              </a:rPr>
              <a:t>Биология </a:t>
            </a:r>
            <a:r>
              <a:rPr lang="kk-KZ" sz="1400" dirty="0" smtClean="0">
                <a:solidFill>
                  <a:schemeClr val="bg1"/>
                </a:solidFill>
              </a:rPr>
              <a:t>(бакалавр)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100" dirty="0"/>
              <a:t>Курс английского </a:t>
            </a:r>
            <a:r>
              <a:rPr lang="kk-KZ" sz="1100" dirty="0" smtClean="0"/>
              <a:t>языка </a:t>
            </a:r>
            <a:r>
              <a:rPr lang="en-US" sz="1100" dirty="0" err="1"/>
              <a:t>JTStudySchool</a:t>
            </a:r>
            <a:endParaRPr lang="ru-RU" sz="1100" dirty="0"/>
          </a:p>
        </p:txBody>
      </p:sp>
      <p:sp>
        <p:nvSpPr>
          <p:cNvPr id="22" name="Прямоугольник 21"/>
          <p:cNvSpPr/>
          <p:nvPr/>
        </p:nvSpPr>
        <p:spPr>
          <a:xfrm>
            <a:off x="4290064" y="2007919"/>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000" dirty="0"/>
              <a:t>КГУ «Средняя школа № 47» </a:t>
            </a:r>
            <a:r>
              <a:rPr lang="ru-RU" sz="1000" dirty="0" err="1"/>
              <a:t>акимата</a:t>
            </a:r>
            <a:r>
              <a:rPr lang="ru-RU" sz="1000" dirty="0"/>
              <a:t> г. Усть-Каменогорска</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a:solidFill>
                  <a:schemeClr val="bg1"/>
                </a:solidFill>
              </a:rPr>
              <a:t>SEREBROF – менеджер по продажам </a:t>
            </a:r>
          </a:p>
          <a:p>
            <a:r>
              <a:rPr lang="ru-RU" sz="1400" dirty="0">
                <a:solidFill>
                  <a:schemeClr val="bg1"/>
                </a:solidFill>
              </a:rPr>
              <a:t>КГП ЕРТІС КОНЦЕРТ УПРАВЛЕНИЕ КУЛЬТУРЫ </a:t>
            </a:r>
            <a:r>
              <a:rPr lang="ru-RU" sz="1400" dirty="0" smtClean="0">
                <a:solidFill>
                  <a:schemeClr val="bg1"/>
                </a:solidFill>
              </a:rPr>
              <a:t>ВКО - Артист </a:t>
            </a:r>
            <a:r>
              <a:rPr lang="ru-RU" sz="1400" dirty="0">
                <a:solidFill>
                  <a:schemeClr val="bg1"/>
                </a:solidFill>
              </a:rPr>
              <a:t>балета</a:t>
            </a:r>
          </a:p>
          <a:p>
            <a:endParaRPr lang="ru-RU" sz="1400" dirty="0">
              <a:solidFill>
                <a:schemeClr val="bg1"/>
              </a:solidFill>
            </a:endParaRPr>
          </a:p>
          <a:p>
            <a:endParaRPr lang="ru-RU" sz="1400" dirty="0">
              <a:solidFill>
                <a:schemeClr val="bg1"/>
              </a:solidFill>
            </a:endParaRPr>
          </a:p>
        </p:txBody>
      </p:sp>
      <p:sp>
        <p:nvSpPr>
          <p:cNvPr id="24" name="Прямоугольник 23"/>
          <p:cNvSpPr/>
          <p:nvPr/>
        </p:nvSpPr>
        <p:spPr>
          <a:xfrm>
            <a:off x="1083735" y="3550613"/>
            <a:ext cx="10687865" cy="277122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100" b="1" dirty="0" smtClean="0">
                <a:solidFill>
                  <a:prstClr val="black"/>
                </a:solidFill>
                <a:ea typeface="Calibri"/>
                <a:cs typeface="Times New Roman"/>
              </a:rPr>
              <a:t>Владение языками</a:t>
            </a:r>
          </a:p>
          <a:p>
            <a:r>
              <a:rPr lang="ru-RU" sz="1100" dirty="0" err="1"/>
              <a:t>казахски</a:t>
            </a:r>
            <a:r>
              <a:rPr lang="kk-KZ" sz="1100" dirty="0"/>
              <a:t>й</a:t>
            </a:r>
            <a:r>
              <a:rPr lang="ru-RU" sz="1100" dirty="0"/>
              <a:t>, </a:t>
            </a:r>
            <a:r>
              <a:rPr lang="ru-RU" sz="1100" dirty="0" err="1"/>
              <a:t>русски</a:t>
            </a:r>
            <a:r>
              <a:rPr lang="kk-KZ" sz="1100" dirty="0"/>
              <a:t>й</a:t>
            </a:r>
            <a:r>
              <a:rPr lang="ru-RU" sz="1100" dirty="0"/>
              <a:t>, </a:t>
            </a:r>
            <a:r>
              <a:rPr lang="ru-RU" sz="1100" dirty="0" err="1"/>
              <a:t>английски</a:t>
            </a:r>
            <a:r>
              <a:rPr lang="kk-KZ" sz="1100" dirty="0"/>
              <a:t>й </a:t>
            </a:r>
            <a:r>
              <a:rPr lang="kk-KZ" sz="1100" dirty="0" smtClean="0"/>
              <a:t>свободно</a:t>
            </a:r>
          </a:p>
          <a:p>
            <a:r>
              <a:rPr lang="ru-RU" sz="1100" b="1" dirty="0" smtClean="0">
                <a:ea typeface="Calibri"/>
                <a:cs typeface="Times New Roman"/>
              </a:rPr>
              <a:t>Достижения</a:t>
            </a:r>
            <a:r>
              <a:rPr lang="ru-RU" sz="1100" b="1" dirty="0" smtClean="0">
                <a:ea typeface="Calibri"/>
                <a:cs typeface="Times New Roman"/>
              </a:rPr>
              <a:t>, награды</a:t>
            </a:r>
            <a:r>
              <a:rPr lang="kk-KZ" sz="1100" dirty="0"/>
              <a:t> </a:t>
            </a:r>
            <a:r>
              <a:rPr lang="ru-RU" sz="1100" dirty="0"/>
              <a:t>Владею английским языком уровня </a:t>
            </a:r>
            <a:r>
              <a:rPr lang="en-US" sz="1100" dirty="0"/>
              <a:t>Pre</a:t>
            </a:r>
            <a:r>
              <a:rPr lang="ru-RU" sz="1100" dirty="0"/>
              <a:t>-</a:t>
            </a:r>
            <a:r>
              <a:rPr lang="en-US" sz="1100" dirty="0"/>
              <a:t>Intermediate</a:t>
            </a:r>
            <a:r>
              <a:rPr lang="ru-RU" sz="1100" dirty="0"/>
              <a:t>, сейчас в процессе обучения чтобы повысить уровень до «</a:t>
            </a:r>
            <a:r>
              <a:rPr lang="en-US" sz="1100" dirty="0"/>
              <a:t>Intermediate</a:t>
            </a:r>
            <a:r>
              <a:rPr lang="ru-RU" sz="1100" dirty="0"/>
              <a:t>». </a:t>
            </a:r>
          </a:p>
          <a:p>
            <a:r>
              <a:rPr lang="ru-RU" sz="1100" dirty="0"/>
              <a:t>Опытный пользователь. Хорошее владение пакетом </a:t>
            </a:r>
            <a:r>
              <a:rPr lang="en-US" sz="1100" dirty="0"/>
              <a:t>MS Office</a:t>
            </a:r>
            <a:r>
              <a:rPr lang="ru-RU" sz="1100" dirty="0"/>
              <a:t> (</a:t>
            </a:r>
            <a:r>
              <a:rPr lang="en-US" sz="1100" dirty="0"/>
              <a:t>Access</a:t>
            </a:r>
            <a:r>
              <a:rPr lang="ru-RU" sz="1100" dirty="0"/>
              <a:t>, </a:t>
            </a:r>
            <a:r>
              <a:rPr lang="en-US" sz="1100" dirty="0"/>
              <a:t>Excel</a:t>
            </a:r>
            <a:r>
              <a:rPr lang="ru-RU" sz="1100" dirty="0"/>
              <a:t>, </a:t>
            </a:r>
            <a:r>
              <a:rPr lang="en-US" sz="1100" dirty="0"/>
              <a:t>Power Point</a:t>
            </a:r>
            <a:r>
              <a:rPr lang="ru-RU" sz="1100" dirty="0"/>
              <a:t>, </a:t>
            </a:r>
            <a:r>
              <a:rPr lang="en-US" sz="1100" dirty="0"/>
              <a:t>Word</a:t>
            </a:r>
            <a:r>
              <a:rPr lang="ru-RU" sz="1100" dirty="0"/>
              <a:t>, </a:t>
            </a:r>
            <a:r>
              <a:rPr lang="en-US" sz="1100" dirty="0"/>
              <a:t>WordPad</a:t>
            </a:r>
            <a:r>
              <a:rPr lang="ru-RU" sz="1100" dirty="0"/>
              <a:t>)</a:t>
            </a:r>
          </a:p>
          <a:p>
            <a:r>
              <a:rPr lang="ru-RU" sz="1100" b="1" dirty="0" smtClean="0">
                <a:ea typeface="Calibri"/>
                <a:cs typeface="Times New Roman"/>
              </a:rPr>
              <a:t>Профессиональные </a:t>
            </a:r>
            <a:r>
              <a:rPr lang="ru-RU" sz="1100" b="1" dirty="0" smtClean="0">
                <a:ea typeface="Calibri"/>
                <a:cs typeface="Times New Roman"/>
              </a:rPr>
              <a:t>знания и навыки</a:t>
            </a:r>
          </a:p>
          <a:p>
            <a:r>
              <a:rPr lang="ru-RU" sz="1100" dirty="0"/>
              <a:t>Коммуникативная, адаптивная, уверенная, стараюсь постоянно обучаться (курсы,  повышения), есть качества лидерства и организационные навыки так как была старостой группы 4 года, а так же понимание современных технологий.</a:t>
            </a:r>
          </a:p>
          <a:p>
            <a:pPr lvl="0"/>
            <a:r>
              <a:rPr lang="ru-RU" sz="1100" b="1" dirty="0" smtClean="0">
                <a:ea typeface="Calibri"/>
                <a:cs typeface="Times New Roman"/>
              </a:rPr>
              <a:t>Личные </a:t>
            </a:r>
            <a:r>
              <a:rPr lang="ru-RU" sz="1100" b="1" dirty="0" smtClean="0">
                <a:ea typeface="Calibri"/>
                <a:cs typeface="Times New Roman"/>
              </a:rPr>
              <a:t>качества</a:t>
            </a:r>
            <a:endParaRPr lang="ru-RU" sz="1100" dirty="0"/>
          </a:p>
          <a:p>
            <a:r>
              <a:rPr lang="ru-RU" sz="1100" dirty="0"/>
              <a:t>Дисциплинированность</a:t>
            </a:r>
            <a:r>
              <a:rPr lang="kk-KZ" sz="1100" dirty="0"/>
              <a:t>,т</a:t>
            </a:r>
            <a:r>
              <a:rPr lang="ru-RU" sz="1100" dirty="0" err="1"/>
              <a:t>рудолюбие</a:t>
            </a:r>
            <a:r>
              <a:rPr lang="ru-RU" sz="1100" dirty="0"/>
              <a:t> и работоспособность. и настойчивость</a:t>
            </a:r>
            <a:r>
              <a:rPr lang="kk-KZ" sz="1100" dirty="0"/>
              <a:t>, н</a:t>
            </a:r>
            <a:r>
              <a:rPr lang="ru-RU" sz="1100" dirty="0" err="1"/>
              <a:t>аблюдательность</a:t>
            </a:r>
            <a:r>
              <a:rPr lang="ru-RU" sz="1100" dirty="0"/>
              <a:t>. толерантность, уважительное отношение к людям</a:t>
            </a:r>
            <a:r>
              <a:rPr lang="kk-KZ" sz="1100" dirty="0"/>
              <a:t>,</a:t>
            </a:r>
            <a:r>
              <a:rPr lang="ru-RU" sz="1100" dirty="0"/>
              <a:t>умение работать в коллективе</a:t>
            </a:r>
            <a:r>
              <a:rPr lang="kk-KZ" sz="1100" dirty="0"/>
              <a:t>,</a:t>
            </a:r>
            <a:r>
              <a:rPr lang="ru-RU" sz="1100" dirty="0"/>
              <a:t>четкая дикция, грамотная речь</a:t>
            </a:r>
            <a:r>
              <a:rPr lang="kk-KZ" sz="1100" dirty="0"/>
              <a:t>.</a:t>
            </a:r>
            <a:endParaRPr lang="ru-RU" sz="1100" dirty="0"/>
          </a:p>
          <a:p>
            <a:r>
              <a:rPr lang="kk-KZ" sz="1100" b="1" dirty="0" smtClean="0"/>
              <a:t>Интересы</a:t>
            </a:r>
            <a:r>
              <a:rPr lang="kk-KZ" sz="1100" b="1" dirty="0"/>
              <a:t>, </a:t>
            </a:r>
            <a:r>
              <a:rPr lang="kk-KZ" sz="1100" b="1" dirty="0" smtClean="0"/>
              <a:t>увлечения</a:t>
            </a:r>
            <a:endParaRPr lang="ru-RU" sz="1100" dirty="0"/>
          </a:p>
          <a:p>
            <a:r>
              <a:rPr lang="kk-KZ" sz="1100" dirty="0"/>
              <a:t>Мне нравится обучаться в онлайн формате, так как сейчас множество курсов, тренингов разных видов деятельности, это экономит время, а так же очень удобно обучаться в привычной для тебя обстановке, и можно приобрести нужные знания, навыки, в абсолютно разных сферах. Я изучаю психологию, точнее слушаю известных психологов, читаю книги, потому что хочу понимать и чувствовать людей, это мне поможет в будущем в работе с детьми и их неокрепшей психикой. </a:t>
            </a:r>
            <a:endParaRPr lang="ru-RU" sz="1100" dirty="0"/>
          </a:p>
          <a:p>
            <a:r>
              <a:rPr lang="ru-RU" sz="1100" b="1" dirty="0" smtClean="0">
                <a:ea typeface="Calibri"/>
                <a:cs typeface="Times New Roman"/>
              </a:rPr>
              <a:t>Жизненное </a:t>
            </a:r>
            <a:r>
              <a:rPr lang="ru-RU" sz="1100" b="1" dirty="0" smtClean="0">
                <a:ea typeface="Calibri"/>
                <a:cs typeface="Times New Roman"/>
              </a:rPr>
              <a:t>кредо </a:t>
            </a:r>
            <a:endParaRPr lang="ru-RU" sz="1100" dirty="0"/>
          </a:p>
          <a:p>
            <a:r>
              <a:rPr lang="kk-KZ" sz="1100" b="1" dirty="0"/>
              <a:t>«</a:t>
            </a:r>
            <a:r>
              <a:rPr lang="kk-KZ" sz="1100" dirty="0"/>
              <a:t>Раздвиньте свои границы! Я всегда делаю то, чего я не умею, чтобы этому научиться.»</a:t>
            </a:r>
            <a:endParaRPr lang="ru-RU" sz="1100" dirty="0"/>
          </a:p>
          <a:p>
            <a:endParaRPr lang="ru-RU" sz="1200" dirty="0"/>
          </a:p>
          <a:p>
            <a:endParaRPr lang="ru-RU" sz="1200" dirty="0"/>
          </a:p>
          <a:p>
            <a:endParaRPr lang="ru-RU" sz="1300" b="1"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66</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7007045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stretch>
            <a:fillRect/>
          </a:stretch>
        </p:blipFill>
        <p:spPr>
          <a:xfrm>
            <a:off x="2761529" y="480726"/>
            <a:ext cx="1476340" cy="1347095"/>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Ұлан Құндыз</a:t>
            </a:r>
            <a:endParaRPr lang="ru-RU" sz="1400" dirty="0">
              <a:solidFill>
                <a:schemeClr val="bg1"/>
              </a:solidFill>
            </a:endParaRPr>
          </a:p>
        </p:txBody>
      </p:sp>
      <p:sp>
        <p:nvSpPr>
          <p:cNvPr id="18434" name="Rectangle 2"/>
          <p:cNvSpPr>
            <a:spLocks noChangeArrowheads="1"/>
          </p:cNvSpPr>
          <p:nvPr/>
        </p:nvSpPr>
        <p:spPr bwMode="auto">
          <a:xfrm>
            <a:off x="1083734" y="1912264"/>
            <a:ext cx="3154135" cy="573287"/>
          </a:xfrm>
          <a:prstGeom prst="rect">
            <a:avLst/>
          </a:prstGeom>
          <a:solidFill>
            <a:srgbClr val="00B050"/>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200" dirty="0">
                <a:solidFill>
                  <a:schemeClr val="bg1"/>
                </a:solidFill>
                <a:ea typeface="Calibri" pitchFamily="34" charset="0"/>
                <a:cs typeface="Times New Roman" pitchFamily="18" charset="0"/>
              </a:rPr>
              <a:t>Тел.: </a:t>
            </a:r>
            <a:r>
              <a:rPr lang="ru-RU" sz="1200" dirty="0" smtClean="0">
                <a:solidFill>
                  <a:schemeClr val="bg1"/>
                </a:solidFill>
              </a:rPr>
              <a:t>87759013056</a:t>
            </a:r>
            <a:endParaRPr lang="en-US" sz="1200" dirty="0" smtClean="0">
              <a:solidFill>
                <a:schemeClr val="bg1"/>
              </a:solidFill>
            </a:endParaRPr>
          </a:p>
          <a:p>
            <a:pPr algn="ctr"/>
            <a:r>
              <a:rPr lang="en-US" sz="1200" dirty="0" smtClean="0">
                <a:solidFill>
                  <a:schemeClr val="bg1"/>
                </a:solidFill>
                <a:ea typeface="Calibri" pitchFamily="34" charset="0"/>
                <a:cs typeface="Times New Roman" pitchFamily="18" charset="0"/>
              </a:rPr>
              <a:t>E-mail:</a:t>
            </a:r>
            <a:r>
              <a:rPr lang="ru-RU" sz="1200" dirty="0" smtClean="0">
                <a:solidFill>
                  <a:schemeClr val="bg1"/>
                </a:solidFill>
                <a:ea typeface="Calibri" pitchFamily="34" charset="0"/>
                <a:cs typeface="Times New Roman" pitchFamily="18" charset="0"/>
              </a:rPr>
              <a:t> </a:t>
            </a:r>
            <a:r>
              <a:rPr lang="ru-RU" sz="1200" dirty="0">
                <a:solidFill>
                  <a:schemeClr val="bg1"/>
                </a:solidFill>
              </a:rPr>
              <a:t>kunduzulankyzy5@gmail.com</a:t>
            </a:r>
          </a:p>
        </p:txBody>
      </p:sp>
      <p:sp>
        <p:nvSpPr>
          <p:cNvPr id="18435" name="Rectangle 3"/>
          <p:cNvSpPr>
            <a:spLocks noChangeArrowheads="1"/>
          </p:cNvSpPr>
          <p:nvPr/>
        </p:nvSpPr>
        <p:spPr bwMode="auto">
          <a:xfrm>
            <a:off x="1083734" y="2544456"/>
            <a:ext cx="3154135" cy="627761"/>
          </a:xfrm>
          <a:prstGeom prst="rect">
            <a:avLst/>
          </a:prstGeom>
          <a:solidFill>
            <a:srgbClr val="00B050">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200" b="1" dirty="0" err="1" smtClean="0"/>
              <a:t>Тұған</a:t>
            </a:r>
            <a:r>
              <a:rPr lang="ru-RU" sz="1200" b="1" dirty="0" smtClean="0"/>
              <a:t> </a:t>
            </a:r>
            <a:r>
              <a:rPr lang="ru-RU" sz="1200" b="1" dirty="0" err="1" smtClean="0"/>
              <a:t>күні</a:t>
            </a:r>
            <a:r>
              <a:rPr lang="ru-RU" sz="1200" b="1" dirty="0" smtClean="0"/>
              <a:t> мен </a:t>
            </a:r>
            <a:r>
              <a:rPr lang="ru-RU" sz="1200" b="1" dirty="0" err="1" smtClean="0"/>
              <a:t>жылы</a:t>
            </a:r>
            <a:r>
              <a:rPr lang="ru-RU" sz="1200" b="1" dirty="0" smtClean="0"/>
              <a:t>:</a:t>
            </a:r>
            <a:r>
              <a:rPr lang="ru-RU" sz="1200" dirty="0" smtClean="0"/>
              <a:t> </a:t>
            </a:r>
            <a:r>
              <a:rPr lang="kk-KZ" sz="1200" dirty="0"/>
              <a:t>: 05.02.2001</a:t>
            </a:r>
            <a:endParaRPr lang="ru-RU" sz="1200" dirty="0"/>
          </a:p>
          <a:p>
            <a:r>
              <a:rPr lang="kk-KZ" sz="1200" b="1" dirty="0" smtClean="0"/>
              <a:t>Отбасылық </a:t>
            </a:r>
            <a:r>
              <a:rPr lang="kk-KZ" sz="1200" b="1" dirty="0"/>
              <a:t>жағдайы: </a:t>
            </a:r>
            <a:r>
              <a:rPr lang="ru-RU" sz="1200" dirty="0" err="1"/>
              <a:t>Тұрмыста</a:t>
            </a:r>
            <a:r>
              <a:rPr lang="ru-RU" sz="1200" dirty="0"/>
              <a:t> </a:t>
            </a:r>
            <a:r>
              <a:rPr lang="ru-RU" sz="1200" dirty="0" err="1"/>
              <a:t>емес</a:t>
            </a:r>
            <a:endParaRPr lang="ru-RU" sz="1200" dirty="0"/>
          </a:p>
        </p:txBody>
      </p:sp>
      <p:sp>
        <p:nvSpPr>
          <p:cNvPr id="16" name="Прямоугольник 15"/>
          <p:cNvSpPr/>
          <p:nvPr/>
        </p:nvSpPr>
        <p:spPr>
          <a:xfrm>
            <a:off x="4291864" y="480726"/>
            <a:ext cx="7471626" cy="730925"/>
          </a:xfrm>
          <a:prstGeom prst="rect">
            <a:avLst/>
          </a:prstGeom>
          <a:solidFill>
            <a:srgbClr val="00B050"/>
          </a:solidFill>
        </p:spPr>
        <p:txBody>
          <a:bodyPr wrap="square">
            <a:noAutofit/>
          </a:bodyPr>
          <a:lstStyle/>
          <a:p>
            <a:pPr lvl="0">
              <a:lnSpc>
                <a:spcPct val="106000"/>
              </a:lnSpc>
              <a:tabLst>
                <a:tab pos="2257425" algn="ctr"/>
              </a:tabLst>
            </a:pPr>
            <a:r>
              <a:rPr lang="ru-RU" sz="1200" b="1" dirty="0" err="1" smtClean="0">
                <a:solidFill>
                  <a:schemeClr val="bg1"/>
                </a:solidFill>
                <a:ea typeface="Calibri"/>
                <a:cs typeface="Times New Roman"/>
              </a:rPr>
              <a:t>Білімі</a:t>
            </a:r>
            <a:endParaRPr lang="ru-RU" sz="1200" b="1" dirty="0" smtClean="0">
              <a:solidFill>
                <a:schemeClr val="bg1"/>
              </a:solidFill>
              <a:ea typeface="Calibri"/>
              <a:cs typeface="Times New Roman"/>
            </a:endParaRPr>
          </a:p>
          <a:p>
            <a:r>
              <a:rPr lang="kk-KZ" sz="1200" dirty="0" smtClean="0">
                <a:solidFill>
                  <a:schemeClr val="bg1"/>
                </a:solidFill>
              </a:rPr>
              <a:t>«С</a:t>
            </a:r>
            <a:r>
              <a:rPr lang="kk-KZ" sz="1200" dirty="0">
                <a:solidFill>
                  <a:schemeClr val="bg1"/>
                </a:solidFill>
              </a:rPr>
              <a:t>. Аманжолов атындағы Шығыс Қазақстан </a:t>
            </a:r>
            <a:r>
              <a:rPr lang="kk-KZ" sz="1200" dirty="0" smtClean="0">
                <a:solidFill>
                  <a:schemeClr val="bg1"/>
                </a:solidFill>
              </a:rPr>
              <a:t>университеті» ҚЕАК, </a:t>
            </a:r>
            <a:r>
              <a:rPr lang="ru-RU" sz="1200" dirty="0">
                <a:solidFill>
                  <a:schemeClr val="bg1"/>
                </a:solidFill>
              </a:rPr>
              <a:t>6В01505-</a:t>
            </a:r>
            <a:r>
              <a:rPr lang="kk-KZ" sz="1200" dirty="0">
                <a:solidFill>
                  <a:schemeClr val="bg1"/>
                </a:solidFill>
              </a:rPr>
              <a:t>Биология </a:t>
            </a:r>
            <a:r>
              <a:rPr lang="kk-KZ" sz="1200" dirty="0" smtClean="0">
                <a:solidFill>
                  <a:schemeClr val="bg1"/>
                </a:solidFill>
              </a:rPr>
              <a:t>(бакалавр</a:t>
            </a:r>
            <a:r>
              <a:rPr lang="kk-KZ" sz="1200" dirty="0">
                <a:solidFill>
                  <a:schemeClr val="bg1"/>
                </a:solidFill>
              </a:rPr>
              <a:t>)</a:t>
            </a:r>
            <a:endParaRPr lang="ru-RU" sz="1200" dirty="0">
              <a:solidFill>
                <a:schemeClr val="bg1"/>
              </a:solidFill>
              <a:ea typeface="Calibri"/>
              <a:cs typeface="Times New Roman"/>
            </a:endParaRPr>
          </a:p>
        </p:txBody>
      </p:sp>
      <p:sp>
        <p:nvSpPr>
          <p:cNvPr id="20" name="Прямоугольник 19"/>
          <p:cNvSpPr/>
          <p:nvPr/>
        </p:nvSpPr>
        <p:spPr>
          <a:xfrm>
            <a:off x="4290064" y="1269459"/>
            <a:ext cx="7472367" cy="558362"/>
          </a:xfrm>
          <a:prstGeom prst="rect">
            <a:avLst/>
          </a:prstGeom>
          <a:solidFill>
            <a:srgbClr val="00B050">
              <a:alpha val="59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Қосымша</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білім</a:t>
            </a:r>
            <a:endParaRPr lang="ru-RU" sz="1200" b="1" dirty="0" smtClean="0">
              <a:solidFill>
                <a:prstClr val="black"/>
              </a:solidFill>
              <a:ea typeface="Calibri"/>
              <a:cs typeface="Times New Roman"/>
            </a:endParaRPr>
          </a:p>
          <a:p>
            <a:r>
              <a:rPr lang="kk-KZ" sz="1200" dirty="0"/>
              <a:t>Ағылшын тілі курстары</a:t>
            </a:r>
            <a:endParaRPr lang="ru-RU" sz="1200" dirty="0"/>
          </a:p>
        </p:txBody>
      </p:sp>
      <p:sp>
        <p:nvSpPr>
          <p:cNvPr id="22" name="Прямоугольник 21"/>
          <p:cNvSpPr/>
          <p:nvPr/>
        </p:nvSpPr>
        <p:spPr>
          <a:xfrm>
            <a:off x="4280895" y="1898316"/>
            <a:ext cx="7481536" cy="587235"/>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Іс-тәжірибе</a:t>
            </a:r>
            <a:endParaRPr lang="ru-RU" sz="1200" b="1" dirty="0" smtClean="0">
              <a:solidFill>
                <a:prstClr val="black"/>
              </a:solidFill>
              <a:ea typeface="Calibri"/>
              <a:cs typeface="Times New Roman"/>
            </a:endParaRPr>
          </a:p>
          <a:p>
            <a:r>
              <a:rPr lang="kk-KZ" sz="1200" dirty="0"/>
              <a:t>Өскемен қаласы бойынша білім бөлімінің "№6 орта мектебі" КММ</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237869" y="2550591"/>
            <a:ext cx="7524562" cy="621626"/>
          </a:xfrm>
          <a:prstGeom prst="rect">
            <a:avLst/>
          </a:prstGeom>
          <a:solidFill>
            <a:srgbClr val="1F497D"/>
          </a:solidFill>
        </p:spPr>
        <p:txBody>
          <a:bodyPr wrap="square">
            <a:noAutofit/>
          </a:bodyPr>
          <a:lstStyle/>
          <a:p>
            <a:pPr>
              <a:lnSpc>
                <a:spcPct val="106000"/>
              </a:lnSpc>
              <a:tabLst>
                <a:tab pos="2257425" algn="ctr"/>
              </a:tabLst>
            </a:pPr>
            <a:r>
              <a:rPr lang="ru-RU" sz="1200" b="1" dirty="0" err="1" smtClean="0">
                <a:solidFill>
                  <a:schemeClr val="bg1"/>
                </a:solidFill>
                <a:ea typeface="Calibri"/>
                <a:cs typeface="Times New Roman"/>
              </a:rPr>
              <a:t>Жұмыс</a:t>
            </a:r>
            <a:r>
              <a:rPr lang="ru-RU" sz="1200" b="1" dirty="0" smtClean="0">
                <a:solidFill>
                  <a:schemeClr val="bg1"/>
                </a:solidFill>
                <a:ea typeface="Calibri"/>
                <a:cs typeface="Times New Roman"/>
              </a:rPr>
              <a:t> </a:t>
            </a:r>
            <a:r>
              <a:rPr lang="ru-RU" sz="1200" b="1" dirty="0" err="1" smtClean="0">
                <a:solidFill>
                  <a:schemeClr val="bg1"/>
                </a:solidFill>
                <a:ea typeface="Calibri"/>
                <a:cs typeface="Times New Roman"/>
              </a:rPr>
              <a:t>тәжірибесі</a:t>
            </a:r>
            <a:endParaRPr lang="ru-RU" sz="1200" b="1" dirty="0" smtClean="0">
              <a:solidFill>
                <a:schemeClr val="bg1"/>
              </a:solidFill>
              <a:ea typeface="Calibri"/>
              <a:cs typeface="Times New Roman"/>
            </a:endParaRPr>
          </a:p>
          <a:p>
            <a:r>
              <a:rPr lang="ru-RU" sz="1200" dirty="0" err="1" smtClean="0">
                <a:solidFill>
                  <a:schemeClr val="bg1"/>
                </a:solidFill>
              </a:rPr>
              <a:t>жоқ</a:t>
            </a:r>
            <a:endParaRPr lang="ru-RU" sz="1200" dirty="0" smtClean="0">
              <a:solidFill>
                <a:schemeClr val="bg1"/>
              </a:solidFill>
            </a:endParaRPr>
          </a:p>
          <a:p>
            <a:endParaRPr lang="ru-RU" sz="1400" dirty="0"/>
          </a:p>
        </p:txBody>
      </p:sp>
      <p:sp>
        <p:nvSpPr>
          <p:cNvPr id="24" name="Прямоугольник 23"/>
          <p:cNvSpPr/>
          <p:nvPr/>
        </p:nvSpPr>
        <p:spPr>
          <a:xfrm>
            <a:off x="1083734" y="3242712"/>
            <a:ext cx="10687865" cy="3135673"/>
          </a:xfrm>
          <a:prstGeom prst="rect">
            <a:avLst/>
          </a:prstGeom>
          <a:solidFill>
            <a:srgbClr val="00B050">
              <a:alpha val="17000"/>
            </a:srgbClr>
          </a:solidFill>
        </p:spPr>
        <p:txBody>
          <a:bodyPr wrap="square">
            <a:noAutofit/>
          </a:bodyPr>
          <a:lstStyle/>
          <a:p>
            <a:pPr lvl="0">
              <a:lnSpc>
                <a:spcPct val="106000"/>
              </a:lnSpc>
              <a:tabLst>
                <a:tab pos="2257425" algn="ctr"/>
              </a:tabLst>
            </a:pPr>
            <a:r>
              <a:rPr lang="ru-RU" sz="1300" b="1" dirty="0" err="1" smtClean="0">
                <a:solidFill>
                  <a:prstClr val="black"/>
                </a:solidFill>
                <a:ea typeface="Calibri"/>
                <a:cs typeface="Times New Roman"/>
              </a:rPr>
              <a:t>Тілдер</a:t>
            </a:r>
            <a:r>
              <a:rPr lang="ru-RU" sz="1300" b="1" dirty="0" smtClean="0">
                <a:solidFill>
                  <a:prstClr val="black"/>
                </a:solidFill>
                <a:ea typeface="Calibri"/>
                <a:cs typeface="Times New Roman"/>
              </a:rPr>
              <a:t> </a:t>
            </a:r>
            <a:r>
              <a:rPr lang="ru-RU" sz="1300" b="1" dirty="0" err="1" smtClean="0">
                <a:solidFill>
                  <a:prstClr val="black"/>
                </a:solidFill>
                <a:ea typeface="Calibri"/>
                <a:cs typeface="Times New Roman"/>
              </a:rPr>
              <a:t>меңгеруі</a:t>
            </a:r>
            <a:endParaRPr lang="ru-RU" sz="1300" b="1" dirty="0" smtClean="0">
              <a:solidFill>
                <a:prstClr val="black"/>
              </a:solidFill>
              <a:ea typeface="Calibri"/>
              <a:cs typeface="Times New Roman"/>
            </a:endParaRPr>
          </a:p>
          <a:p>
            <a:r>
              <a:rPr lang="kk-KZ" sz="1200" dirty="0"/>
              <a:t>қазақ тілі еркін; ағылшын тілі-базалық</a:t>
            </a:r>
            <a:endParaRPr lang="ru-RU" sz="1200" dirty="0"/>
          </a:p>
          <a:p>
            <a:r>
              <a:rPr lang="ru-RU" sz="1300" b="1" dirty="0" err="1" smtClean="0">
                <a:ea typeface="Calibri"/>
                <a:cs typeface="Times New Roman"/>
              </a:rPr>
              <a:t>Жетістіктер</a:t>
            </a:r>
            <a:r>
              <a:rPr lang="ru-RU" sz="1300" b="1" dirty="0" smtClean="0">
                <a:ea typeface="Calibri"/>
                <a:cs typeface="Times New Roman"/>
              </a:rPr>
              <a:t>, </a:t>
            </a:r>
            <a:r>
              <a:rPr lang="ru-RU" sz="1300" b="1" dirty="0" err="1" smtClean="0">
                <a:ea typeface="Calibri"/>
                <a:cs typeface="Times New Roman"/>
              </a:rPr>
              <a:t>марапаттар</a:t>
            </a:r>
            <a:r>
              <a:rPr lang="ru-RU" sz="1300" b="1" dirty="0" smtClean="0">
                <a:ea typeface="Calibri"/>
                <a:cs typeface="Times New Roman"/>
              </a:rPr>
              <a:t> </a:t>
            </a:r>
            <a:r>
              <a:rPr lang="ru-RU" sz="1300" dirty="0" err="1"/>
              <a:t>Конференциялар</a:t>
            </a:r>
            <a:r>
              <a:rPr lang="ru-RU" sz="1300" dirty="0"/>
              <a:t>, </a:t>
            </a:r>
            <a:r>
              <a:rPr lang="ru-RU" sz="1300" dirty="0" err="1"/>
              <a:t>публикациялар</a:t>
            </a:r>
            <a:r>
              <a:rPr lang="ru-RU" sz="1300" dirty="0"/>
              <a:t>, </a:t>
            </a:r>
            <a:r>
              <a:rPr lang="kk-KZ" sz="1300" dirty="0"/>
              <a:t>марапаттар</a:t>
            </a:r>
            <a:r>
              <a:rPr lang="ru-RU" sz="1300" dirty="0"/>
              <a:t>, </a:t>
            </a:r>
            <a:r>
              <a:rPr lang="ru-RU" sz="1300" dirty="0" err="1"/>
              <a:t>спорттық</a:t>
            </a:r>
            <a:r>
              <a:rPr lang="ru-RU" sz="1300" dirty="0"/>
              <a:t>  </a:t>
            </a:r>
            <a:r>
              <a:rPr lang="ru-RU" sz="1300" dirty="0" err="1"/>
              <a:t>және</a:t>
            </a:r>
            <a:r>
              <a:rPr lang="ru-RU" sz="1300" dirty="0"/>
              <a:t> </a:t>
            </a:r>
            <a:r>
              <a:rPr lang="kk-KZ" sz="1300" dirty="0"/>
              <a:t>шығармашылық жетістіктер. Ағылшын тілі және орыс тілі курстары. </a:t>
            </a:r>
            <a:endParaRPr lang="kk-KZ" sz="1300" dirty="0" smtClean="0"/>
          </a:p>
          <a:p>
            <a:r>
              <a:rPr lang="ru-RU" sz="1300" b="1" dirty="0" err="1" smtClean="0">
                <a:ea typeface="Calibri"/>
                <a:cs typeface="Times New Roman"/>
              </a:rPr>
              <a:t>Кәсіби</a:t>
            </a:r>
            <a:r>
              <a:rPr lang="ru-RU" sz="1300" b="1" dirty="0" smtClean="0">
                <a:ea typeface="Calibri"/>
                <a:cs typeface="Times New Roman"/>
              </a:rPr>
              <a:t> </a:t>
            </a:r>
            <a:r>
              <a:rPr lang="ru-RU" sz="1300" b="1" dirty="0" err="1" smtClean="0">
                <a:ea typeface="Calibri"/>
                <a:cs typeface="Times New Roman"/>
              </a:rPr>
              <a:t>білімі</a:t>
            </a:r>
            <a:r>
              <a:rPr lang="ru-RU" sz="1300" b="1" dirty="0">
                <a:ea typeface="Calibri"/>
                <a:cs typeface="Times New Roman"/>
              </a:rPr>
              <a:t> </a:t>
            </a:r>
            <a:r>
              <a:rPr lang="kk-KZ" sz="1400" dirty="0"/>
              <a:t>Жұмыста заманауи әдістерді қолдану</a:t>
            </a:r>
            <a:r>
              <a:rPr lang="kk-KZ" sz="1400" dirty="0" smtClean="0"/>
              <a:t>; </a:t>
            </a:r>
            <a:r>
              <a:rPr lang="kk-KZ" sz="1400" dirty="0"/>
              <a:t>Компьютерді игеруі MS Office, E - mail, барлық интернет браузерлермен жұмыс </a:t>
            </a:r>
            <a:r>
              <a:rPr lang="kk-KZ" sz="1400" dirty="0" smtClean="0"/>
              <a:t>істеу</a:t>
            </a:r>
            <a:r>
              <a:rPr lang="en-US" sz="1400" dirty="0" smtClean="0"/>
              <a:t>6 </a:t>
            </a:r>
            <a:r>
              <a:rPr lang="kk-KZ" sz="1400" dirty="0" smtClean="0"/>
              <a:t>Педагогика </a:t>
            </a:r>
            <a:r>
              <a:rPr lang="kk-KZ" sz="1400" dirty="0"/>
              <a:t>және оқыту психологиясын білу</a:t>
            </a:r>
            <a:r>
              <a:rPr lang="kk-KZ" sz="1400" dirty="0" smtClean="0"/>
              <a:t>; </a:t>
            </a:r>
            <a:r>
              <a:rPr lang="kk-KZ" sz="1400" dirty="0"/>
              <a:t>Іскерлік этикетті </a:t>
            </a:r>
            <a:r>
              <a:rPr lang="kk-KZ" sz="1400" dirty="0" smtClean="0"/>
              <a:t>білу;</a:t>
            </a:r>
            <a:r>
              <a:rPr lang="en-US" sz="1400" dirty="0"/>
              <a:t> </a:t>
            </a:r>
            <a:r>
              <a:rPr lang="kk-KZ" sz="1400" dirty="0" smtClean="0"/>
              <a:t>ДК </a:t>
            </a:r>
            <a:r>
              <a:rPr lang="kk-KZ" sz="1400" dirty="0"/>
              <a:t>сенімді пайдаланушысы;</a:t>
            </a:r>
            <a:endParaRPr lang="ru-RU" sz="1400" dirty="0"/>
          </a:p>
          <a:p>
            <a:pPr lvl="0" fontAlgn="base"/>
            <a:r>
              <a:rPr lang="ru-RU" sz="1300" b="1" dirty="0" smtClean="0">
                <a:ea typeface="Calibri"/>
                <a:cs typeface="Times New Roman"/>
              </a:rPr>
              <a:t>Жеке </a:t>
            </a:r>
            <a:r>
              <a:rPr lang="ru-RU" sz="1300" b="1" dirty="0" err="1" smtClean="0">
                <a:ea typeface="Calibri"/>
                <a:cs typeface="Times New Roman"/>
              </a:rPr>
              <a:t>қасиеттері</a:t>
            </a:r>
            <a:endParaRPr lang="ru-RU" sz="1300" b="1" dirty="0" smtClean="0">
              <a:ea typeface="Calibri"/>
              <a:cs typeface="Times New Roman"/>
            </a:endParaRPr>
          </a:p>
          <a:p>
            <a:r>
              <a:rPr lang="kk-KZ" sz="1400" dirty="0"/>
              <a:t>Жауапкершілікті, жан - жақтылық, ұйымдастырушылық және басқарушылық қабілеттері. Алдына қойған міндеттерге шығармашылық көзқарас. Еңбекқорлық, ізденімпаз, балалармен жақсы тіл табыса білу.</a:t>
            </a:r>
            <a:endParaRPr lang="ru-RU" sz="1400" dirty="0"/>
          </a:p>
          <a:p>
            <a:r>
              <a:rPr lang="kk-KZ" sz="1300" b="1" dirty="0" smtClean="0"/>
              <a:t>Қызығушылықтар</a:t>
            </a:r>
            <a:endParaRPr lang="en-US" sz="1300" b="1" dirty="0" smtClean="0"/>
          </a:p>
          <a:p>
            <a:r>
              <a:rPr lang="ru-RU" sz="1300" dirty="0" smtClean="0"/>
              <a:t> </a:t>
            </a:r>
            <a:r>
              <a:rPr lang="kk-KZ" sz="1400" dirty="0"/>
              <a:t>Кітап оқу, музыка , шығармашылықпен айналысу</a:t>
            </a:r>
            <a:r>
              <a:rPr lang="kk-KZ" sz="1400" dirty="0" smtClean="0"/>
              <a:t>.</a:t>
            </a:r>
            <a:endParaRPr lang="ru-RU" sz="1300" dirty="0"/>
          </a:p>
          <a:p>
            <a:pPr lvl="0" fontAlgn="base"/>
            <a:r>
              <a:rPr lang="ru-RU" sz="1300" b="1" dirty="0" err="1" smtClean="0">
                <a:ea typeface="Calibri"/>
                <a:cs typeface="Times New Roman"/>
              </a:rPr>
              <a:t>Өмірлік</a:t>
            </a:r>
            <a:r>
              <a:rPr lang="ru-RU" sz="1300" b="1" dirty="0" smtClean="0">
                <a:ea typeface="Calibri"/>
                <a:cs typeface="Times New Roman"/>
              </a:rPr>
              <a:t> </a:t>
            </a:r>
            <a:r>
              <a:rPr lang="ru-RU" sz="1300" b="1" dirty="0" err="1" smtClean="0">
                <a:ea typeface="Calibri"/>
                <a:cs typeface="Times New Roman"/>
              </a:rPr>
              <a:t>ұстаным</a:t>
            </a:r>
            <a:endParaRPr lang="ru-RU" sz="1300" b="1" dirty="0" smtClean="0">
              <a:ea typeface="Calibri"/>
              <a:cs typeface="Times New Roman"/>
            </a:endParaRPr>
          </a:p>
          <a:p>
            <a:r>
              <a:rPr lang="kk-KZ" sz="1400" dirty="0"/>
              <a:t>Адамгершілікке жүгіне отырып, өмірде нені болса да оң істесем, ол жан-тәнімді қанаттандырады.</a:t>
            </a:r>
            <a:endParaRPr lang="ru-RU" sz="1400" dirty="0"/>
          </a:p>
          <a:p>
            <a:r>
              <a:rPr lang="kk-KZ" sz="1400" dirty="0"/>
              <a:t> </a:t>
            </a:r>
            <a:endParaRPr lang="ru-RU" sz="1400" dirty="0"/>
          </a:p>
          <a:p>
            <a:r>
              <a:rPr lang="kk-KZ" sz="1400" dirty="0" smtClean="0"/>
              <a:t>                                                              </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90</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957078" y="6503762"/>
            <a:ext cx="10222647" cy="276999"/>
          </a:xfrm>
          <a:prstGeom prst="rect">
            <a:avLst/>
          </a:prstGeom>
          <a:noFill/>
        </p:spPr>
        <p:txBody>
          <a:bodyPr wrap="square">
            <a:spAutoFit/>
          </a:bodyPr>
          <a:lstStyle/>
          <a:p>
            <a:pPr algn="ctr"/>
            <a:r>
              <a:rPr lang="ru-RU" sz="1200" dirty="0" smtClean="0">
                <a:solidFill>
                  <a:srgbClr val="1F497D"/>
                </a:solidFill>
              </a:rPr>
              <a:t>ВЫСШАЯ ШКОЛА </a:t>
            </a:r>
            <a:r>
              <a:rPr lang="en-US" sz="1200" dirty="0" smtClean="0">
                <a:solidFill>
                  <a:srgbClr val="1F497D"/>
                </a:solidFill>
              </a:rPr>
              <a:t>IT </a:t>
            </a:r>
            <a:r>
              <a:rPr lang="kk-KZ" sz="1200" dirty="0" smtClean="0">
                <a:solidFill>
                  <a:srgbClr val="1F497D"/>
                </a:solidFill>
              </a:rPr>
              <a:t>И </a:t>
            </a:r>
            <a:r>
              <a:rPr lang="ru-RU" sz="1200" dirty="0" smtClean="0">
                <a:solidFill>
                  <a:srgbClr val="1F497D"/>
                </a:solidFill>
              </a:rPr>
              <a:t>ЕСТЕСТВЕННЫХ НАУК / </a:t>
            </a:r>
            <a:r>
              <a:rPr lang="en-US" sz="1200" dirty="0" smtClean="0">
                <a:solidFill>
                  <a:srgbClr val="1F497D"/>
                </a:solidFill>
              </a:rPr>
              <a:t>IT </a:t>
            </a:r>
            <a:r>
              <a:rPr lang="kk-KZ" sz="1200" dirty="0" smtClean="0">
                <a:solidFill>
                  <a:srgbClr val="1F497D"/>
                </a:solidFill>
              </a:rPr>
              <a:t>ЖӘНЕ </a:t>
            </a:r>
            <a:r>
              <a:rPr lang="ru-RU" sz="1200" dirty="0" smtClean="0">
                <a:solidFill>
                  <a:srgbClr val="1F497D"/>
                </a:solidFill>
              </a:rPr>
              <a:t>ЖАРАТЫЛЫСТАНУ ҒЫЛЫМДАРЫ ЖОҒАРЫ МЕКТЕБІ</a:t>
            </a:r>
            <a:endParaRPr lang="ru-RU" sz="1200" dirty="0">
              <a:solidFill>
                <a:srgbClr val="1F497D"/>
              </a:solidFill>
            </a:endParaRPr>
          </a:p>
        </p:txBody>
      </p:sp>
    </p:spTree>
    <p:extLst>
      <p:ext uri="{BB962C8B-B14F-4D97-AF65-F5344CB8AC3E}">
        <p14:creationId xmlns:p14="http://schemas.microsoft.com/office/powerpoint/2010/main" val="349752373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0"/>
          <p:cNvSpPr>
            <a:spLocks noGrp="1"/>
          </p:cNvSpPr>
          <p:nvPr>
            <p:ph type="title"/>
          </p:nvPr>
        </p:nvSpPr>
        <p:spPr>
          <a:xfrm>
            <a:off x="1295399" y="660399"/>
            <a:ext cx="10126133" cy="2064668"/>
          </a:xfrm>
          <a:solidFill>
            <a:srgbClr val="8064A2"/>
          </a:solidFill>
        </p:spPr>
        <p:txBody>
          <a:bodyPr>
            <a:spAutoFit/>
          </a:bodyPr>
          <a:lstStyle/>
          <a:p>
            <a:pPr algn="r"/>
            <a:r>
              <a:rPr lang="ru-RU" sz="3600" b="1" dirty="0" smtClean="0">
                <a:solidFill>
                  <a:srgbClr val="EEECE1"/>
                </a:solidFill>
              </a:rPr>
              <a:t>ФАКУЛЬТЕТ ПСИХОЛОГИИ,ПЕДАГОГИКИ И КУЛЬТУРЫ/ </a:t>
            </a:r>
            <a:br>
              <a:rPr lang="ru-RU" sz="3600" b="1" dirty="0" smtClean="0">
                <a:solidFill>
                  <a:srgbClr val="EEECE1"/>
                </a:solidFill>
              </a:rPr>
            </a:br>
            <a:r>
              <a:rPr lang="ru-RU" sz="3600" b="1" dirty="0" smtClean="0">
                <a:solidFill>
                  <a:srgbClr val="EEECE1"/>
                </a:solidFill>
              </a:rPr>
              <a:t>ПСИХОЛОГИЯ,ПЕДАГОГИКА Ж</a:t>
            </a:r>
            <a:r>
              <a:rPr lang="kk-KZ" sz="3600" b="1" dirty="0" smtClean="0">
                <a:solidFill>
                  <a:srgbClr val="EEECE1"/>
                </a:solidFill>
              </a:rPr>
              <a:t>ӘНЕ МӘДЕНИЕТ </a:t>
            </a:r>
            <a:r>
              <a:rPr lang="ru-RU" sz="3600" b="1" dirty="0" smtClean="0">
                <a:solidFill>
                  <a:srgbClr val="EEECE1"/>
                </a:solidFill>
              </a:rPr>
              <a:t>ФАКУЛЬТЕТІ</a:t>
            </a:r>
            <a:endParaRPr lang="ru-RU" sz="3600" b="1" dirty="0">
              <a:solidFill>
                <a:srgbClr val="EEECE1"/>
              </a:solidFill>
            </a:endParaRPr>
          </a:p>
        </p:txBody>
      </p:sp>
      <p:sp>
        <p:nvSpPr>
          <p:cNvPr id="13" name="Прямоугольник 12"/>
          <p:cNvSpPr/>
          <p:nvPr/>
        </p:nvSpPr>
        <p:spPr>
          <a:xfrm>
            <a:off x="1295399" y="2624667"/>
            <a:ext cx="6878276" cy="707886"/>
          </a:xfrm>
          <a:prstGeom prst="rect">
            <a:avLst/>
          </a:prstGeom>
        </p:spPr>
        <p:txBody>
          <a:bodyPr wrap="square">
            <a:spAutoFit/>
          </a:bodyPr>
          <a:lstStyle/>
          <a:p>
            <a:pPr>
              <a:defRPr/>
            </a:pPr>
            <a:r>
              <a:rPr lang="kk-KZ" sz="4000" dirty="0" smtClean="0">
                <a:solidFill>
                  <a:schemeClr val="tx2">
                    <a:lumMod val="75000"/>
                  </a:schemeClr>
                </a:solidFill>
              </a:rPr>
              <a:t>Резюме выпускников</a:t>
            </a:r>
            <a:endParaRPr lang="ru-RU" sz="4000" dirty="0" smtClean="0">
              <a:solidFill>
                <a:schemeClr val="tx2">
                  <a:lumMod val="75000"/>
                </a:schemeClr>
              </a:solidFill>
            </a:endParaRPr>
          </a:p>
        </p:txBody>
      </p:sp>
      <p:sp>
        <p:nvSpPr>
          <p:cNvPr id="15" name="Прямоугольник 14"/>
          <p:cNvSpPr/>
          <p:nvPr/>
        </p:nvSpPr>
        <p:spPr>
          <a:xfrm>
            <a:off x="5477932" y="4101182"/>
            <a:ext cx="5943600" cy="707886"/>
          </a:xfrm>
          <a:prstGeom prst="rect">
            <a:avLst/>
          </a:prstGeom>
        </p:spPr>
        <p:txBody>
          <a:bodyPr wrap="square">
            <a:spAutoFit/>
          </a:bodyPr>
          <a:lstStyle/>
          <a:p>
            <a:pPr lvl="0">
              <a:defRPr/>
            </a:pPr>
            <a:r>
              <a:rPr lang="kk-KZ" sz="4000" dirty="0" smtClean="0">
                <a:solidFill>
                  <a:srgbClr val="1F497D">
                    <a:lumMod val="75000"/>
                  </a:srgbClr>
                </a:solidFill>
              </a:rPr>
              <a:t>Түлектердің түйіндемелері </a:t>
            </a:r>
            <a:endParaRPr lang="ru-RU" sz="4000" dirty="0" smtClean="0">
              <a:solidFill>
                <a:srgbClr val="1F497D">
                  <a:lumMod val="75000"/>
                </a:srgbClr>
              </a:solidFill>
            </a:endParaRPr>
          </a:p>
        </p:txBody>
      </p:sp>
      <p:cxnSp>
        <p:nvCxnSpPr>
          <p:cNvPr id="18" name="Прямая соединительная линия 17"/>
          <p:cNvCxnSpPr/>
          <p:nvPr/>
        </p:nvCxnSpPr>
        <p:spPr>
          <a:xfrm>
            <a:off x="1600200" y="3716867"/>
            <a:ext cx="9423400" cy="0"/>
          </a:xfrm>
          <a:prstGeom prst="line">
            <a:avLst/>
          </a:prstGeom>
          <a:ln>
            <a:solidFill>
              <a:srgbClr val="8064A2"/>
            </a:solidFill>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156</a:t>
            </a:r>
            <a:endParaRPr lang="ru-RU" dirty="0"/>
          </a:p>
        </p:txBody>
      </p:sp>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03085965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8064A2"/>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Макиленова Меруерт Даулетканкызы</a:t>
            </a:r>
            <a:endParaRPr lang="ru-RU" sz="14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8064A2"/>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smtClean="0">
                <a:solidFill>
                  <a:schemeClr val="bg1"/>
                </a:solidFill>
                <a:ea typeface="Calibri" pitchFamily="34" charset="0"/>
                <a:cs typeface="Times New Roman" pitchFamily="18" charset="0"/>
              </a:rPr>
              <a:t>Тел.: </a:t>
            </a:r>
            <a:r>
              <a:rPr lang="ru-RU" sz="1400" dirty="0" smtClean="0">
                <a:solidFill>
                  <a:schemeClr val="bg1"/>
                </a:solidFill>
              </a:rPr>
              <a:t> </a:t>
            </a:r>
            <a:r>
              <a:rPr lang="ru-RU" sz="1400" dirty="0">
                <a:solidFill>
                  <a:schemeClr val="bg1"/>
                </a:solidFill>
              </a:rPr>
              <a:t>+7 777</a:t>
            </a:r>
            <a:r>
              <a:rPr lang="kk-KZ" sz="1400" dirty="0" smtClean="0">
                <a:solidFill>
                  <a:schemeClr val="bg1"/>
                </a:solidFill>
              </a:rPr>
              <a:t>1518898</a:t>
            </a:r>
          </a:p>
          <a:p>
            <a:pPr algn="ctr"/>
            <a:r>
              <a:rPr lang="en-US" sz="1400" dirty="0" smtClean="0">
                <a:solidFill>
                  <a:schemeClr val="bg1"/>
                </a:solidFill>
                <a:ea typeface="Calibri" pitchFamily="34" charset="0"/>
                <a:cs typeface="Times New Roman" pitchFamily="18" charset="0"/>
              </a:rPr>
              <a:t>E-mail: </a:t>
            </a:r>
            <a:r>
              <a:rPr lang="kk-KZ" sz="1400" dirty="0" smtClean="0">
                <a:solidFill>
                  <a:schemeClr val="bg1"/>
                </a:solidFill>
              </a:rPr>
              <a:t>-</a:t>
            </a:r>
            <a:endParaRPr lang="ru-RU" sz="1400" dirty="0">
              <a:solidFill>
                <a:schemeClr val="bg1"/>
              </a:solidFill>
            </a:endParaRPr>
          </a:p>
        </p:txBody>
      </p:sp>
      <p:sp>
        <p:nvSpPr>
          <p:cNvPr id="18435" name="Rectangle 3"/>
          <p:cNvSpPr>
            <a:spLocks noChangeArrowheads="1"/>
          </p:cNvSpPr>
          <p:nvPr/>
        </p:nvSpPr>
        <p:spPr bwMode="auto">
          <a:xfrm>
            <a:off x="1083733" y="2665649"/>
            <a:ext cx="3154135" cy="964815"/>
          </a:xfrm>
          <a:prstGeom prst="rect">
            <a:avLst/>
          </a:prstGeom>
          <a:solidFill>
            <a:srgbClr val="8064A2">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smtClean="0"/>
              <a:t>Дата рождения:</a:t>
            </a:r>
            <a:r>
              <a:rPr lang="ru-RU" sz="1300" dirty="0" smtClean="0"/>
              <a:t> </a:t>
            </a:r>
            <a:r>
              <a:rPr lang="kk-KZ" sz="1400" dirty="0"/>
              <a:t>17.12.1991</a:t>
            </a:r>
            <a:endParaRPr lang="ru-RU" sz="1400" dirty="0"/>
          </a:p>
        </p:txBody>
      </p:sp>
      <p:sp>
        <p:nvSpPr>
          <p:cNvPr id="16" name="Прямоугольник 15"/>
          <p:cNvSpPr/>
          <p:nvPr/>
        </p:nvSpPr>
        <p:spPr>
          <a:xfrm>
            <a:off x="4291864" y="480726"/>
            <a:ext cx="7471626" cy="777521"/>
          </a:xfrm>
          <a:prstGeom prst="rect">
            <a:avLst/>
          </a:prstGeom>
          <a:solidFill>
            <a:srgbClr val="8064A2"/>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r>
              <a:rPr lang="kk-KZ" sz="1400" dirty="0">
                <a:solidFill>
                  <a:schemeClr val="bg1"/>
                </a:solidFill>
              </a:rPr>
              <a:t>Восточно Казахстанский </a:t>
            </a:r>
            <a:r>
              <a:rPr lang="kk-KZ" sz="1400" dirty="0" smtClean="0">
                <a:solidFill>
                  <a:schemeClr val="bg1"/>
                </a:solidFill>
              </a:rPr>
              <a:t>Государственнный университет им. С. </a:t>
            </a:r>
            <a:r>
              <a:rPr lang="kk-KZ" sz="1400" dirty="0">
                <a:solidFill>
                  <a:schemeClr val="bg1"/>
                </a:solidFill>
              </a:rPr>
              <a:t>Аманжолова, </a:t>
            </a:r>
            <a:r>
              <a:rPr lang="ru-RU" sz="1400" dirty="0" smtClean="0">
                <a:solidFill>
                  <a:schemeClr val="bg1"/>
                </a:solidFill>
              </a:rPr>
              <a:t>Музыкальное образование</a:t>
            </a:r>
            <a:endParaRPr lang="ru-RU" sz="1400" dirty="0">
              <a:solidFill>
                <a:schemeClr val="bg1"/>
              </a:solidFill>
            </a:endParaRPr>
          </a:p>
        </p:txBody>
      </p:sp>
      <p:sp>
        <p:nvSpPr>
          <p:cNvPr id="20" name="Прямоугольник 19"/>
          <p:cNvSpPr/>
          <p:nvPr/>
        </p:nvSpPr>
        <p:spPr>
          <a:xfrm>
            <a:off x="4290064" y="1353902"/>
            <a:ext cx="7472367" cy="487868"/>
          </a:xfrm>
          <a:prstGeom prst="rect">
            <a:avLst/>
          </a:prstGeom>
          <a:solidFill>
            <a:srgbClr val="8064A2">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400" dirty="0"/>
              <a:t>Курс по домбре, по стилю, по ораторству  в «Не-Школа </a:t>
            </a:r>
            <a:r>
              <a:rPr lang="en-US" sz="1400" dirty="0"/>
              <a:t>music</a:t>
            </a:r>
            <a:r>
              <a:rPr lang="ru-RU" sz="1400" dirty="0"/>
              <a:t>»</a:t>
            </a:r>
          </a:p>
          <a:p>
            <a:endParaRPr lang="ru-RU" sz="1200" dirty="0"/>
          </a:p>
          <a:p>
            <a:endParaRPr lang="ru-RU" sz="1200" dirty="0"/>
          </a:p>
        </p:txBody>
      </p:sp>
      <p:sp>
        <p:nvSpPr>
          <p:cNvPr id="22" name="Прямоугольник 21"/>
          <p:cNvSpPr/>
          <p:nvPr/>
        </p:nvSpPr>
        <p:spPr>
          <a:xfrm>
            <a:off x="4280895" y="1912264"/>
            <a:ext cx="7481536" cy="587235"/>
          </a:xfrm>
          <a:prstGeom prst="rect">
            <a:avLst/>
          </a:prstGeom>
          <a:solidFill>
            <a:srgbClr val="8064A2">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r>
              <a:rPr lang="ru-RU" sz="1400" dirty="0" smtClean="0"/>
              <a:t>-</a:t>
            </a:r>
            <a:endParaRPr lang="ru-RU" sz="1400" dirty="0"/>
          </a:p>
        </p:txBody>
      </p:sp>
      <p:sp>
        <p:nvSpPr>
          <p:cNvPr id="23" name="Прямоугольник 22"/>
          <p:cNvSpPr/>
          <p:nvPr/>
        </p:nvSpPr>
        <p:spPr>
          <a:xfrm>
            <a:off x="4290064" y="2593252"/>
            <a:ext cx="7490704" cy="1037212"/>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p>
          <a:p>
            <a:r>
              <a:rPr lang="ru-RU" sz="1400" dirty="0">
                <a:solidFill>
                  <a:schemeClr val="bg1"/>
                </a:solidFill>
              </a:rPr>
              <a:t>РГКП ВКО «Центр </a:t>
            </a:r>
            <a:r>
              <a:rPr lang="ru-RU" sz="1400" dirty="0" err="1">
                <a:solidFill>
                  <a:schemeClr val="bg1"/>
                </a:solidFill>
              </a:rPr>
              <a:t>санитарно</a:t>
            </a:r>
            <a:r>
              <a:rPr lang="ru-RU" sz="1400" dirty="0">
                <a:solidFill>
                  <a:schemeClr val="bg1"/>
                </a:solidFill>
              </a:rPr>
              <a:t> – эпидемиологической экспертизы» КГСЭН МЗ РК, инженер-метролог</a:t>
            </a:r>
            <a:r>
              <a:rPr lang="ru-RU" sz="1400" dirty="0" smtClean="0">
                <a:solidFill>
                  <a:schemeClr val="bg1"/>
                </a:solidFill>
              </a:rPr>
              <a:t>, </a:t>
            </a:r>
            <a:r>
              <a:rPr lang="ru-RU" sz="1400" dirty="0">
                <a:solidFill>
                  <a:schemeClr val="bg1"/>
                </a:solidFill>
              </a:rPr>
              <a:t>С 2018 г. есть опыт  по </a:t>
            </a:r>
            <a:r>
              <a:rPr lang="ru-RU" sz="1400" dirty="0" err="1">
                <a:solidFill>
                  <a:schemeClr val="bg1"/>
                </a:solidFill>
              </a:rPr>
              <a:t>преподованию</a:t>
            </a:r>
            <a:r>
              <a:rPr lang="ru-RU" sz="1400" dirty="0">
                <a:solidFill>
                  <a:schemeClr val="bg1"/>
                </a:solidFill>
              </a:rPr>
              <a:t> домбре, вокалу, по народному пению на домбре</a:t>
            </a:r>
          </a:p>
          <a:p>
            <a:endParaRPr lang="ru-RU" sz="1400" dirty="0">
              <a:solidFill>
                <a:schemeClr val="bg1"/>
              </a:solidFill>
            </a:endParaRPr>
          </a:p>
          <a:p>
            <a:endParaRPr lang="ru-RU" sz="1400" dirty="0">
              <a:solidFill>
                <a:schemeClr val="bg1"/>
              </a:solidFill>
              <a:effectLst/>
            </a:endParaRPr>
          </a:p>
        </p:txBody>
      </p:sp>
      <p:sp>
        <p:nvSpPr>
          <p:cNvPr id="24" name="Прямоугольник 23"/>
          <p:cNvSpPr/>
          <p:nvPr/>
        </p:nvSpPr>
        <p:spPr>
          <a:xfrm>
            <a:off x="1083734" y="3704993"/>
            <a:ext cx="10687865" cy="2575912"/>
          </a:xfrm>
          <a:prstGeom prst="rect">
            <a:avLst/>
          </a:prstGeom>
          <a:solidFill>
            <a:srgbClr val="8064A2">
              <a:alpha val="17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Знание языков</a:t>
            </a:r>
          </a:p>
          <a:p>
            <a:r>
              <a:rPr lang="ru-RU" sz="1400" dirty="0"/>
              <a:t>Казахский – родной, русский, английский (свободно читаю, перевожу предложения со словарем</a:t>
            </a:r>
            <a:r>
              <a:rPr lang="ru-RU" sz="1400" dirty="0" smtClean="0"/>
              <a:t>)</a:t>
            </a:r>
          </a:p>
          <a:p>
            <a:r>
              <a:rPr lang="ru-RU" sz="1400" b="1" dirty="0" smtClean="0">
                <a:ea typeface="Calibri"/>
                <a:cs typeface="Times New Roman"/>
              </a:rPr>
              <a:t>Достижения, награды</a:t>
            </a:r>
            <a:endParaRPr lang="ru-RU" sz="1400" dirty="0" smtClean="0"/>
          </a:p>
          <a:p>
            <a:r>
              <a:rPr lang="ru-RU" sz="1400" dirty="0" smtClean="0"/>
              <a:t>-</a:t>
            </a:r>
          </a:p>
          <a:p>
            <a:r>
              <a:rPr lang="ru-RU" sz="1400" b="1" dirty="0" smtClean="0">
                <a:ea typeface="Calibri"/>
                <a:cs typeface="Times New Roman"/>
              </a:rPr>
              <a:t>Профессиональные знания и навыки</a:t>
            </a:r>
          </a:p>
          <a:p>
            <a:r>
              <a:rPr lang="ru-RU" sz="1400" dirty="0"/>
              <a:t>Умение обращаться с офисной оргтехникой  (сканер, ксерокс, принтер). </a:t>
            </a:r>
            <a:r>
              <a:rPr lang="ru-RU" sz="1400" dirty="0" smtClean="0"/>
              <a:t>Интернет, </a:t>
            </a:r>
            <a:r>
              <a:rPr lang="ru-RU" sz="1400" dirty="0"/>
              <a:t>Продвинутый пользователь, пакет программ </a:t>
            </a:r>
            <a:r>
              <a:rPr lang="en-US" sz="1400" dirty="0"/>
              <a:t>Microsoft Office</a:t>
            </a:r>
            <a:r>
              <a:rPr lang="ru-RU" sz="1400" dirty="0"/>
              <a:t>, </a:t>
            </a:r>
            <a:r>
              <a:rPr lang="en-US" sz="1400" dirty="0" err="1"/>
              <a:t>AudoCAD</a:t>
            </a:r>
            <a:r>
              <a:rPr lang="ru-RU" sz="1400" dirty="0"/>
              <a:t>, </a:t>
            </a:r>
            <a:r>
              <a:rPr lang="en-US" sz="1400" dirty="0"/>
              <a:t>Photoshop</a:t>
            </a:r>
            <a:r>
              <a:rPr lang="ru-RU" sz="1400" dirty="0"/>
              <a:t>, владение офисной оргтехники</a:t>
            </a:r>
          </a:p>
          <a:p>
            <a:r>
              <a:rPr lang="ru-RU" sz="1400" b="1" dirty="0" smtClean="0">
                <a:ea typeface="Calibri"/>
                <a:cs typeface="Times New Roman"/>
              </a:rPr>
              <a:t>Личные качества</a:t>
            </a:r>
          </a:p>
          <a:p>
            <a:r>
              <a:rPr lang="ru-RU" sz="1400" dirty="0"/>
              <a:t>Лидерские качества, отличные организаторские способности, коммуникабельность, умение работать в команде, активность, ответственность, </a:t>
            </a:r>
            <a:r>
              <a:rPr lang="ru-RU" sz="1400" dirty="0" smtClean="0"/>
              <a:t>трудолюбие</a:t>
            </a:r>
          </a:p>
          <a:p>
            <a:r>
              <a:rPr lang="ru-RU" sz="1400" b="1" dirty="0" smtClean="0">
                <a:ea typeface="Calibri"/>
                <a:cs typeface="Times New Roman"/>
              </a:rPr>
              <a:t>Жизненное кредо</a:t>
            </a:r>
          </a:p>
          <a:p>
            <a:r>
              <a:rPr lang="ru-RU" sz="1400" dirty="0">
                <a:ea typeface="Calibri"/>
                <a:cs typeface="Times New Roman"/>
              </a:rPr>
              <a:t>-</a:t>
            </a: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t>157</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ФАКУЛЬТЕТ </a:t>
            </a:r>
            <a:r>
              <a:rPr lang="ru-RU" sz="1200" dirty="0" smtClean="0">
                <a:solidFill>
                  <a:srgbClr val="1F497D"/>
                </a:solidFill>
              </a:rPr>
              <a:t>ПСИХОЛОГИИ, ПЕДАГОГИКИ И КУЛЬТУРЫ / ПСИХОЛОГИЯ, ПЕДАГОГИКА ЖӘНЕ МӘДЕНИЕТ ФАКУЛЬТЕТІ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8579C6"/>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 name="Rectangle 2"/>
          <p:cNvSpPr>
            <a:spLocks noChangeArrowheads="1"/>
          </p:cNvSpPr>
          <p:nvPr/>
        </p:nvSpPr>
        <p:spPr bwMode="auto">
          <a:xfrm>
            <a:off x="79375" y="5741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400" b="1"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kk-KZ" altLang="ru-RU"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486094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8064A2"/>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Оразалы   Жанерке   Мұханқызы </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8064A2"/>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smtClean="0">
                <a:solidFill>
                  <a:schemeClr val="bg1"/>
                </a:solidFill>
                <a:ea typeface="Calibri" pitchFamily="34" charset="0"/>
                <a:cs typeface="Times New Roman" pitchFamily="18" charset="0"/>
              </a:rPr>
              <a:t>Тел.: </a:t>
            </a:r>
            <a:r>
              <a:rPr lang="ru-RU" sz="1400" b="1" dirty="0" smtClean="0">
                <a:solidFill>
                  <a:schemeClr val="bg1"/>
                </a:solidFill>
              </a:rPr>
              <a:t> </a:t>
            </a:r>
            <a:r>
              <a:rPr lang="kk-KZ" sz="1400" dirty="0" smtClean="0">
                <a:solidFill>
                  <a:schemeClr val="bg1"/>
                </a:solidFill>
              </a:rPr>
              <a:t>8-747-797-30-96</a:t>
            </a:r>
          </a:p>
          <a:p>
            <a:pPr algn="ctr"/>
            <a:r>
              <a:rPr lang="en-US" sz="1400" dirty="0" smtClean="0">
                <a:solidFill>
                  <a:schemeClr val="bg1"/>
                </a:solidFill>
                <a:ea typeface="Calibri" pitchFamily="34" charset="0"/>
                <a:cs typeface="Times New Roman" pitchFamily="18" charset="0"/>
              </a:rPr>
              <a:t>E-mail: </a:t>
            </a:r>
            <a:r>
              <a:rPr lang="en-US" sz="1400" u="sng" dirty="0" err="1">
                <a:solidFill>
                  <a:schemeClr val="bg1"/>
                </a:solidFill>
                <a:hlinkClick r:id="rId2"/>
              </a:rPr>
              <a:t>orazaly</a:t>
            </a:r>
            <a:r>
              <a:rPr lang="ru-RU" sz="1400" u="sng" dirty="0">
                <a:solidFill>
                  <a:schemeClr val="bg1"/>
                </a:solidFill>
                <a:hlinkClick r:id="rId2"/>
              </a:rPr>
              <a:t>.</a:t>
            </a:r>
            <a:r>
              <a:rPr lang="en-US" sz="1400" u="sng" dirty="0" err="1">
                <a:solidFill>
                  <a:schemeClr val="bg1"/>
                </a:solidFill>
                <a:hlinkClick r:id="rId2"/>
              </a:rPr>
              <a:t>zhanerke</a:t>
            </a:r>
            <a:r>
              <a:rPr lang="ru-RU" sz="1400" u="sng" dirty="0">
                <a:solidFill>
                  <a:schemeClr val="bg1"/>
                </a:solidFill>
                <a:hlinkClick r:id="rId2"/>
              </a:rPr>
              <a:t>@</a:t>
            </a:r>
            <a:r>
              <a:rPr lang="en-US" sz="1400" u="sng" dirty="0">
                <a:solidFill>
                  <a:schemeClr val="bg1"/>
                </a:solidFill>
                <a:hlinkClick r:id="rId2"/>
              </a:rPr>
              <a:t>mail</a:t>
            </a:r>
            <a:r>
              <a:rPr lang="ru-RU" sz="1400" u="sng" dirty="0">
                <a:solidFill>
                  <a:schemeClr val="bg1"/>
                </a:solidFill>
                <a:hlinkClick r:id="rId2"/>
              </a:rPr>
              <a:t>.</a:t>
            </a:r>
            <a:r>
              <a:rPr lang="en-US" sz="1400" u="sng" dirty="0" err="1">
                <a:solidFill>
                  <a:schemeClr val="bg1"/>
                </a:solidFill>
                <a:hlinkClick r:id="rId2"/>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8064A2">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err="1" smtClean="0"/>
              <a:t>Тұған</a:t>
            </a:r>
            <a:r>
              <a:rPr lang="ru-RU" sz="1300" b="1" dirty="0" smtClean="0"/>
              <a:t> </a:t>
            </a:r>
            <a:r>
              <a:rPr lang="ru-RU" sz="1300" b="1" dirty="0" err="1" smtClean="0"/>
              <a:t>күні</a:t>
            </a:r>
            <a:r>
              <a:rPr lang="ru-RU" sz="1300" b="1" dirty="0" smtClean="0"/>
              <a:t>:</a:t>
            </a:r>
            <a:r>
              <a:rPr lang="ru-RU" sz="1300" dirty="0" smtClean="0"/>
              <a:t> </a:t>
            </a:r>
            <a:r>
              <a:rPr lang="kk-KZ" sz="1400" dirty="0"/>
              <a:t>24.04.1999 жыл</a:t>
            </a:r>
            <a:endParaRPr lang="ru-RU" sz="1400" dirty="0"/>
          </a:p>
        </p:txBody>
      </p:sp>
      <p:sp>
        <p:nvSpPr>
          <p:cNvPr id="16" name="Прямоугольник 15"/>
          <p:cNvSpPr/>
          <p:nvPr/>
        </p:nvSpPr>
        <p:spPr>
          <a:xfrm>
            <a:off x="4291864" y="480726"/>
            <a:ext cx="7471626" cy="777521"/>
          </a:xfrm>
          <a:prstGeom prst="rect">
            <a:avLst/>
          </a:prstGeom>
          <a:solidFill>
            <a:srgbClr val="8064A2"/>
          </a:solidFill>
        </p:spPr>
        <p:txBody>
          <a:bodyPr wrap="square">
            <a:noAutofit/>
          </a:bodyPr>
          <a:lstStyle/>
          <a:p>
            <a:pPr lvl="0">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r>
              <a:rPr lang="kk-KZ" sz="1400" dirty="0" smtClean="0">
                <a:solidFill>
                  <a:schemeClr val="bg1"/>
                </a:solidFill>
                <a:ea typeface="Calibri"/>
                <a:cs typeface="Times New Roman"/>
              </a:rPr>
              <a:t>С. Аманжолов атындағы Шығыс Қазақстан меслекеттік университеті, </a:t>
            </a:r>
            <a:r>
              <a:rPr lang="kk-KZ" sz="1400" dirty="0" smtClean="0">
                <a:solidFill>
                  <a:schemeClr val="bg1"/>
                </a:solidFill>
              </a:rPr>
              <a:t>5В010300 Педагогика және психология</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8064A2">
              <a:alpha val="59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Қосымша</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білім</a:t>
            </a:r>
            <a:endParaRPr lang="ru-RU" sz="1400" b="1" dirty="0" smtClean="0">
              <a:solidFill>
                <a:prstClr val="black"/>
              </a:solidFill>
              <a:ea typeface="Calibri"/>
              <a:cs typeface="Times New Roman"/>
            </a:endParaRPr>
          </a:p>
          <a:p>
            <a:r>
              <a:rPr lang="kk-KZ" sz="1400" dirty="0"/>
              <a:t>М.Төлепбергеннің «Көркем сөйлеу әдебі»  авторлық </a:t>
            </a:r>
            <a:r>
              <a:rPr lang="kk-KZ" sz="1400" dirty="0" smtClean="0"/>
              <a:t>курсы, </a:t>
            </a:r>
            <a:r>
              <a:rPr lang="kk-KZ" sz="1400" dirty="0"/>
              <a:t>Ағылшын тілі курсы </a:t>
            </a:r>
            <a:endParaRPr lang="ru-RU" sz="1400" b="1" dirty="0">
              <a:ea typeface="Calibri"/>
              <a:cs typeface="Times New Roman"/>
            </a:endParaRPr>
          </a:p>
        </p:txBody>
      </p:sp>
      <p:sp>
        <p:nvSpPr>
          <p:cNvPr id="22" name="Прямоугольник 21"/>
          <p:cNvSpPr/>
          <p:nvPr/>
        </p:nvSpPr>
        <p:spPr>
          <a:xfrm>
            <a:off x="4278341" y="2007919"/>
            <a:ext cx="7481536" cy="587235"/>
          </a:xfrm>
          <a:prstGeom prst="rect">
            <a:avLst/>
          </a:prstGeom>
          <a:solidFill>
            <a:srgbClr val="8064A2">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Іс-тәжірибе</a:t>
            </a:r>
            <a:endParaRPr lang="ru-RU" sz="1400" b="1" dirty="0" smtClean="0">
              <a:solidFill>
                <a:prstClr val="black"/>
              </a:solidFill>
              <a:ea typeface="Calibri"/>
              <a:cs typeface="Times New Roman"/>
            </a:endParaRPr>
          </a:p>
          <a:p>
            <a:r>
              <a:rPr lang="kk-KZ" sz="1400" dirty="0"/>
              <a:t>«№46 орта мектебі» КММ</a:t>
            </a:r>
            <a:endParaRPr lang="ru-RU" sz="14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a:t>
            </a:r>
            <a:r>
              <a:rPr lang="ru-RU" sz="1400" b="1" dirty="0" smtClean="0">
                <a:solidFill>
                  <a:schemeClr val="bg1"/>
                </a:solidFill>
                <a:ea typeface="Calibri"/>
                <a:cs typeface="Times New Roman"/>
              </a:rPr>
              <a:t> </a:t>
            </a:r>
            <a:r>
              <a:rPr lang="ru-RU" sz="1400" b="1" dirty="0" err="1" smtClean="0">
                <a:solidFill>
                  <a:schemeClr val="bg1"/>
                </a:solidFill>
                <a:ea typeface="Calibri"/>
                <a:cs typeface="Times New Roman"/>
              </a:rPr>
              <a:t>тәжірибесі</a:t>
            </a:r>
            <a:endParaRPr lang="ru-RU" sz="1400" b="1" dirty="0" smtClean="0">
              <a:solidFill>
                <a:schemeClr val="bg1"/>
              </a:solidFill>
              <a:ea typeface="Calibri"/>
              <a:cs typeface="Times New Roman"/>
            </a:endParaRPr>
          </a:p>
          <a:p>
            <a:r>
              <a:rPr lang="kk-KZ" sz="1400" dirty="0">
                <a:solidFill>
                  <a:schemeClr val="bg1"/>
                </a:solidFill>
              </a:rPr>
              <a:t>-</a:t>
            </a:r>
            <a:endParaRPr lang="ru-RU" sz="1400" dirty="0">
              <a:solidFill>
                <a:schemeClr val="bg1"/>
              </a:solidFill>
              <a:effectLst/>
            </a:endParaRPr>
          </a:p>
        </p:txBody>
      </p:sp>
      <p:sp>
        <p:nvSpPr>
          <p:cNvPr id="24" name="Прямоугольник 23"/>
          <p:cNvSpPr/>
          <p:nvPr/>
        </p:nvSpPr>
        <p:spPr>
          <a:xfrm>
            <a:off x="1083734" y="3550613"/>
            <a:ext cx="10687865" cy="2771225"/>
          </a:xfrm>
          <a:prstGeom prst="rect">
            <a:avLst/>
          </a:prstGeom>
          <a:solidFill>
            <a:srgbClr val="8064A2">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Тілдерді</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a:t>
            </a:r>
            <a:endParaRPr lang="ru-RU" sz="1400" b="1" dirty="0" smtClean="0">
              <a:solidFill>
                <a:prstClr val="black"/>
              </a:solidFill>
              <a:ea typeface="Calibri"/>
              <a:cs typeface="Times New Roman"/>
            </a:endParaRPr>
          </a:p>
          <a:p>
            <a:r>
              <a:rPr lang="kk-KZ" sz="1400" dirty="0"/>
              <a:t>Қазақ, орыс тілдерінде еркін, ағылшын тілінде деңгей көлемінде </a:t>
            </a:r>
            <a:r>
              <a:rPr lang="kk-KZ" sz="1400" dirty="0" smtClean="0"/>
              <a:t>сөйлеу</a:t>
            </a:r>
          </a:p>
          <a:p>
            <a:r>
              <a:rPr lang="ru-RU" sz="1400" b="1" dirty="0" err="1" smtClean="0">
                <a:ea typeface="Calibri"/>
                <a:cs typeface="Times New Roman"/>
              </a:rPr>
              <a:t>Жетістіктері</a:t>
            </a:r>
            <a:endParaRPr lang="ru-RU" sz="1400" dirty="0" smtClean="0"/>
          </a:p>
          <a:p>
            <a:r>
              <a:rPr lang="kk-KZ" sz="1400" dirty="0"/>
              <a:t>«Ғылыми көзқарас: идеялар, зерттеулер, инновациялар» атты Республикалық студенттердің ғылыми-зерттеу жұмыстары сайысында 3-орын; Халықаралық ғылыми-практикалық конференцияға қатысқаны жөніндегі </a:t>
            </a:r>
            <a:r>
              <a:rPr lang="kk-KZ" sz="1400" dirty="0" smtClean="0"/>
              <a:t>сертификат.</a:t>
            </a:r>
            <a:r>
              <a:rPr lang="ru-RU" sz="1400" dirty="0"/>
              <a:t> </a:t>
            </a:r>
            <a:endParaRPr lang="ru-RU" sz="1400" dirty="0" smtClean="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WORD,  EXCEL бағдарламаларымен жұмыс.</a:t>
            </a:r>
            <a:endParaRPr lang="ru-RU" sz="1400" dirty="0"/>
          </a:p>
          <a:p>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Жауаптылық, жұмысқа тиянақты қарау, қарым-қатынасқа ашықтық, икемділік, ұқыптылық.</a:t>
            </a:r>
            <a:endParaRPr lang="ru-RU" sz="1400" dirty="0"/>
          </a:p>
          <a:p>
            <a:pPr lvl="0"/>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Жаңаны білу, үйрену, көру, жасап көру! Ешқашан да мойымау, кері тартпау.</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158</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ФАКУЛЬТЕТ </a:t>
            </a:r>
            <a:r>
              <a:rPr lang="ru-RU" sz="1200" dirty="0" smtClean="0">
                <a:solidFill>
                  <a:srgbClr val="1F497D"/>
                </a:solidFill>
              </a:rPr>
              <a:t>ПСИХОЛОГИИ, ПЕДАГОГИКИ И КУЛЬТУРЫ / ПСИХОЛОГИЯ, ПЕДАГОГИКА ЖӘНЕ МӘДЕНИЕТ ФАКУЛЬТЕТІ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8579C6"/>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 name="Rectangle 2"/>
          <p:cNvSpPr>
            <a:spLocks noChangeArrowheads="1"/>
          </p:cNvSpPr>
          <p:nvPr/>
        </p:nvSpPr>
        <p:spPr bwMode="auto">
          <a:xfrm>
            <a:off x="79375" y="5741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400" b="1"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kk-KZ" altLang="ru-RU"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8378106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8064A2"/>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Қалдыбай Балнұр Мұхтарқызы</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8064A2"/>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smtClean="0">
                <a:solidFill>
                  <a:schemeClr val="bg1"/>
                </a:solidFill>
                <a:ea typeface="Calibri" pitchFamily="34" charset="0"/>
                <a:cs typeface="Times New Roman" pitchFamily="18" charset="0"/>
              </a:rPr>
              <a:t>Тел.: </a:t>
            </a:r>
            <a:r>
              <a:rPr lang="ru-RU" sz="1400" b="1" dirty="0" smtClean="0">
                <a:solidFill>
                  <a:schemeClr val="bg1"/>
                </a:solidFill>
              </a:rPr>
              <a:t> </a:t>
            </a:r>
            <a:r>
              <a:rPr lang="kk-KZ" sz="1400" dirty="0" smtClean="0">
                <a:solidFill>
                  <a:schemeClr val="bg1"/>
                </a:solidFill>
              </a:rPr>
              <a:t>8-776-227-19-71</a:t>
            </a:r>
          </a:p>
          <a:p>
            <a:pPr algn="ctr"/>
            <a:r>
              <a:rPr lang="en-US" sz="1400" dirty="0" smtClean="0">
                <a:solidFill>
                  <a:schemeClr val="bg1"/>
                </a:solidFill>
                <a:ea typeface="Calibri" pitchFamily="34" charset="0"/>
                <a:cs typeface="Times New Roman" pitchFamily="18" charset="0"/>
              </a:rPr>
              <a:t>E-mail: </a:t>
            </a:r>
            <a:r>
              <a:rPr lang="kk-KZ" sz="1400" u="sng" dirty="0">
                <a:solidFill>
                  <a:schemeClr val="bg1"/>
                </a:solidFill>
                <a:hlinkClick r:id="rId2"/>
              </a:rPr>
              <a:t>к.</a:t>
            </a:r>
            <a:r>
              <a:rPr lang="en-US" sz="1400" u="sng" dirty="0" err="1">
                <a:solidFill>
                  <a:schemeClr val="bg1"/>
                </a:solidFill>
                <a:hlinkClick r:id="rId2"/>
              </a:rPr>
              <a:t>nurgul</a:t>
            </a:r>
            <a:r>
              <a:rPr lang="ru-RU" sz="1400" u="sng" dirty="0">
                <a:solidFill>
                  <a:schemeClr val="bg1"/>
                </a:solidFill>
                <a:hlinkClick r:id="rId2"/>
              </a:rPr>
              <a:t>0097</a:t>
            </a:r>
            <a:r>
              <a:rPr lang="kk-KZ" sz="1400" u="sng" dirty="0">
                <a:solidFill>
                  <a:schemeClr val="bg1"/>
                </a:solidFill>
                <a:hlinkClick r:id="rId2"/>
              </a:rPr>
              <a:t>@mail.ru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8064A2">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err="1" smtClean="0"/>
              <a:t>Тұған</a:t>
            </a:r>
            <a:r>
              <a:rPr lang="ru-RU" sz="1300" b="1" dirty="0" smtClean="0"/>
              <a:t> </a:t>
            </a:r>
            <a:r>
              <a:rPr lang="ru-RU" sz="1300" b="1" dirty="0" err="1" smtClean="0"/>
              <a:t>күні</a:t>
            </a:r>
            <a:r>
              <a:rPr lang="ru-RU" sz="1300" b="1" dirty="0" smtClean="0"/>
              <a:t>:</a:t>
            </a:r>
            <a:r>
              <a:rPr lang="ru-RU" sz="1300" dirty="0" smtClean="0"/>
              <a:t> </a:t>
            </a:r>
            <a:r>
              <a:rPr lang="kk-KZ" sz="1400" dirty="0"/>
              <a:t>11.01.2000 жыл</a:t>
            </a:r>
            <a:endParaRPr lang="ru-RU" sz="1400" dirty="0"/>
          </a:p>
        </p:txBody>
      </p:sp>
      <p:sp>
        <p:nvSpPr>
          <p:cNvPr id="16" name="Прямоугольник 15"/>
          <p:cNvSpPr/>
          <p:nvPr/>
        </p:nvSpPr>
        <p:spPr>
          <a:xfrm>
            <a:off x="4291864" y="480726"/>
            <a:ext cx="7471626" cy="777521"/>
          </a:xfrm>
          <a:prstGeom prst="rect">
            <a:avLst/>
          </a:prstGeom>
          <a:solidFill>
            <a:srgbClr val="8064A2"/>
          </a:solidFill>
        </p:spPr>
        <p:txBody>
          <a:bodyPr wrap="square">
            <a:noAutofit/>
          </a:bodyPr>
          <a:lstStyle/>
          <a:p>
            <a:pPr lvl="0">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r>
              <a:rPr lang="kk-KZ" sz="1400" dirty="0" smtClean="0">
                <a:solidFill>
                  <a:schemeClr val="bg1"/>
                </a:solidFill>
                <a:ea typeface="Calibri"/>
                <a:cs typeface="Times New Roman"/>
              </a:rPr>
              <a:t>С. Аманжолов атындағы Шығыс Қазақстан меслекеттік университеті, </a:t>
            </a:r>
            <a:r>
              <a:rPr lang="kk-KZ" sz="1400" dirty="0" smtClean="0">
                <a:solidFill>
                  <a:schemeClr val="bg1"/>
                </a:solidFill>
              </a:rPr>
              <a:t>5В010300 Педагогика және психология</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8064A2">
              <a:alpha val="59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Қосымша</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білім</a:t>
            </a:r>
            <a:endParaRPr lang="ru-RU" sz="1400" b="1" dirty="0" smtClean="0">
              <a:solidFill>
                <a:prstClr val="black"/>
              </a:solidFill>
              <a:ea typeface="Calibri"/>
              <a:cs typeface="Times New Roman"/>
            </a:endParaRPr>
          </a:p>
          <a:p>
            <a:r>
              <a:rPr lang="kk-KZ" sz="1400" dirty="0" smtClean="0"/>
              <a:t>-</a:t>
            </a:r>
            <a:endParaRPr lang="ru-RU" sz="1400" b="1" dirty="0">
              <a:ea typeface="Calibri"/>
              <a:cs typeface="Times New Roman"/>
            </a:endParaRPr>
          </a:p>
        </p:txBody>
      </p:sp>
      <p:sp>
        <p:nvSpPr>
          <p:cNvPr id="22" name="Прямоугольник 21"/>
          <p:cNvSpPr/>
          <p:nvPr/>
        </p:nvSpPr>
        <p:spPr>
          <a:xfrm>
            <a:off x="4278341" y="2007919"/>
            <a:ext cx="7481536" cy="587235"/>
          </a:xfrm>
          <a:prstGeom prst="rect">
            <a:avLst/>
          </a:prstGeom>
          <a:solidFill>
            <a:srgbClr val="8064A2">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Іс-тәжірибе</a:t>
            </a:r>
            <a:endParaRPr lang="ru-RU" sz="1400" b="1" dirty="0" smtClean="0">
              <a:solidFill>
                <a:prstClr val="black"/>
              </a:solidFill>
              <a:ea typeface="Calibri"/>
              <a:cs typeface="Times New Roman"/>
            </a:endParaRPr>
          </a:p>
          <a:p>
            <a:r>
              <a:rPr lang="kk-KZ" sz="1400" dirty="0"/>
              <a:t>«№46 орта мектебі» КММ</a:t>
            </a:r>
            <a:endParaRPr lang="ru-RU" sz="14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a:t>
            </a:r>
            <a:r>
              <a:rPr lang="ru-RU" sz="1400" b="1" dirty="0" smtClean="0">
                <a:solidFill>
                  <a:schemeClr val="bg1"/>
                </a:solidFill>
                <a:ea typeface="Calibri"/>
                <a:cs typeface="Times New Roman"/>
              </a:rPr>
              <a:t> </a:t>
            </a:r>
            <a:r>
              <a:rPr lang="ru-RU" sz="1400" b="1" dirty="0" err="1" smtClean="0">
                <a:solidFill>
                  <a:schemeClr val="bg1"/>
                </a:solidFill>
                <a:ea typeface="Calibri"/>
                <a:cs typeface="Times New Roman"/>
              </a:rPr>
              <a:t>тәжірибесі</a:t>
            </a:r>
            <a:endParaRPr lang="ru-RU" sz="1400" b="1" dirty="0" smtClean="0">
              <a:solidFill>
                <a:schemeClr val="bg1"/>
              </a:solidFill>
              <a:ea typeface="Calibri"/>
              <a:cs typeface="Times New Roman"/>
            </a:endParaRPr>
          </a:p>
          <a:p>
            <a:r>
              <a:rPr lang="kk-KZ" sz="1400" dirty="0">
                <a:solidFill>
                  <a:schemeClr val="bg1"/>
                </a:solidFill>
              </a:rPr>
              <a:t>-</a:t>
            </a:r>
            <a:endParaRPr lang="ru-RU" sz="1400" dirty="0">
              <a:solidFill>
                <a:schemeClr val="bg1"/>
              </a:solidFill>
              <a:effectLst/>
            </a:endParaRPr>
          </a:p>
        </p:txBody>
      </p:sp>
      <p:sp>
        <p:nvSpPr>
          <p:cNvPr id="24" name="Прямоугольник 23"/>
          <p:cNvSpPr/>
          <p:nvPr/>
        </p:nvSpPr>
        <p:spPr>
          <a:xfrm>
            <a:off x="1083734" y="3550613"/>
            <a:ext cx="10687865" cy="2771225"/>
          </a:xfrm>
          <a:prstGeom prst="rect">
            <a:avLst/>
          </a:prstGeom>
          <a:solidFill>
            <a:srgbClr val="8064A2">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Тілдерді</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a:t>
            </a:r>
            <a:endParaRPr lang="ru-RU" sz="1400" b="1" dirty="0" smtClean="0">
              <a:solidFill>
                <a:prstClr val="black"/>
              </a:solidFill>
              <a:ea typeface="Calibri"/>
              <a:cs typeface="Times New Roman"/>
            </a:endParaRPr>
          </a:p>
          <a:p>
            <a:r>
              <a:rPr lang="kk-KZ" sz="1400" dirty="0"/>
              <a:t>Қазақ, орыс тілдерінде еркін, ағылшын тілінде деңгей көлемінде </a:t>
            </a:r>
            <a:r>
              <a:rPr lang="kk-KZ" sz="1400" dirty="0" smtClean="0"/>
              <a:t>сөйлеу</a:t>
            </a:r>
          </a:p>
          <a:p>
            <a:r>
              <a:rPr lang="ru-RU" sz="1400" b="1" dirty="0" err="1" smtClean="0">
                <a:ea typeface="Calibri"/>
                <a:cs typeface="Times New Roman"/>
              </a:rPr>
              <a:t>Жетістіктері</a:t>
            </a:r>
            <a:endParaRPr lang="ru-RU" sz="1400" dirty="0" smtClean="0"/>
          </a:p>
          <a:p>
            <a:r>
              <a:rPr lang="kk-KZ" sz="1400" dirty="0" smtClean="0"/>
              <a:t>-</a:t>
            </a:r>
            <a:endParaRPr lang="ru-RU" sz="1400" dirty="0" smtClean="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a:t>WORD,  EXCEL бағдарламаларымен жұмыс.</a:t>
            </a:r>
            <a:endParaRPr lang="ru-RU" sz="1400" dirty="0"/>
          </a:p>
          <a:p>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Жауаптылық, жұмысқа тиянақты қарау, икемділік, ұқыптылық, қарым-қатынасқа ашықтық және тіл табыса біледі.</a:t>
            </a:r>
            <a:endParaRPr lang="ru-RU" sz="1400" dirty="0"/>
          </a:p>
          <a:p>
            <a:pPr lvl="0"/>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kk-KZ" sz="1400" dirty="0"/>
              <a:t>Жаңаны білу, үйрену, көру, жасап көру! Ешқашан да мойымау, кері тартпау.</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159</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ФАКУЛЬТЕТ </a:t>
            </a:r>
            <a:r>
              <a:rPr lang="ru-RU" sz="1200" dirty="0" smtClean="0">
                <a:solidFill>
                  <a:srgbClr val="1F497D"/>
                </a:solidFill>
              </a:rPr>
              <a:t>ПСИХОЛОГИИ, ПЕДАГОГИКИ И КУЛЬТУРЫ / ПСИХОЛОГИЯ, ПЕДАГОГИКА ЖӘНЕ МӘДЕНИЕТ ФАКУЛЬТЕТІ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8579C6"/>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 name="Rectangle 2"/>
          <p:cNvSpPr>
            <a:spLocks noChangeArrowheads="1"/>
          </p:cNvSpPr>
          <p:nvPr/>
        </p:nvSpPr>
        <p:spPr bwMode="auto">
          <a:xfrm>
            <a:off x="79375" y="5741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400" b="1"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kk-KZ" altLang="ru-RU"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2595277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a:extLst>
              <a:ext uri="{28A0092B-C50C-407E-A947-70E740481C1C}">
                <a14:useLocalDpi xmlns:a14="http://schemas.microsoft.com/office/drawing/2010/main" val="0"/>
              </a:ext>
            </a:extLst>
          </a:blip>
          <a:srcRect/>
          <a:stretch>
            <a:fillRect/>
          </a:stretch>
        </p:blipFill>
        <p:spPr bwMode="auto">
          <a:xfrm>
            <a:off x="2761529" y="480726"/>
            <a:ext cx="1476340" cy="1361043"/>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8064A2"/>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Медетова Жанерке </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8064A2"/>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smtClean="0">
                <a:solidFill>
                  <a:schemeClr val="bg1"/>
                </a:solidFill>
                <a:ea typeface="Calibri" pitchFamily="34" charset="0"/>
                <a:cs typeface="Times New Roman" pitchFamily="18" charset="0"/>
              </a:rPr>
              <a:t>Тел.: </a:t>
            </a:r>
            <a:r>
              <a:rPr lang="ru-RU" sz="1400" b="1" dirty="0" smtClean="0">
                <a:solidFill>
                  <a:schemeClr val="bg1"/>
                </a:solidFill>
              </a:rPr>
              <a:t> </a:t>
            </a:r>
            <a:r>
              <a:rPr lang="kk-KZ" sz="1400" dirty="0">
                <a:solidFill>
                  <a:schemeClr val="bg1"/>
                </a:solidFill>
              </a:rPr>
              <a:t>87475037754</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 </a:t>
            </a:r>
            <a:r>
              <a:rPr lang="en-US" sz="1400" dirty="0" err="1">
                <a:solidFill>
                  <a:schemeClr val="bg1"/>
                </a:solidFill>
              </a:rPr>
              <a:t>zhanerkemedetova</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8064A2">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err="1" smtClean="0"/>
              <a:t>Тұған</a:t>
            </a:r>
            <a:r>
              <a:rPr lang="ru-RU" sz="1300" b="1" dirty="0" smtClean="0"/>
              <a:t> </a:t>
            </a:r>
            <a:r>
              <a:rPr lang="ru-RU" sz="1300" b="1" dirty="0" err="1" smtClean="0"/>
              <a:t>күні</a:t>
            </a:r>
            <a:r>
              <a:rPr lang="ru-RU" sz="1300" b="1" dirty="0" smtClean="0"/>
              <a:t>:</a:t>
            </a:r>
            <a:r>
              <a:rPr lang="ru-RU" sz="1300" dirty="0" smtClean="0"/>
              <a:t> </a:t>
            </a:r>
            <a:r>
              <a:rPr lang="kk-KZ" sz="1400" dirty="0"/>
              <a:t>30.03.2000</a:t>
            </a:r>
            <a:endParaRPr lang="ru-RU" sz="1400" dirty="0"/>
          </a:p>
        </p:txBody>
      </p:sp>
      <p:sp>
        <p:nvSpPr>
          <p:cNvPr id="16" name="Прямоугольник 15"/>
          <p:cNvSpPr/>
          <p:nvPr/>
        </p:nvSpPr>
        <p:spPr>
          <a:xfrm>
            <a:off x="4291864" y="480726"/>
            <a:ext cx="7471626" cy="777521"/>
          </a:xfrm>
          <a:prstGeom prst="rect">
            <a:avLst/>
          </a:prstGeom>
          <a:solidFill>
            <a:srgbClr val="8064A2"/>
          </a:solidFill>
        </p:spPr>
        <p:txBody>
          <a:bodyPr wrap="square">
            <a:noAutofit/>
          </a:bodyPr>
          <a:lstStyle/>
          <a:p>
            <a:pPr lvl="0">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r>
              <a:rPr lang="kk-KZ" sz="1400" dirty="0" smtClean="0">
                <a:solidFill>
                  <a:schemeClr val="bg1"/>
                </a:solidFill>
                <a:ea typeface="Calibri"/>
                <a:cs typeface="Times New Roman"/>
              </a:rPr>
              <a:t>С. Аманжолов атындағы Шығыс Қазақстан меслекеттік университеті, </a:t>
            </a:r>
            <a:r>
              <a:rPr lang="kk-KZ" sz="1400" dirty="0" smtClean="0">
                <a:solidFill>
                  <a:schemeClr val="bg1"/>
                </a:solidFill>
              </a:rPr>
              <a:t>5В010300 Педагогика және психология</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8064A2">
              <a:alpha val="59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Қосымша</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білім</a:t>
            </a:r>
            <a:endParaRPr lang="ru-RU" sz="1400" b="1" dirty="0" smtClean="0">
              <a:solidFill>
                <a:prstClr val="black"/>
              </a:solidFill>
              <a:ea typeface="Calibri"/>
              <a:cs typeface="Times New Roman"/>
            </a:endParaRPr>
          </a:p>
          <a:p>
            <a:r>
              <a:rPr lang="kk-KZ" sz="1400" dirty="0"/>
              <a:t>«Практикалық психология» базалық курсы(36 сағат</a:t>
            </a:r>
            <a:r>
              <a:rPr lang="kk-KZ" sz="1400" dirty="0" smtClean="0"/>
              <a:t>), </a:t>
            </a:r>
            <a:r>
              <a:rPr lang="kk-KZ" sz="1400" dirty="0"/>
              <a:t>Ағылшын А1-А2 деңгейі</a:t>
            </a:r>
            <a:endParaRPr lang="ru-RU" sz="1400" b="1" dirty="0">
              <a:ea typeface="Calibri"/>
              <a:cs typeface="Times New Roman"/>
            </a:endParaRPr>
          </a:p>
        </p:txBody>
      </p:sp>
      <p:sp>
        <p:nvSpPr>
          <p:cNvPr id="22" name="Прямоугольник 21"/>
          <p:cNvSpPr/>
          <p:nvPr/>
        </p:nvSpPr>
        <p:spPr>
          <a:xfrm>
            <a:off x="4278341" y="2007919"/>
            <a:ext cx="7481536" cy="587235"/>
          </a:xfrm>
          <a:prstGeom prst="rect">
            <a:avLst/>
          </a:prstGeom>
          <a:solidFill>
            <a:srgbClr val="8064A2">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Іс-тәжірибе</a:t>
            </a:r>
            <a:endParaRPr lang="ru-RU" sz="1400" b="1" dirty="0" smtClean="0">
              <a:solidFill>
                <a:prstClr val="black"/>
              </a:solidFill>
              <a:ea typeface="Calibri"/>
              <a:cs typeface="Times New Roman"/>
            </a:endParaRPr>
          </a:p>
          <a:p>
            <a:r>
              <a:rPr lang="kk-KZ" sz="1400" dirty="0"/>
              <a:t>«№46 орта мектебі» КММ</a:t>
            </a:r>
            <a:endParaRPr lang="ru-RU" sz="1400" dirty="0"/>
          </a:p>
        </p:txBody>
      </p:sp>
      <p:sp>
        <p:nvSpPr>
          <p:cNvPr id="23" name="Прямоугольник 22"/>
          <p:cNvSpPr/>
          <p:nvPr/>
        </p:nvSpPr>
        <p:spPr>
          <a:xfrm>
            <a:off x="4237870" y="2689031"/>
            <a:ext cx="7524562" cy="861582"/>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a:t>
            </a:r>
            <a:r>
              <a:rPr lang="ru-RU" sz="1400" b="1" dirty="0" smtClean="0">
                <a:solidFill>
                  <a:schemeClr val="bg1"/>
                </a:solidFill>
                <a:ea typeface="Calibri"/>
                <a:cs typeface="Times New Roman"/>
              </a:rPr>
              <a:t> </a:t>
            </a:r>
            <a:r>
              <a:rPr lang="ru-RU" sz="1400" b="1" dirty="0" err="1" smtClean="0">
                <a:solidFill>
                  <a:schemeClr val="bg1"/>
                </a:solidFill>
                <a:ea typeface="Calibri"/>
                <a:cs typeface="Times New Roman"/>
              </a:rPr>
              <a:t>тәжірибесі</a:t>
            </a:r>
            <a:endParaRPr lang="ru-RU" sz="1400" b="1" dirty="0" smtClean="0">
              <a:solidFill>
                <a:schemeClr val="bg1"/>
              </a:solidFill>
              <a:ea typeface="Calibri"/>
              <a:cs typeface="Times New Roman"/>
            </a:endParaRPr>
          </a:p>
          <a:p>
            <a:r>
              <a:rPr lang="en-US" sz="1300" dirty="0">
                <a:solidFill>
                  <a:schemeClr val="bg1"/>
                </a:solidFill>
              </a:rPr>
              <a:t>LC </a:t>
            </a:r>
            <a:r>
              <a:rPr lang="en-US" sz="1300" dirty="0" smtClean="0">
                <a:solidFill>
                  <a:schemeClr val="bg1"/>
                </a:solidFill>
              </a:rPr>
              <a:t>Waikiki</a:t>
            </a:r>
            <a:r>
              <a:rPr lang="kk-KZ" sz="1300" dirty="0" smtClean="0">
                <a:solidFill>
                  <a:schemeClr val="bg1"/>
                </a:solidFill>
              </a:rPr>
              <a:t>  </a:t>
            </a:r>
            <a:r>
              <a:rPr lang="kk-KZ" sz="1300" dirty="0">
                <a:solidFill>
                  <a:schemeClr val="bg1"/>
                </a:solidFill>
              </a:rPr>
              <a:t>тауарларды сатуға дайындау; тауарды мерчендайзинг стандарттары бойынша сөрелерге </a:t>
            </a:r>
            <a:r>
              <a:rPr lang="kk-KZ" sz="1300" dirty="0" smtClean="0">
                <a:solidFill>
                  <a:schemeClr val="bg1"/>
                </a:solidFill>
              </a:rPr>
              <a:t>орналастыру, </a:t>
            </a:r>
            <a:r>
              <a:rPr lang="kk-KZ" sz="1300" dirty="0">
                <a:solidFill>
                  <a:schemeClr val="bg1"/>
                </a:solidFill>
              </a:rPr>
              <a:t>РЦТ №4 </a:t>
            </a:r>
            <a:r>
              <a:rPr lang="en-US" sz="1300" dirty="0" err="1" smtClean="0">
                <a:solidFill>
                  <a:schemeClr val="bg1"/>
                </a:solidFill>
              </a:rPr>
              <a:t>Ustudy</a:t>
            </a:r>
            <a:r>
              <a:rPr lang="kk-KZ" sz="1300" dirty="0" smtClean="0">
                <a:solidFill>
                  <a:schemeClr val="bg1"/>
                </a:solidFill>
              </a:rPr>
              <a:t> </a:t>
            </a:r>
            <a:r>
              <a:rPr lang="kk-KZ" sz="1300" dirty="0">
                <a:solidFill>
                  <a:schemeClr val="bg1"/>
                </a:solidFill>
              </a:rPr>
              <a:t>11 сынып оқушыларымен психологиялық-педагогикалық жұмыс</a:t>
            </a:r>
            <a:endParaRPr lang="ru-RU" sz="1300" dirty="0">
              <a:solidFill>
                <a:schemeClr val="bg1"/>
              </a:solidFill>
              <a:effectLst/>
            </a:endParaRPr>
          </a:p>
        </p:txBody>
      </p:sp>
      <p:sp>
        <p:nvSpPr>
          <p:cNvPr id="24" name="Прямоугольник 23"/>
          <p:cNvSpPr/>
          <p:nvPr/>
        </p:nvSpPr>
        <p:spPr>
          <a:xfrm>
            <a:off x="1083734" y="3550613"/>
            <a:ext cx="10687865" cy="2771225"/>
          </a:xfrm>
          <a:prstGeom prst="rect">
            <a:avLst/>
          </a:prstGeom>
          <a:solidFill>
            <a:srgbClr val="8064A2">
              <a:alpha val="17000"/>
            </a:srgbClr>
          </a:solidFill>
        </p:spPr>
        <p:txBody>
          <a:bodyPr wrap="square">
            <a:noAutofit/>
          </a:bodyPr>
          <a:lstStyle/>
          <a:p>
            <a:pPr lvl="0">
              <a:lnSpc>
                <a:spcPct val="106000"/>
              </a:lnSpc>
              <a:tabLst>
                <a:tab pos="2257425" algn="ctr"/>
              </a:tabLst>
            </a:pPr>
            <a:r>
              <a:rPr lang="ru-RU" sz="1300" b="1" dirty="0" err="1" smtClean="0">
                <a:solidFill>
                  <a:prstClr val="black"/>
                </a:solidFill>
                <a:ea typeface="Calibri"/>
                <a:cs typeface="Times New Roman"/>
              </a:rPr>
              <a:t>Тілдерді</a:t>
            </a:r>
            <a:r>
              <a:rPr lang="ru-RU" sz="1300" b="1" dirty="0" smtClean="0">
                <a:solidFill>
                  <a:prstClr val="black"/>
                </a:solidFill>
                <a:ea typeface="Calibri"/>
                <a:cs typeface="Times New Roman"/>
              </a:rPr>
              <a:t> </a:t>
            </a:r>
            <a:r>
              <a:rPr lang="ru-RU" sz="1300" b="1" dirty="0" err="1" smtClean="0">
                <a:solidFill>
                  <a:prstClr val="black"/>
                </a:solidFill>
                <a:ea typeface="Calibri"/>
                <a:cs typeface="Times New Roman"/>
              </a:rPr>
              <a:t>меңгеру</a:t>
            </a:r>
            <a:endParaRPr lang="ru-RU" sz="1300" b="1" dirty="0" smtClean="0">
              <a:solidFill>
                <a:prstClr val="black"/>
              </a:solidFill>
              <a:ea typeface="Calibri"/>
              <a:cs typeface="Times New Roman"/>
            </a:endParaRPr>
          </a:p>
          <a:p>
            <a:r>
              <a:rPr lang="kk-KZ" sz="1300" dirty="0"/>
              <a:t>Қазақша,орысша-еркін, ағылшынша-орташа деңгейде </a:t>
            </a:r>
            <a:r>
              <a:rPr lang="kk-KZ" sz="1300" dirty="0" smtClean="0"/>
              <a:t>сөйлеу</a:t>
            </a:r>
          </a:p>
          <a:p>
            <a:r>
              <a:rPr lang="ru-RU" sz="1300" b="1" dirty="0" err="1" smtClean="0">
                <a:ea typeface="Calibri"/>
                <a:cs typeface="Times New Roman"/>
              </a:rPr>
              <a:t>Жетістіктері</a:t>
            </a:r>
            <a:endParaRPr lang="ru-RU" sz="1300" dirty="0" smtClean="0"/>
          </a:p>
          <a:p>
            <a:r>
              <a:rPr lang="kk-KZ" sz="1300" dirty="0"/>
              <a:t>ҚР «Қазақ психологиялық қоғамы» Республикалық қоғамдық бірлестігінің мүшесі</a:t>
            </a:r>
            <a:r>
              <a:rPr lang="kk-KZ" sz="1300" dirty="0" smtClean="0"/>
              <a:t>;«</a:t>
            </a:r>
            <a:r>
              <a:rPr lang="kk-KZ" sz="1300" dirty="0"/>
              <a:t>Қазақ психологиялық қоғамынан» алғыс хат; </a:t>
            </a:r>
            <a:endParaRPr lang="ru-RU" sz="1300" dirty="0"/>
          </a:p>
          <a:p>
            <a:r>
              <a:rPr lang="kk-KZ" sz="1300" dirty="0"/>
              <a:t>«ЮНЕСКО» халықаралық орталығынан сертификат; </a:t>
            </a:r>
            <a:r>
              <a:rPr lang="kk-KZ" sz="1300" dirty="0" smtClean="0"/>
              <a:t>«</a:t>
            </a:r>
            <a:r>
              <a:rPr lang="kk-KZ" sz="1300" dirty="0"/>
              <a:t>ZIAT» Ғылыми-әдістемелік орталығынан 3 дәрежелі диплом; </a:t>
            </a:r>
            <a:r>
              <a:rPr lang="ru-RU" sz="1300" dirty="0"/>
              <a:t> </a:t>
            </a:r>
            <a:r>
              <a:rPr lang="kk-KZ" sz="1300" dirty="0" smtClean="0"/>
              <a:t>5 </a:t>
            </a:r>
            <a:r>
              <a:rPr lang="kk-KZ" sz="1300" dirty="0"/>
              <a:t>Халықаралық ғылыми-тәжірибелік конференция сертификат</a:t>
            </a:r>
            <a:r>
              <a:rPr lang="kk-KZ" sz="1300" dirty="0" smtClean="0"/>
              <a:t>.</a:t>
            </a:r>
            <a:endParaRPr lang="ru-RU" sz="1300" dirty="0" smtClean="0"/>
          </a:p>
          <a:p>
            <a:r>
              <a:rPr lang="ru-RU" sz="1300" b="1" dirty="0" err="1" smtClean="0">
                <a:ea typeface="Calibri"/>
                <a:cs typeface="Times New Roman"/>
              </a:rPr>
              <a:t>Кәсіби</a:t>
            </a:r>
            <a:r>
              <a:rPr lang="ru-RU" sz="1300" b="1" dirty="0" smtClean="0">
                <a:ea typeface="Calibri"/>
                <a:cs typeface="Times New Roman"/>
              </a:rPr>
              <a:t> </a:t>
            </a:r>
            <a:r>
              <a:rPr lang="ru-RU" sz="1300" b="1" dirty="0" err="1" smtClean="0">
                <a:ea typeface="Calibri"/>
                <a:cs typeface="Times New Roman"/>
              </a:rPr>
              <a:t>білімі</a:t>
            </a:r>
            <a:endParaRPr lang="ru-RU" sz="1300" b="1" dirty="0" smtClean="0">
              <a:ea typeface="Calibri"/>
              <a:cs typeface="Times New Roman"/>
            </a:endParaRPr>
          </a:p>
          <a:p>
            <a:r>
              <a:rPr lang="kk-KZ" sz="1300" dirty="0"/>
              <a:t>Мерчендайзенг негіздерін білу, Microsoft Word, Excel, Point компьютерлік бағдарламаларын озық пайдалану; Психологиялық кеңес бойынша кеңес, тренингтік бағдарламалар жүргізу.</a:t>
            </a:r>
            <a:endParaRPr lang="ru-RU" sz="1300" dirty="0"/>
          </a:p>
          <a:p>
            <a:r>
              <a:rPr lang="ru-RU" sz="1300" b="1" dirty="0" smtClean="0">
                <a:ea typeface="Calibri"/>
                <a:cs typeface="Times New Roman"/>
              </a:rPr>
              <a:t>Жеке </a:t>
            </a:r>
            <a:r>
              <a:rPr lang="ru-RU" sz="1300" b="1" dirty="0" err="1" smtClean="0">
                <a:ea typeface="Calibri"/>
                <a:cs typeface="Times New Roman"/>
              </a:rPr>
              <a:t>қасиеттері</a:t>
            </a:r>
            <a:endParaRPr lang="ru-RU" sz="1300" b="1" dirty="0" smtClean="0">
              <a:ea typeface="Calibri"/>
              <a:cs typeface="Times New Roman"/>
            </a:endParaRPr>
          </a:p>
          <a:p>
            <a:r>
              <a:rPr lang="kk-KZ" sz="1300" dirty="0"/>
              <a:t>Әдептілік, стресске төзімділік, белсенділік, ұқыптылық, ізгілік, сыпайылық, бастамашылық, тез бейімделгіщ, білімге құмарлық, сауатты сөйлеу, тіл табыса алу.</a:t>
            </a:r>
            <a:endParaRPr lang="ru-RU" sz="1300" dirty="0"/>
          </a:p>
          <a:p>
            <a:pPr lvl="0"/>
            <a:r>
              <a:rPr lang="ru-RU" sz="1300" b="1" dirty="0" err="1" smtClean="0">
                <a:ea typeface="Calibri"/>
                <a:cs typeface="Times New Roman"/>
              </a:rPr>
              <a:t>Өмірлік</a:t>
            </a:r>
            <a:r>
              <a:rPr lang="ru-RU" sz="1300" b="1" dirty="0" smtClean="0">
                <a:ea typeface="Calibri"/>
                <a:cs typeface="Times New Roman"/>
              </a:rPr>
              <a:t> </a:t>
            </a:r>
            <a:r>
              <a:rPr lang="ru-RU" sz="1300" b="1" dirty="0" err="1" smtClean="0">
                <a:ea typeface="Calibri"/>
                <a:cs typeface="Times New Roman"/>
              </a:rPr>
              <a:t>ұстаным</a:t>
            </a:r>
            <a:endParaRPr lang="ru-RU" sz="1300" b="1" dirty="0" smtClean="0">
              <a:ea typeface="Calibri"/>
              <a:cs typeface="Times New Roman"/>
            </a:endParaRPr>
          </a:p>
          <a:p>
            <a:r>
              <a:rPr lang="kk-KZ" sz="1400" dirty="0"/>
              <a:t>Өзіңе </a:t>
            </a:r>
            <a:r>
              <a:rPr lang="kk-KZ" sz="1400" i="1" dirty="0"/>
              <a:t>сен</a:t>
            </a:r>
            <a:r>
              <a:rPr lang="kk-KZ" sz="1400" dirty="0"/>
              <a:t>, </a:t>
            </a:r>
            <a:r>
              <a:rPr lang="kk-KZ" sz="1400" i="1" dirty="0"/>
              <a:t>өзіңді алып шығар</a:t>
            </a:r>
            <a:r>
              <a:rPr lang="kk-KZ" sz="1400" dirty="0"/>
              <a:t>, </a:t>
            </a:r>
            <a:r>
              <a:rPr lang="kk-KZ" sz="1400" dirty="0" smtClean="0"/>
              <a:t>Ақылың </a:t>
            </a:r>
            <a:r>
              <a:rPr lang="kk-KZ" sz="1400" dirty="0"/>
              <a:t>мен еңбегін екі жақтап.</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160</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ФАКУЛЬТЕТ </a:t>
            </a:r>
            <a:r>
              <a:rPr lang="ru-RU" sz="1200" dirty="0" smtClean="0">
                <a:solidFill>
                  <a:srgbClr val="1F497D"/>
                </a:solidFill>
              </a:rPr>
              <a:t>ПСИХОЛОГИИ, ПЕДАГОГИКИ И КУЛЬТУРЫ / ПСИХОЛОГИЯ, ПЕДАГОГИКА ЖӘНЕ МӘДЕНИЕТ ФАКУЛЬТЕТІ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8579C6"/>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 name="Rectangle 2"/>
          <p:cNvSpPr>
            <a:spLocks noChangeArrowheads="1"/>
          </p:cNvSpPr>
          <p:nvPr/>
        </p:nvSpPr>
        <p:spPr bwMode="auto">
          <a:xfrm>
            <a:off x="79375" y="5741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400" b="1"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kk-KZ" altLang="ru-RU"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93640754"/>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8064A2"/>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Қалмахан Бибісара Ержігітқызы </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8064A2"/>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smtClean="0">
                <a:solidFill>
                  <a:schemeClr val="bg1"/>
                </a:solidFill>
                <a:ea typeface="Calibri" pitchFamily="34" charset="0"/>
                <a:cs typeface="Times New Roman" pitchFamily="18" charset="0"/>
              </a:rPr>
              <a:t>Тел.: </a:t>
            </a:r>
            <a:r>
              <a:rPr lang="ru-RU" sz="1400" b="1" dirty="0" smtClean="0">
                <a:solidFill>
                  <a:schemeClr val="bg1"/>
                </a:solidFill>
              </a:rPr>
              <a:t> </a:t>
            </a:r>
            <a:r>
              <a:rPr lang="kk-KZ" sz="1400" dirty="0">
                <a:solidFill>
                  <a:schemeClr val="bg1"/>
                </a:solidFill>
              </a:rPr>
              <a:t>8-771</a:t>
            </a:r>
            <a:r>
              <a:rPr lang="en-US" sz="1400" dirty="0">
                <a:solidFill>
                  <a:schemeClr val="bg1"/>
                </a:solidFill>
              </a:rPr>
              <a:t>-</a:t>
            </a:r>
            <a:r>
              <a:rPr lang="kk-KZ" sz="1400" dirty="0">
                <a:solidFill>
                  <a:schemeClr val="bg1"/>
                </a:solidFill>
              </a:rPr>
              <a:t>896</a:t>
            </a:r>
            <a:r>
              <a:rPr lang="en-US" sz="1400" dirty="0">
                <a:solidFill>
                  <a:schemeClr val="bg1"/>
                </a:solidFill>
              </a:rPr>
              <a:t>-</a:t>
            </a:r>
            <a:r>
              <a:rPr lang="kk-KZ" sz="1400" dirty="0">
                <a:solidFill>
                  <a:schemeClr val="bg1"/>
                </a:solidFill>
              </a:rPr>
              <a:t>54</a:t>
            </a:r>
            <a:r>
              <a:rPr lang="en-US" sz="1400" dirty="0">
                <a:solidFill>
                  <a:schemeClr val="bg1"/>
                </a:solidFill>
              </a:rPr>
              <a:t>-</a:t>
            </a:r>
            <a:r>
              <a:rPr lang="kk-KZ" sz="1400" dirty="0">
                <a:solidFill>
                  <a:schemeClr val="bg1"/>
                </a:solidFill>
              </a:rPr>
              <a:t>01</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 </a:t>
            </a:r>
            <a:r>
              <a:rPr lang="en-US" sz="1400" u="sng" dirty="0" err="1">
                <a:solidFill>
                  <a:schemeClr val="bg1"/>
                </a:solidFill>
                <a:hlinkClick r:id="rId2"/>
              </a:rPr>
              <a:t>bibi</a:t>
            </a:r>
            <a:r>
              <a:rPr lang="ru-RU" sz="1400" u="sng" dirty="0">
                <a:solidFill>
                  <a:schemeClr val="bg1"/>
                </a:solidFill>
                <a:hlinkClick r:id="rId2"/>
              </a:rPr>
              <a:t>_</a:t>
            </a:r>
            <a:r>
              <a:rPr lang="en-US" sz="1400" u="sng" dirty="0" err="1">
                <a:solidFill>
                  <a:schemeClr val="bg1"/>
                </a:solidFill>
                <a:hlinkClick r:id="rId2"/>
              </a:rPr>
              <a:t>kalmakhan</a:t>
            </a:r>
            <a:r>
              <a:rPr lang="kk-KZ" sz="1400" u="sng" dirty="0">
                <a:solidFill>
                  <a:schemeClr val="bg1"/>
                </a:solidFill>
                <a:hlinkClick r:id="rId2"/>
              </a:rPr>
              <a:t>@mail.ru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8064A2">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err="1" smtClean="0"/>
              <a:t>Тұған</a:t>
            </a:r>
            <a:r>
              <a:rPr lang="ru-RU" sz="1300" b="1" dirty="0" smtClean="0"/>
              <a:t> </a:t>
            </a:r>
            <a:r>
              <a:rPr lang="ru-RU" sz="1300" b="1" dirty="0" err="1" smtClean="0"/>
              <a:t>күні</a:t>
            </a:r>
            <a:r>
              <a:rPr lang="ru-RU" sz="1300" b="1" dirty="0" smtClean="0"/>
              <a:t>:</a:t>
            </a:r>
            <a:r>
              <a:rPr lang="ru-RU" sz="1300" dirty="0" smtClean="0"/>
              <a:t> </a:t>
            </a:r>
            <a:r>
              <a:rPr lang="kk-KZ" sz="1400" dirty="0"/>
              <a:t>22.03.2000жыл</a:t>
            </a:r>
            <a:endParaRPr lang="ru-RU" sz="1400" dirty="0"/>
          </a:p>
        </p:txBody>
      </p:sp>
      <p:sp>
        <p:nvSpPr>
          <p:cNvPr id="16" name="Прямоугольник 15"/>
          <p:cNvSpPr/>
          <p:nvPr/>
        </p:nvSpPr>
        <p:spPr>
          <a:xfrm>
            <a:off x="4291864" y="480726"/>
            <a:ext cx="7471626" cy="777521"/>
          </a:xfrm>
          <a:prstGeom prst="rect">
            <a:avLst/>
          </a:prstGeom>
          <a:solidFill>
            <a:srgbClr val="8064A2"/>
          </a:solidFill>
        </p:spPr>
        <p:txBody>
          <a:bodyPr wrap="square">
            <a:noAutofit/>
          </a:bodyPr>
          <a:lstStyle/>
          <a:p>
            <a:pPr lvl="0">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r>
              <a:rPr lang="kk-KZ" sz="1400" dirty="0" smtClean="0">
                <a:solidFill>
                  <a:schemeClr val="bg1"/>
                </a:solidFill>
                <a:ea typeface="Calibri"/>
                <a:cs typeface="Times New Roman"/>
              </a:rPr>
              <a:t>С. Аманжолов атындағы Шығыс Қазақстан меслекеттік университеті, </a:t>
            </a:r>
            <a:r>
              <a:rPr lang="kk-KZ" sz="1400" dirty="0" smtClean="0">
                <a:solidFill>
                  <a:schemeClr val="bg1"/>
                </a:solidFill>
              </a:rPr>
              <a:t>5В010300 Педагогика және психология</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8064A2">
              <a:alpha val="59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Қосымша</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білім</a:t>
            </a:r>
            <a:endParaRPr lang="ru-RU" sz="1400" b="1" dirty="0" smtClean="0">
              <a:solidFill>
                <a:prstClr val="black"/>
              </a:solidFill>
              <a:ea typeface="Calibri"/>
              <a:cs typeface="Times New Roman"/>
            </a:endParaRPr>
          </a:p>
          <a:p>
            <a:r>
              <a:rPr lang="kk-KZ" sz="1400" dirty="0"/>
              <a:t>Дана Оспанның «Сөйлеу өнері» </a:t>
            </a:r>
            <a:r>
              <a:rPr lang="kk-KZ" sz="1400" dirty="0" smtClean="0"/>
              <a:t>марафоны, </a:t>
            </a:r>
            <a:r>
              <a:rPr lang="kk-KZ" sz="1400" dirty="0"/>
              <a:t>Ағылшын тілі курсы </a:t>
            </a:r>
            <a:endParaRPr lang="ru-RU" sz="1400" b="1" dirty="0">
              <a:ea typeface="Calibri"/>
              <a:cs typeface="Times New Roman"/>
            </a:endParaRPr>
          </a:p>
        </p:txBody>
      </p:sp>
      <p:sp>
        <p:nvSpPr>
          <p:cNvPr id="22" name="Прямоугольник 21"/>
          <p:cNvSpPr/>
          <p:nvPr/>
        </p:nvSpPr>
        <p:spPr>
          <a:xfrm>
            <a:off x="4278341" y="2007919"/>
            <a:ext cx="7481536" cy="587235"/>
          </a:xfrm>
          <a:prstGeom prst="rect">
            <a:avLst/>
          </a:prstGeom>
          <a:solidFill>
            <a:srgbClr val="8064A2">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Іс-тәжірибе</a:t>
            </a:r>
            <a:endParaRPr lang="ru-RU" sz="1400" b="1" dirty="0" smtClean="0">
              <a:solidFill>
                <a:prstClr val="black"/>
              </a:solidFill>
              <a:ea typeface="Calibri"/>
              <a:cs typeface="Times New Roman"/>
            </a:endParaRPr>
          </a:p>
          <a:p>
            <a:r>
              <a:rPr lang="kk-KZ" sz="1400" dirty="0"/>
              <a:t>«№46 орта мектебі» КММ</a:t>
            </a:r>
            <a:endParaRPr lang="ru-RU" sz="14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a:t>
            </a:r>
            <a:r>
              <a:rPr lang="ru-RU" sz="1400" b="1" dirty="0" smtClean="0">
                <a:solidFill>
                  <a:schemeClr val="bg1"/>
                </a:solidFill>
                <a:ea typeface="Calibri"/>
                <a:cs typeface="Times New Roman"/>
              </a:rPr>
              <a:t> </a:t>
            </a:r>
            <a:r>
              <a:rPr lang="ru-RU" sz="1400" b="1" dirty="0" err="1" smtClean="0">
                <a:solidFill>
                  <a:schemeClr val="bg1"/>
                </a:solidFill>
                <a:ea typeface="Calibri"/>
                <a:cs typeface="Times New Roman"/>
              </a:rPr>
              <a:t>тәжірибесі</a:t>
            </a:r>
            <a:endParaRPr lang="ru-RU" sz="1400" b="1" dirty="0" smtClean="0">
              <a:solidFill>
                <a:schemeClr val="bg1"/>
              </a:solidFill>
              <a:ea typeface="Calibri"/>
              <a:cs typeface="Times New Roman"/>
            </a:endParaRPr>
          </a:p>
          <a:p>
            <a:r>
              <a:rPr lang="kk-KZ" sz="1300" dirty="0" smtClean="0">
                <a:solidFill>
                  <a:schemeClr val="bg1"/>
                </a:solidFill>
              </a:rPr>
              <a:t>-</a:t>
            </a:r>
            <a:endParaRPr lang="ru-RU" sz="1300" dirty="0">
              <a:solidFill>
                <a:schemeClr val="bg1"/>
              </a:solidFill>
              <a:effectLst/>
            </a:endParaRPr>
          </a:p>
        </p:txBody>
      </p:sp>
      <p:sp>
        <p:nvSpPr>
          <p:cNvPr id="24" name="Прямоугольник 23"/>
          <p:cNvSpPr/>
          <p:nvPr/>
        </p:nvSpPr>
        <p:spPr>
          <a:xfrm>
            <a:off x="1083734" y="3550613"/>
            <a:ext cx="10687865" cy="2771225"/>
          </a:xfrm>
          <a:prstGeom prst="rect">
            <a:avLst/>
          </a:prstGeom>
          <a:solidFill>
            <a:srgbClr val="8064A2">
              <a:alpha val="17000"/>
            </a:srgbClr>
          </a:solidFill>
        </p:spPr>
        <p:txBody>
          <a:bodyPr wrap="square">
            <a:noAutofit/>
          </a:bodyPr>
          <a:lstStyle/>
          <a:p>
            <a:pPr lvl="0">
              <a:lnSpc>
                <a:spcPct val="106000"/>
              </a:lnSpc>
              <a:tabLst>
                <a:tab pos="2257425" algn="ctr"/>
              </a:tabLst>
            </a:pPr>
            <a:r>
              <a:rPr lang="ru-RU" sz="1200" b="1" dirty="0" err="1" smtClean="0">
                <a:solidFill>
                  <a:prstClr val="black"/>
                </a:solidFill>
                <a:ea typeface="Calibri"/>
                <a:cs typeface="Times New Roman"/>
              </a:rPr>
              <a:t>Тілдерді</a:t>
            </a:r>
            <a:r>
              <a:rPr lang="ru-RU" sz="1200" b="1" dirty="0" smtClean="0">
                <a:solidFill>
                  <a:prstClr val="black"/>
                </a:solidFill>
                <a:ea typeface="Calibri"/>
                <a:cs typeface="Times New Roman"/>
              </a:rPr>
              <a:t> </a:t>
            </a:r>
            <a:r>
              <a:rPr lang="ru-RU" sz="1200" b="1" dirty="0" err="1" smtClean="0">
                <a:solidFill>
                  <a:prstClr val="black"/>
                </a:solidFill>
                <a:ea typeface="Calibri"/>
                <a:cs typeface="Times New Roman"/>
              </a:rPr>
              <a:t>меңгеру</a:t>
            </a:r>
            <a:endParaRPr lang="ru-RU" sz="1200" b="1" dirty="0" smtClean="0">
              <a:solidFill>
                <a:prstClr val="black"/>
              </a:solidFill>
              <a:ea typeface="Calibri"/>
              <a:cs typeface="Times New Roman"/>
            </a:endParaRPr>
          </a:p>
          <a:p>
            <a:r>
              <a:rPr lang="kk-KZ" sz="1200" dirty="0"/>
              <a:t>Қазақша,орысша-еркін, ағылшынша-орташа деңгейде </a:t>
            </a:r>
            <a:r>
              <a:rPr lang="kk-KZ" sz="1200" dirty="0" smtClean="0"/>
              <a:t>сөйлеу</a:t>
            </a:r>
          </a:p>
          <a:p>
            <a:r>
              <a:rPr lang="ru-RU" sz="1200" b="1" dirty="0" err="1" smtClean="0">
                <a:ea typeface="Calibri"/>
                <a:cs typeface="Times New Roman"/>
              </a:rPr>
              <a:t>Жетістіктері</a:t>
            </a:r>
            <a:endParaRPr lang="ru-RU" sz="1200" dirty="0" smtClean="0"/>
          </a:p>
          <a:p>
            <a:r>
              <a:rPr lang="kk-KZ" sz="1200" dirty="0"/>
              <a:t>«Ғылыми көзқарас: идеялар, зерттеулер, инновациялар» атты Республикалық студенттердің ғылыми-зерттеу жұмыстары сайысында 2-орын; Халықаралық ғылыми-практикалық конференцияға қатысқаны жөніндегі сертификат; «Рухани жаңғыру: білім мен тәрбие көкжиегіндегі инновациялар» сырттай аймақтық ғылыми-тәжірибелік конференция қатысушысы.</a:t>
            </a:r>
            <a:endParaRPr lang="ru-RU" sz="1200" dirty="0"/>
          </a:p>
          <a:p>
            <a:r>
              <a:rPr lang="ru-RU" sz="1200" b="1" dirty="0" err="1" smtClean="0">
                <a:ea typeface="Calibri"/>
                <a:cs typeface="Times New Roman"/>
              </a:rPr>
              <a:t>Кәсіби</a:t>
            </a:r>
            <a:r>
              <a:rPr lang="ru-RU" sz="1200" b="1" dirty="0" smtClean="0">
                <a:ea typeface="Calibri"/>
                <a:cs typeface="Times New Roman"/>
              </a:rPr>
              <a:t> </a:t>
            </a:r>
            <a:r>
              <a:rPr lang="ru-RU" sz="1200" b="1" dirty="0" err="1" smtClean="0">
                <a:ea typeface="Calibri"/>
                <a:cs typeface="Times New Roman"/>
              </a:rPr>
              <a:t>білімі</a:t>
            </a:r>
            <a:endParaRPr lang="ru-RU" sz="1200" b="1" dirty="0" smtClean="0">
              <a:ea typeface="Calibri"/>
              <a:cs typeface="Times New Roman"/>
            </a:endParaRPr>
          </a:p>
          <a:p>
            <a:r>
              <a:rPr lang="kk-KZ" sz="1200" dirty="0"/>
              <a:t>Науат Айжанның  «Автоворонка PRO»  онлайн курсының қатысушысы</a:t>
            </a:r>
            <a:endParaRPr lang="ru-RU" sz="1200" dirty="0"/>
          </a:p>
          <a:p>
            <a:r>
              <a:rPr lang="ru-RU" sz="1200" b="1" dirty="0" smtClean="0">
                <a:ea typeface="Calibri"/>
                <a:cs typeface="Times New Roman"/>
              </a:rPr>
              <a:t>Жеке </a:t>
            </a:r>
            <a:r>
              <a:rPr lang="ru-RU" sz="1200" b="1" dirty="0" err="1" smtClean="0">
                <a:ea typeface="Calibri"/>
                <a:cs typeface="Times New Roman"/>
              </a:rPr>
              <a:t>қасиеттері</a:t>
            </a:r>
            <a:endParaRPr lang="ru-RU" sz="1200" b="1" dirty="0" smtClean="0">
              <a:ea typeface="Calibri"/>
              <a:cs typeface="Times New Roman"/>
            </a:endParaRPr>
          </a:p>
          <a:p>
            <a:r>
              <a:rPr lang="kk-KZ" sz="1200" dirty="0"/>
              <a:t>Жауаптылық, имандылық, қарым-қатынасқа ашықтық, икемділік, .</a:t>
            </a:r>
            <a:endParaRPr lang="ru-RU" sz="1200" dirty="0"/>
          </a:p>
          <a:p>
            <a:pPr lvl="0"/>
            <a:r>
              <a:rPr lang="ru-RU" sz="1200" b="1" dirty="0" err="1" smtClean="0">
                <a:ea typeface="Calibri"/>
                <a:cs typeface="Times New Roman"/>
              </a:rPr>
              <a:t>Өмірлік</a:t>
            </a:r>
            <a:r>
              <a:rPr lang="ru-RU" sz="1200" b="1" dirty="0" smtClean="0">
                <a:ea typeface="Calibri"/>
                <a:cs typeface="Times New Roman"/>
              </a:rPr>
              <a:t> </a:t>
            </a:r>
            <a:r>
              <a:rPr lang="ru-RU" sz="1200" b="1" dirty="0" err="1" smtClean="0">
                <a:ea typeface="Calibri"/>
                <a:cs typeface="Times New Roman"/>
              </a:rPr>
              <a:t>ұстаным</a:t>
            </a:r>
            <a:endParaRPr lang="ru-RU" sz="1200" b="1" dirty="0" smtClean="0">
              <a:ea typeface="Calibri"/>
              <a:cs typeface="Times New Roman"/>
            </a:endParaRPr>
          </a:p>
          <a:p>
            <a:r>
              <a:rPr lang="kk-KZ" sz="1200" dirty="0"/>
              <a:t>Сенбе жұртқа тұрса да қанша мақтап,</a:t>
            </a:r>
            <a:endParaRPr lang="ru-RU" sz="1200" dirty="0"/>
          </a:p>
          <a:p>
            <a:r>
              <a:rPr lang="kk-KZ" sz="1200" dirty="0"/>
              <a:t>Әуре етеді, ішіне қулық сақтап.</a:t>
            </a:r>
            <a:endParaRPr lang="ru-RU" sz="1200" dirty="0"/>
          </a:p>
          <a:p>
            <a:r>
              <a:rPr lang="kk-KZ" sz="1200" dirty="0"/>
              <a:t>Өзіңе сен, өзіңді алып шығар,</a:t>
            </a:r>
            <a:endParaRPr lang="ru-RU" sz="1200" dirty="0"/>
          </a:p>
          <a:p>
            <a:r>
              <a:rPr lang="kk-KZ" sz="1200" dirty="0"/>
              <a:t> Ақылың мен еңбегің екі жақтап.</a:t>
            </a:r>
            <a:endParaRPr lang="ru-RU" sz="1200" dirty="0"/>
          </a:p>
          <a:p>
            <a:r>
              <a:rPr lang="en-US" sz="1200" dirty="0"/>
              <a:t>                                                     </a:t>
            </a:r>
            <a:r>
              <a:rPr lang="kk-KZ" sz="1200" dirty="0"/>
              <a:t>(Абай Құнанбайұлы)</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161</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ФАКУЛЬТЕТ </a:t>
            </a:r>
            <a:r>
              <a:rPr lang="ru-RU" sz="1200" dirty="0" smtClean="0">
                <a:solidFill>
                  <a:srgbClr val="1F497D"/>
                </a:solidFill>
              </a:rPr>
              <a:t>ПСИХОЛОГИИ, ПЕДАГОГИКИ И КУЛЬТУРЫ / ПСИХОЛОГИЯ, ПЕДАГОГИКА ЖӘНЕ МӘДЕНИЕТ ФАКУЛЬТЕТІ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8579C6"/>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 name="Rectangle 2"/>
          <p:cNvSpPr>
            <a:spLocks noChangeArrowheads="1"/>
          </p:cNvSpPr>
          <p:nvPr/>
        </p:nvSpPr>
        <p:spPr bwMode="auto">
          <a:xfrm>
            <a:off x="79375" y="5741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400" b="1"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kk-KZ" altLang="ru-RU"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2640678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8064A2"/>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Сейдәлі Бақытбек Тұрғанбекұлы</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2890"/>
          </a:xfrm>
          <a:prstGeom prst="rect">
            <a:avLst/>
          </a:prstGeom>
          <a:solidFill>
            <a:srgbClr val="8064A2"/>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smtClean="0">
                <a:solidFill>
                  <a:schemeClr val="bg1"/>
                </a:solidFill>
                <a:ea typeface="Calibri" pitchFamily="34" charset="0"/>
                <a:cs typeface="Times New Roman" pitchFamily="18" charset="0"/>
              </a:rPr>
              <a:t>Тел.: </a:t>
            </a:r>
            <a:r>
              <a:rPr lang="ru-RU" sz="1400" dirty="0" smtClean="0">
                <a:solidFill>
                  <a:schemeClr val="bg1"/>
                </a:solidFill>
              </a:rPr>
              <a:t> </a:t>
            </a:r>
            <a:r>
              <a:rPr lang="kk-KZ" sz="1400" dirty="0">
                <a:solidFill>
                  <a:schemeClr val="bg1"/>
                </a:solidFill>
              </a:rPr>
              <a:t>+</a:t>
            </a:r>
            <a:r>
              <a:rPr lang="kk-KZ" sz="1400" dirty="0" smtClean="0">
                <a:solidFill>
                  <a:schemeClr val="bg1"/>
                </a:solidFill>
              </a:rPr>
              <a:t>77002126311</a:t>
            </a:r>
          </a:p>
          <a:p>
            <a:pPr algn="ctr"/>
            <a:r>
              <a:rPr lang="en-US" sz="1400" dirty="0" smtClean="0">
                <a:solidFill>
                  <a:schemeClr val="bg1"/>
                </a:solidFill>
                <a:ea typeface="Calibri" pitchFamily="34" charset="0"/>
                <a:cs typeface="Times New Roman" pitchFamily="18" charset="0"/>
              </a:rPr>
              <a:t>E-mail: </a:t>
            </a:r>
            <a:r>
              <a:rPr lang="en-US" sz="1400" dirty="0">
                <a:solidFill>
                  <a:schemeClr val="bg1"/>
                </a:solidFill>
              </a:rPr>
              <a:t>s</a:t>
            </a:r>
            <a:r>
              <a:rPr lang="ru-RU" sz="1400" dirty="0">
                <a:solidFill>
                  <a:schemeClr val="bg1"/>
                </a:solidFill>
              </a:rPr>
              <a:t>.</a:t>
            </a:r>
            <a:r>
              <a:rPr lang="en-US" sz="1400" dirty="0">
                <a:solidFill>
                  <a:schemeClr val="bg1"/>
                </a:solidFill>
              </a:rPr>
              <a:t>b</a:t>
            </a:r>
            <a:r>
              <a:rPr lang="ru-RU" sz="1400" dirty="0">
                <a:solidFill>
                  <a:schemeClr val="bg1"/>
                </a:solidFill>
              </a:rPr>
              <a:t>.</a:t>
            </a:r>
            <a:r>
              <a:rPr lang="en-US" sz="1400" dirty="0">
                <a:solidFill>
                  <a:schemeClr val="bg1"/>
                </a:solidFill>
              </a:rPr>
              <a:t>t</a:t>
            </a:r>
            <a:r>
              <a:rPr lang="ru-RU" sz="1400" dirty="0">
                <a:solidFill>
                  <a:schemeClr val="bg1"/>
                </a:solidFill>
              </a:rPr>
              <a:t>.99.</a:t>
            </a:r>
            <a:r>
              <a:rPr lang="en-US" sz="1400" dirty="0" err="1">
                <a:solidFill>
                  <a:schemeClr val="bg1"/>
                </a:solidFill>
              </a:rPr>
              <a:t>kz</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89031"/>
            <a:ext cx="3154135" cy="767705"/>
          </a:xfrm>
          <a:prstGeom prst="rect">
            <a:avLst/>
          </a:prstGeom>
          <a:solidFill>
            <a:srgbClr val="8064A2">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300" b="1" dirty="0" err="1" smtClean="0"/>
              <a:t>Тұған</a:t>
            </a:r>
            <a:r>
              <a:rPr lang="ru-RU" sz="1300" b="1" dirty="0" smtClean="0"/>
              <a:t> </a:t>
            </a:r>
            <a:r>
              <a:rPr lang="ru-RU" sz="1300" b="1" dirty="0" err="1" smtClean="0"/>
              <a:t>күні</a:t>
            </a:r>
            <a:r>
              <a:rPr lang="ru-RU" sz="1300" b="1" dirty="0" smtClean="0"/>
              <a:t>:</a:t>
            </a:r>
            <a:r>
              <a:rPr lang="ru-RU" sz="1300" dirty="0" smtClean="0"/>
              <a:t> </a:t>
            </a:r>
            <a:r>
              <a:rPr lang="kk-KZ" sz="1400" b="1" dirty="0"/>
              <a:t>02.03.2000ж</a:t>
            </a:r>
            <a:endParaRPr lang="ru-RU" sz="1400" dirty="0"/>
          </a:p>
        </p:txBody>
      </p:sp>
      <p:sp>
        <p:nvSpPr>
          <p:cNvPr id="16" name="Прямоугольник 15"/>
          <p:cNvSpPr/>
          <p:nvPr/>
        </p:nvSpPr>
        <p:spPr>
          <a:xfrm>
            <a:off x="4291864" y="480726"/>
            <a:ext cx="7471626" cy="777521"/>
          </a:xfrm>
          <a:prstGeom prst="rect">
            <a:avLst/>
          </a:prstGeom>
          <a:solidFill>
            <a:srgbClr val="8064A2"/>
          </a:solidFill>
        </p:spPr>
        <p:txBody>
          <a:bodyPr wrap="square">
            <a:noAutofit/>
          </a:bodyPr>
          <a:lstStyle/>
          <a:p>
            <a:pPr lvl="0">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r>
              <a:rPr lang="kk-KZ" sz="1400" dirty="0" smtClean="0">
                <a:solidFill>
                  <a:schemeClr val="bg1"/>
                </a:solidFill>
                <a:ea typeface="Calibri"/>
                <a:cs typeface="Times New Roman"/>
              </a:rPr>
              <a:t>С. Аманжолов атындағы Шығыс Қазақстан меслекеттік университеті, </a:t>
            </a:r>
            <a:r>
              <a:rPr lang="kk-KZ" sz="1400" dirty="0" smtClean="0">
                <a:solidFill>
                  <a:schemeClr val="bg1"/>
                </a:solidFill>
              </a:rPr>
              <a:t>Дефектология</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558362"/>
          </a:xfrm>
          <a:prstGeom prst="rect">
            <a:avLst/>
          </a:prstGeom>
          <a:solidFill>
            <a:srgbClr val="8064A2">
              <a:alpha val="59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Қосымша</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білім</a:t>
            </a:r>
            <a:endParaRPr lang="ru-RU" sz="1400" b="1" dirty="0" smtClean="0">
              <a:solidFill>
                <a:prstClr val="black"/>
              </a:solidFill>
              <a:ea typeface="Calibri"/>
              <a:cs typeface="Times New Roman"/>
            </a:endParaRPr>
          </a:p>
          <a:p>
            <a:r>
              <a:rPr lang="kk-KZ" sz="1400" dirty="0" smtClean="0"/>
              <a:t>-</a:t>
            </a:r>
            <a:endParaRPr lang="ru-RU" sz="1400" b="1" dirty="0">
              <a:ea typeface="Calibri"/>
              <a:cs typeface="Times New Roman"/>
            </a:endParaRPr>
          </a:p>
        </p:txBody>
      </p:sp>
      <p:sp>
        <p:nvSpPr>
          <p:cNvPr id="22" name="Прямоугольник 21"/>
          <p:cNvSpPr/>
          <p:nvPr/>
        </p:nvSpPr>
        <p:spPr>
          <a:xfrm>
            <a:off x="4278341" y="2007919"/>
            <a:ext cx="7481536" cy="587235"/>
          </a:xfrm>
          <a:prstGeom prst="rect">
            <a:avLst/>
          </a:prstGeom>
          <a:solidFill>
            <a:srgbClr val="8064A2">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Іс-тәжірибе</a:t>
            </a:r>
            <a:endParaRPr lang="ru-RU" sz="1400" b="1" dirty="0" smtClean="0">
              <a:solidFill>
                <a:prstClr val="black"/>
              </a:solidFill>
              <a:ea typeface="Calibri"/>
              <a:cs typeface="Times New Roman"/>
            </a:endParaRPr>
          </a:p>
          <a:p>
            <a:r>
              <a:rPr lang="kk-KZ" sz="1400" dirty="0"/>
              <a:t>ШҚО ББ «Шығыс Қазақстан облыстық №8 арнайы мектеп-интернаты»  КММ</a:t>
            </a:r>
            <a:endParaRPr lang="ru-RU" sz="1400" dirty="0"/>
          </a:p>
        </p:txBody>
      </p:sp>
      <p:sp>
        <p:nvSpPr>
          <p:cNvPr id="23" name="Прямоугольник 22"/>
          <p:cNvSpPr/>
          <p:nvPr/>
        </p:nvSpPr>
        <p:spPr>
          <a:xfrm>
            <a:off x="4237870" y="2689031"/>
            <a:ext cx="7524562" cy="767705"/>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a:t>
            </a:r>
            <a:r>
              <a:rPr lang="ru-RU" sz="1400" b="1" dirty="0" smtClean="0">
                <a:solidFill>
                  <a:schemeClr val="bg1"/>
                </a:solidFill>
                <a:ea typeface="Calibri"/>
                <a:cs typeface="Times New Roman"/>
              </a:rPr>
              <a:t> </a:t>
            </a:r>
            <a:r>
              <a:rPr lang="ru-RU" sz="1400" b="1" dirty="0" err="1" smtClean="0">
                <a:solidFill>
                  <a:schemeClr val="bg1"/>
                </a:solidFill>
                <a:ea typeface="Calibri"/>
                <a:cs typeface="Times New Roman"/>
              </a:rPr>
              <a:t>тәжірибесі</a:t>
            </a:r>
            <a:endParaRPr lang="ru-RU" sz="1400" b="1" dirty="0" smtClean="0">
              <a:solidFill>
                <a:schemeClr val="bg1"/>
              </a:solidFill>
              <a:ea typeface="Calibri"/>
              <a:cs typeface="Times New Roman"/>
            </a:endParaRPr>
          </a:p>
          <a:p>
            <a:r>
              <a:rPr lang="kk-KZ" sz="1300" dirty="0" smtClean="0">
                <a:solidFill>
                  <a:schemeClr val="bg1"/>
                </a:solidFill>
              </a:rPr>
              <a:t>-</a:t>
            </a:r>
            <a:endParaRPr lang="ru-RU" sz="1300" dirty="0">
              <a:solidFill>
                <a:schemeClr val="bg1"/>
              </a:solidFill>
              <a:effectLst/>
            </a:endParaRPr>
          </a:p>
        </p:txBody>
      </p:sp>
      <p:sp>
        <p:nvSpPr>
          <p:cNvPr id="24" name="Прямоугольник 23"/>
          <p:cNvSpPr/>
          <p:nvPr/>
        </p:nvSpPr>
        <p:spPr>
          <a:xfrm>
            <a:off x="1083734" y="3550613"/>
            <a:ext cx="10687865" cy="2771225"/>
          </a:xfrm>
          <a:prstGeom prst="rect">
            <a:avLst/>
          </a:prstGeom>
          <a:solidFill>
            <a:srgbClr val="8064A2">
              <a:alpha val="17000"/>
            </a:srgbClr>
          </a:solidFill>
        </p:spPr>
        <p:txBody>
          <a:bodyPr wrap="square">
            <a:noAutofit/>
          </a:bodyPr>
          <a:lstStyle/>
          <a:p>
            <a:pPr lvl="0">
              <a:lnSpc>
                <a:spcPct val="106000"/>
              </a:lnSpc>
              <a:tabLst>
                <a:tab pos="2257425" algn="ctr"/>
              </a:tabLst>
            </a:pPr>
            <a:r>
              <a:rPr lang="ru-RU" sz="1400" b="1" dirty="0" err="1" smtClean="0">
                <a:solidFill>
                  <a:prstClr val="black"/>
                </a:solidFill>
                <a:ea typeface="Calibri"/>
                <a:cs typeface="Times New Roman"/>
              </a:rPr>
              <a:t>Тілдерді</a:t>
            </a:r>
            <a:r>
              <a:rPr lang="ru-RU" sz="1400" b="1" dirty="0" smtClean="0">
                <a:solidFill>
                  <a:prstClr val="black"/>
                </a:solidFill>
                <a:ea typeface="Calibri"/>
                <a:cs typeface="Times New Roman"/>
              </a:rPr>
              <a:t> </a:t>
            </a:r>
            <a:r>
              <a:rPr lang="ru-RU" sz="1400" b="1" dirty="0" err="1" smtClean="0">
                <a:solidFill>
                  <a:prstClr val="black"/>
                </a:solidFill>
                <a:ea typeface="Calibri"/>
                <a:cs typeface="Times New Roman"/>
              </a:rPr>
              <a:t>меңгеру</a:t>
            </a:r>
            <a:endParaRPr lang="ru-RU" sz="1400" b="1" dirty="0" smtClean="0">
              <a:solidFill>
                <a:prstClr val="black"/>
              </a:solidFill>
              <a:ea typeface="Calibri"/>
              <a:cs typeface="Times New Roman"/>
            </a:endParaRPr>
          </a:p>
          <a:p>
            <a:r>
              <a:rPr lang="kk-KZ" sz="1400" dirty="0"/>
              <a:t>Қазақша</a:t>
            </a:r>
            <a:r>
              <a:rPr lang="kk-KZ" sz="1400" dirty="0" smtClean="0"/>
              <a:t>,</a:t>
            </a:r>
            <a:r>
              <a:rPr lang="kk-KZ" sz="1400" dirty="0"/>
              <a:t> Орыс тілін жоғары деңгейде, ағылшын тілін орташа деңгейде білу</a:t>
            </a:r>
            <a:endParaRPr lang="ru-RU" sz="1400" dirty="0"/>
          </a:p>
          <a:p>
            <a:r>
              <a:rPr lang="ru-RU" sz="1400" b="1" dirty="0" err="1" smtClean="0">
                <a:ea typeface="Calibri"/>
                <a:cs typeface="Times New Roman"/>
              </a:rPr>
              <a:t>Жетістіктері</a:t>
            </a:r>
            <a:endParaRPr lang="ru-RU" sz="1400" dirty="0" smtClean="0"/>
          </a:p>
          <a:p>
            <a:r>
              <a:rPr lang="kk-KZ" sz="1400" dirty="0"/>
              <a:t>Конференциялар,рубликациялар, марапаттар, спорттық және шығармашылық </a:t>
            </a:r>
            <a:r>
              <a:rPr lang="kk-KZ" sz="1400" dirty="0" smtClean="0"/>
              <a:t>жетістіктер</a:t>
            </a:r>
            <a:r>
              <a:rPr lang="ru-RU" sz="1400" dirty="0"/>
              <a:t> </a:t>
            </a:r>
            <a:r>
              <a:rPr lang="kk-KZ" sz="1400" b="1" dirty="0" smtClean="0"/>
              <a:t>&lt;&lt;</a:t>
            </a:r>
            <a:r>
              <a:rPr lang="kk-KZ" sz="1400" b="1" dirty="0"/>
              <a:t>Шабыт &gt;&gt;</a:t>
            </a:r>
            <a:r>
              <a:rPr lang="kk-KZ" sz="1400" dirty="0"/>
              <a:t> студенттер театрының қатысуымен өткен іс-шаралардағы марапаттар</a:t>
            </a:r>
            <a:endParaRPr lang="ru-RU" sz="1400" dirty="0"/>
          </a:p>
          <a:p>
            <a:r>
              <a:rPr lang="ru-RU" sz="1400" b="1" dirty="0" err="1" smtClean="0">
                <a:ea typeface="Calibri"/>
                <a:cs typeface="Times New Roman"/>
              </a:rPr>
              <a:t>Кәсіби</a:t>
            </a:r>
            <a:r>
              <a:rPr lang="ru-RU" sz="1400" b="1" dirty="0" smtClean="0">
                <a:ea typeface="Calibri"/>
                <a:cs typeface="Times New Roman"/>
              </a:rPr>
              <a:t> </a:t>
            </a:r>
            <a:r>
              <a:rPr lang="ru-RU" sz="1400" b="1" dirty="0" err="1" smtClean="0">
                <a:ea typeface="Calibri"/>
                <a:cs typeface="Times New Roman"/>
              </a:rPr>
              <a:t>білімі</a:t>
            </a:r>
            <a:endParaRPr lang="ru-RU" sz="1400" b="1" dirty="0" smtClean="0">
              <a:ea typeface="Calibri"/>
              <a:cs typeface="Times New Roman"/>
            </a:endParaRPr>
          </a:p>
          <a:p>
            <a:r>
              <a:rPr lang="kk-KZ" sz="1400" dirty="0" smtClean="0"/>
              <a:t>-</a:t>
            </a:r>
            <a:endParaRPr lang="ru-RU" sz="1400" dirty="0"/>
          </a:p>
          <a:p>
            <a:r>
              <a:rPr lang="ru-RU" sz="1400" b="1" dirty="0" smtClean="0">
                <a:ea typeface="Calibri"/>
                <a:cs typeface="Times New Roman"/>
              </a:rPr>
              <a:t>Жеке </a:t>
            </a:r>
            <a:r>
              <a:rPr lang="ru-RU" sz="1400" b="1" dirty="0" err="1" smtClean="0">
                <a:ea typeface="Calibri"/>
                <a:cs typeface="Times New Roman"/>
              </a:rPr>
              <a:t>қасиеттері</a:t>
            </a:r>
            <a:endParaRPr lang="ru-RU" sz="1400" b="1" dirty="0" smtClean="0">
              <a:ea typeface="Calibri"/>
              <a:cs typeface="Times New Roman"/>
            </a:endParaRPr>
          </a:p>
          <a:p>
            <a:r>
              <a:rPr lang="kk-KZ" sz="1400" dirty="0"/>
              <a:t>Ұқыптылық,жауапкершілік,қарапайымдылық,көпшілікпен жұмыс жасай білу,ұстамдылық</a:t>
            </a:r>
            <a:endParaRPr lang="ru-RU" sz="1400" dirty="0"/>
          </a:p>
          <a:p>
            <a:pPr lvl="0"/>
            <a:r>
              <a:rPr lang="ru-RU" sz="1400" b="1" dirty="0" err="1" smtClean="0">
                <a:ea typeface="Calibri"/>
                <a:cs typeface="Times New Roman"/>
              </a:rPr>
              <a:t>Өмірлік</a:t>
            </a:r>
            <a:r>
              <a:rPr lang="ru-RU" sz="1400" b="1" dirty="0" smtClean="0">
                <a:ea typeface="Calibri"/>
                <a:cs typeface="Times New Roman"/>
              </a:rPr>
              <a:t> </a:t>
            </a:r>
            <a:r>
              <a:rPr lang="ru-RU" sz="1400" b="1" dirty="0" err="1" smtClean="0">
                <a:ea typeface="Calibri"/>
                <a:cs typeface="Times New Roman"/>
              </a:rPr>
              <a:t>ұстаным</a:t>
            </a:r>
            <a:endParaRPr lang="ru-RU" sz="1400" b="1" dirty="0" smtClean="0">
              <a:ea typeface="Calibri"/>
              <a:cs typeface="Times New Roman"/>
            </a:endParaRPr>
          </a:p>
          <a:p>
            <a:r>
              <a:rPr lang="ru-RU" sz="1400" dirty="0"/>
              <a:t> </a:t>
            </a:r>
            <a:r>
              <a:rPr lang="kk-KZ" sz="1400" dirty="0"/>
              <a:t>Адамның жасағанын адам жасайды</a:t>
            </a:r>
            <a:endParaRPr lang="ru-RU" sz="14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162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ФАКУЛЬТЕТ </a:t>
            </a:r>
            <a:r>
              <a:rPr lang="ru-RU" sz="1200" dirty="0" smtClean="0">
                <a:solidFill>
                  <a:srgbClr val="1F497D"/>
                </a:solidFill>
              </a:rPr>
              <a:t>ПСИХОЛОГИИ, ПЕДАГОГИКИ И КУЛЬТУРЫ / ПСИХОЛОГИЯ, ПЕДАГОГИКА ЖӘНЕ МӘДЕНИЕТ ФАКУЛЬТЕТІ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8579C6"/>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 name="Rectangle 2"/>
          <p:cNvSpPr>
            <a:spLocks noChangeArrowheads="1"/>
          </p:cNvSpPr>
          <p:nvPr/>
        </p:nvSpPr>
        <p:spPr bwMode="auto">
          <a:xfrm>
            <a:off x="79375" y="5741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1400" b="1"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kk-KZ" altLang="ru-RU"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2447262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pic>
        <p:nvPicPr>
          <p:cNvPr id="5" name="Рисунок 4"/>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788846" y="5208795"/>
            <a:ext cx="1302777" cy="1385716"/>
          </a:xfrm>
          <a:prstGeom prst="rect">
            <a:avLst/>
          </a:prstGeom>
        </p:spPr>
      </p:pic>
    </p:spTree>
    <p:extLst>
      <p:ext uri="{BB962C8B-B14F-4D97-AF65-F5344CB8AC3E}">
        <p14:creationId xmlns:p14="http://schemas.microsoft.com/office/powerpoint/2010/main" val="3472918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56217" y="476822"/>
            <a:ext cx="1479346" cy="1368453"/>
          </a:xfrm>
          <a:prstGeom prst="rect">
            <a:avLst/>
          </a:prstGeom>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Асқар Алуа</a:t>
            </a:r>
            <a:endParaRPr lang="ru-RU" sz="1400"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87075499233</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askaralua4@</a:t>
            </a:r>
            <a:r>
              <a:rPr lang="en-US" sz="1400" dirty="0" err="1">
                <a:solidFill>
                  <a:schemeClr val="bg1"/>
                </a:solidFill>
              </a:rPr>
              <a:t>gmail</a:t>
            </a:r>
            <a:r>
              <a:rPr lang="ru-RU" sz="1400" dirty="0">
                <a:solidFill>
                  <a:schemeClr val="bg1"/>
                </a:solidFill>
              </a:rPr>
              <a:t>.</a:t>
            </a:r>
            <a:r>
              <a:rPr lang="en-US" sz="1400" dirty="0" smtClean="0">
                <a:solidFill>
                  <a:schemeClr val="bg1"/>
                </a:solidFill>
              </a:rPr>
              <a:t>com</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kk-KZ" sz="1400" dirty="0"/>
              <a:t>27.11.2001</a:t>
            </a:r>
            <a:r>
              <a:rPr lang="kk-KZ" sz="1400" dirty="0" smtClean="0"/>
              <a:t> </a:t>
            </a:r>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kk-KZ" sz="1400" dirty="0"/>
              <a:t>Тұрмыста емес</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 6В04105 Менеджмент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smtClean="0"/>
              <a:t>Ағылшын </a:t>
            </a:r>
            <a:r>
              <a:rPr lang="kk-KZ" sz="1400" dirty="0"/>
              <a:t>тілі </a:t>
            </a:r>
            <a:r>
              <a:rPr lang="kk-KZ" sz="1400" dirty="0" smtClean="0"/>
              <a:t>курстары, </a:t>
            </a:r>
            <a:r>
              <a:rPr lang="kk-KZ" sz="1400" dirty="0"/>
              <a:t>Jetoo English </a:t>
            </a:r>
            <a:r>
              <a:rPr lang="kk-KZ" sz="1400" dirty="0" smtClean="0"/>
              <a:t>School, </a:t>
            </a:r>
            <a:r>
              <a:rPr lang="kk-KZ" sz="1400" dirty="0"/>
              <a:t>Сертификат </a:t>
            </a:r>
            <a:r>
              <a:rPr lang="en-US" sz="1400" dirty="0"/>
              <a:t>pre-intermediate</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жері</a:t>
            </a:r>
            <a:endParaRPr lang="ru-RU" sz="1400" b="1" dirty="0">
              <a:solidFill>
                <a:prstClr val="black"/>
              </a:solidFill>
              <a:ea typeface="Calibri"/>
              <a:cs typeface="Times New Roman"/>
            </a:endParaRPr>
          </a:p>
          <a:p>
            <a:pPr>
              <a:lnSpc>
                <a:spcPct val="106000"/>
              </a:lnSpc>
              <a:tabLst>
                <a:tab pos="2257425" algn="ctr"/>
              </a:tabLst>
            </a:pPr>
            <a:r>
              <a:rPr lang="kk-KZ" sz="1400" dirty="0" smtClean="0"/>
              <a:t>Өскемен </a:t>
            </a:r>
            <a:r>
              <a:rPr lang="kk-KZ" sz="1400" dirty="0"/>
              <a:t>қаласының «Еуразиялық банк» АҚ №9 бөлімшесі </a:t>
            </a:r>
            <a:endParaRPr lang="ru-RU" sz="1100" dirty="0">
              <a:latin typeface="Times New Roman" panose="02020603050405020304" pitchFamily="18" charset="0"/>
              <a:ea typeface="Times New Roman" panose="02020603050405020304" pitchFamily="18" charset="0"/>
            </a:endParaRPr>
          </a:p>
          <a:p>
            <a:pPr lvl="0">
              <a:lnSpc>
                <a:spcPct val="106000"/>
              </a:lnSpc>
              <a:tabLst>
                <a:tab pos="2257425" algn="ctr"/>
              </a:tabLst>
            </a:pP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ru-RU" sz="1100" dirty="0" smtClean="0">
                <a:solidFill>
                  <a:schemeClr val="bg1"/>
                </a:solidFill>
              </a:rPr>
              <a:t>№</a:t>
            </a:r>
            <a:r>
              <a:rPr lang="ru-RU" sz="1100" dirty="0">
                <a:solidFill>
                  <a:schemeClr val="bg1"/>
                </a:solidFill>
              </a:rPr>
              <a:t>3 </a:t>
            </a:r>
            <a:r>
              <a:rPr lang="ru-RU" sz="1100" dirty="0" err="1" smtClean="0">
                <a:solidFill>
                  <a:schemeClr val="bg1"/>
                </a:solidFill>
              </a:rPr>
              <a:t>хлебзавод</a:t>
            </a:r>
            <a:r>
              <a:rPr lang="ru-RU" sz="1100" dirty="0" smtClean="0">
                <a:solidFill>
                  <a:schemeClr val="bg1"/>
                </a:solidFill>
              </a:rPr>
              <a:t>, Пекарь, </a:t>
            </a:r>
            <a:r>
              <a:rPr lang="en-US" sz="1100" dirty="0" smtClean="0">
                <a:solidFill>
                  <a:schemeClr val="bg1"/>
                </a:solidFill>
              </a:rPr>
              <a:t>Kari</a:t>
            </a:r>
            <a:r>
              <a:rPr lang="kk-KZ" sz="1100" dirty="0" smtClean="0">
                <a:solidFill>
                  <a:schemeClr val="bg1"/>
                </a:solidFill>
              </a:rPr>
              <a:t> </a:t>
            </a:r>
            <a:r>
              <a:rPr lang="ru-RU" sz="1100" dirty="0">
                <a:solidFill>
                  <a:schemeClr val="bg1"/>
                </a:solidFill>
              </a:rPr>
              <a:t>Продавец </a:t>
            </a:r>
            <a:r>
              <a:rPr lang="ru-RU" sz="1100" dirty="0" smtClean="0">
                <a:solidFill>
                  <a:schemeClr val="bg1"/>
                </a:solidFill>
              </a:rPr>
              <a:t>консультант, </a:t>
            </a:r>
            <a:r>
              <a:rPr lang="ru-RU" sz="1100" dirty="0">
                <a:solidFill>
                  <a:schemeClr val="bg1"/>
                </a:solidFill>
              </a:rPr>
              <a:t>Бизнес пара</a:t>
            </a:r>
            <a:r>
              <a:rPr lang="kk-KZ" sz="1100" dirty="0">
                <a:solidFill>
                  <a:schemeClr val="bg1"/>
                </a:solidFill>
              </a:rPr>
              <a:t>қша « </a:t>
            </a:r>
            <a:r>
              <a:rPr lang="en-US" sz="1100" dirty="0" err="1">
                <a:solidFill>
                  <a:schemeClr val="bg1"/>
                </a:solidFill>
              </a:rPr>
              <a:t>skatert-dastarhan-almaty</a:t>
            </a:r>
            <a:r>
              <a:rPr lang="kk-KZ" sz="1100" dirty="0" smtClean="0">
                <a:solidFill>
                  <a:schemeClr val="bg1"/>
                </a:solidFill>
              </a:rPr>
              <a:t>» </a:t>
            </a:r>
            <a:r>
              <a:rPr lang="ru-RU" sz="1100" dirty="0" err="1">
                <a:solidFill>
                  <a:schemeClr val="bg1"/>
                </a:solidFill>
              </a:rPr>
              <a:t>Сату</a:t>
            </a:r>
            <a:r>
              <a:rPr lang="ru-RU" sz="1100" dirty="0">
                <a:solidFill>
                  <a:schemeClr val="bg1"/>
                </a:solidFill>
              </a:rPr>
              <a:t> менеджер</a:t>
            </a: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100" b="1" dirty="0"/>
              <a:t>Тілдерді меңгеруі</a:t>
            </a:r>
            <a:endParaRPr lang="ru-RU" sz="1100" b="1" dirty="0">
              <a:solidFill>
                <a:prstClr val="black"/>
              </a:solidFill>
              <a:ea typeface="Calibri"/>
              <a:cs typeface="Times New Roman"/>
            </a:endParaRPr>
          </a:p>
          <a:p>
            <a:r>
              <a:rPr lang="ru-RU" sz="1100" dirty="0" smtClean="0"/>
              <a:t>русский</a:t>
            </a:r>
            <a:r>
              <a:rPr lang="ru-RU" sz="1100" dirty="0"/>
              <a:t>, </a:t>
            </a:r>
            <a:r>
              <a:rPr lang="ru-RU" sz="1100" dirty="0" smtClean="0"/>
              <a:t>казахский, английский </a:t>
            </a:r>
            <a:r>
              <a:rPr lang="ru-RU" sz="1100" dirty="0"/>
              <a:t>язык </a:t>
            </a:r>
          </a:p>
          <a:p>
            <a:r>
              <a:rPr lang="kk-KZ" sz="1100" b="1" dirty="0"/>
              <a:t>Жетістіктері</a:t>
            </a:r>
            <a:r>
              <a:rPr lang="ru-RU" sz="1100" b="1" dirty="0"/>
              <a:t>, </a:t>
            </a:r>
            <a:r>
              <a:rPr lang="kk-KZ" sz="1100" b="1" dirty="0" smtClean="0"/>
              <a:t>марапаттары </a:t>
            </a:r>
            <a:r>
              <a:rPr lang="kk-KZ" sz="1100" dirty="0" smtClean="0"/>
              <a:t>Аманжолов </a:t>
            </a:r>
            <a:r>
              <a:rPr lang="kk-KZ" sz="1100" dirty="0"/>
              <a:t>университеті мақала 2018 жылы 1 орын. </a:t>
            </a:r>
            <a:r>
              <a:rPr lang="kk-KZ" sz="1100" dirty="0" smtClean="0"/>
              <a:t>Диплом </a:t>
            </a:r>
            <a:r>
              <a:rPr lang="ru-RU" sz="1100" dirty="0" smtClean="0"/>
              <a:t>3 </a:t>
            </a:r>
            <a:r>
              <a:rPr lang="ru-RU" sz="1100" dirty="0" err="1" smtClean="0"/>
              <a:t>орын</a:t>
            </a:r>
            <a:r>
              <a:rPr lang="ru-RU" sz="1100" dirty="0" smtClean="0"/>
              <a:t> </a:t>
            </a:r>
            <a:r>
              <a:rPr lang="ru-RU" sz="1100" dirty="0"/>
              <a:t>республиканской дистанционный олимпиаде по специальности </a:t>
            </a:r>
            <a:r>
              <a:rPr lang="ru-RU" sz="1100" dirty="0" smtClean="0"/>
              <a:t>менеджмент, </a:t>
            </a:r>
            <a:r>
              <a:rPr lang="kk-KZ" sz="1100" dirty="0"/>
              <a:t>Грамота </a:t>
            </a:r>
            <a:r>
              <a:rPr lang="en-US" sz="1100" dirty="0"/>
              <a:t>VII</a:t>
            </a:r>
            <a:r>
              <a:rPr lang="ru-RU" sz="1100" dirty="0"/>
              <a:t> республиканской научно практической конференции интеграция образования науки бизнеса проблемы и перспективы посвященной 30 </a:t>
            </a:r>
            <a:r>
              <a:rPr lang="ru-RU" sz="1100" dirty="0" err="1"/>
              <a:t>летию</a:t>
            </a:r>
            <a:r>
              <a:rPr lang="ru-RU" sz="1100" dirty="0"/>
              <a:t>  </a:t>
            </a:r>
            <a:r>
              <a:rPr lang="ru-RU" sz="1100" dirty="0" smtClean="0"/>
              <a:t>2021год, </a:t>
            </a:r>
            <a:r>
              <a:rPr lang="kk-KZ" sz="1100" dirty="0"/>
              <a:t>2021 жылы қараша айында «Ғылым және білім беру үдерістерінің трансформациясы жағдайында Ұлт болмысының жаңа парадигмасын қалыптастыру» тақырыбындағы «АМАНЖОЛОВ ОҚУЛАРЫ-2021» халықаралық ғылыми – практикалық конференциясына «Қазақстандық кәсіпорындардың экспортқа шығудағы мәселелері» атты мақаласын қорғады</a:t>
            </a:r>
            <a:endParaRPr lang="ru-RU" sz="1100" dirty="0"/>
          </a:p>
          <a:p>
            <a:r>
              <a:rPr lang="ru-RU" sz="1100" b="1" dirty="0"/>
              <a:t>К</a:t>
            </a:r>
            <a:r>
              <a:rPr lang="kk-KZ" sz="1100" b="1" dirty="0"/>
              <a:t>әсіби білімі</a:t>
            </a:r>
            <a:endParaRPr lang="ru-RU" sz="1100" b="1" dirty="0">
              <a:ea typeface="Calibri"/>
              <a:cs typeface="Times New Roman"/>
            </a:endParaRPr>
          </a:p>
          <a:p>
            <a:r>
              <a:rPr lang="kk-KZ" sz="1100" dirty="0" smtClean="0"/>
              <a:t>Жұмыста </a:t>
            </a:r>
            <a:r>
              <a:rPr lang="kk-KZ" sz="1100" dirty="0"/>
              <a:t>заманауи әдістерді </a:t>
            </a:r>
            <a:r>
              <a:rPr lang="kk-KZ" sz="1100" dirty="0" smtClean="0"/>
              <a:t>қолдану;</a:t>
            </a:r>
            <a:r>
              <a:rPr lang="ru-RU" sz="1100" dirty="0"/>
              <a:t> </a:t>
            </a:r>
            <a:r>
              <a:rPr lang="kk-KZ" sz="1100" dirty="0" smtClean="0"/>
              <a:t>Компьютерді </a:t>
            </a:r>
            <a:r>
              <a:rPr lang="kk-KZ" sz="1100" dirty="0"/>
              <a:t>игеруі MS Office, E - mail, барлық интернет браузерлермен жұмыс </a:t>
            </a:r>
            <a:r>
              <a:rPr lang="kk-KZ" sz="1100" dirty="0" smtClean="0"/>
              <a:t>істеу</a:t>
            </a:r>
            <a:r>
              <a:rPr lang="ru-RU" sz="1100" dirty="0"/>
              <a:t>,</a:t>
            </a:r>
            <a:r>
              <a:rPr lang="kk-KZ" sz="1100" dirty="0" smtClean="0"/>
              <a:t> </a:t>
            </a:r>
            <a:r>
              <a:rPr lang="kk-KZ" sz="1100" dirty="0"/>
              <a:t>Іскерлік этикетті </a:t>
            </a:r>
            <a:r>
              <a:rPr lang="kk-KZ" sz="1100" dirty="0" smtClean="0"/>
              <a:t>білу;</a:t>
            </a:r>
            <a:r>
              <a:rPr lang="ru-RU" sz="1100" dirty="0"/>
              <a:t> </a:t>
            </a:r>
            <a:r>
              <a:rPr lang="kk-KZ" sz="1100" dirty="0" smtClean="0"/>
              <a:t>ДК </a:t>
            </a:r>
            <a:r>
              <a:rPr lang="kk-KZ" sz="1100" dirty="0"/>
              <a:t>сенімді </a:t>
            </a:r>
            <a:r>
              <a:rPr lang="kk-KZ" sz="1100" dirty="0" smtClean="0"/>
              <a:t>пайдаланушысы</a:t>
            </a:r>
            <a:endParaRPr lang="ru-RU" sz="1100" dirty="0"/>
          </a:p>
          <a:p>
            <a:pPr>
              <a:lnSpc>
                <a:spcPct val="106000"/>
              </a:lnSpc>
              <a:tabLst>
                <a:tab pos="2257425" algn="ctr"/>
              </a:tabLst>
            </a:pPr>
            <a:r>
              <a:rPr lang="kk-KZ" sz="1100" b="1" dirty="0"/>
              <a:t>Жеке қасиеттері</a:t>
            </a:r>
            <a:endParaRPr lang="ru-RU" sz="1100" b="1" dirty="0">
              <a:ea typeface="Calibri"/>
              <a:cs typeface="Times New Roman"/>
            </a:endParaRPr>
          </a:p>
          <a:p>
            <a:r>
              <a:rPr lang="kk-KZ" sz="1100" dirty="0"/>
              <a:t>Жауапкершілікті, еңбекқор, өз ісіне жауапты, жан-жақты, іскер, адамдармен тез тіл табысады. Өз алдына мақсат қоя біледі. </a:t>
            </a:r>
            <a:endParaRPr lang="ru-RU" sz="1100" dirty="0"/>
          </a:p>
          <a:p>
            <a:r>
              <a:rPr lang="kk-KZ" sz="1100" b="1" dirty="0" smtClean="0"/>
              <a:t>Өмірлік </a:t>
            </a:r>
            <a:r>
              <a:rPr lang="kk-KZ" sz="1100" b="1" dirty="0"/>
              <a:t>ұстаным</a:t>
            </a:r>
            <a:endParaRPr lang="ru-RU" sz="1100" dirty="0">
              <a:ea typeface="Calibri"/>
              <a:cs typeface="Times New Roman"/>
            </a:endParaRPr>
          </a:p>
          <a:p>
            <a:r>
              <a:rPr lang="kk-KZ" sz="1100" dirty="0"/>
              <a:t>Алынбайтын асу, бағынбайтын белес, шешілмейтін түйін жоқ.</a:t>
            </a:r>
            <a:endParaRPr lang="ru-RU" sz="1100" dirty="0"/>
          </a:p>
          <a:p>
            <a:endParaRPr lang="ru-RU" sz="105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527163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1.jpg"/>
          <p:cNvPicPr/>
          <p:nvPr/>
        </p:nvPicPr>
        <p:blipFill>
          <a:blip r:embed="rId2"/>
          <a:srcRect/>
          <a:stretch>
            <a:fillRect/>
          </a:stretch>
        </p:blipFill>
        <p:spPr>
          <a:xfrm>
            <a:off x="2763835" y="473603"/>
            <a:ext cx="1471728" cy="1368166"/>
          </a:xfrm>
          <a:prstGeom prst="rect">
            <a:avLst/>
          </a:prstGeom>
          <a:ln/>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a:solidFill>
                  <a:schemeClr val="bg1"/>
                </a:solidFill>
              </a:rPr>
              <a:t>Вахитова Алсу Мақсатқызы </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87054997133</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kk-KZ" sz="1400" b="1" u="sng" dirty="0">
                <a:solidFill>
                  <a:schemeClr val="bg1"/>
                </a:solidFill>
                <a:hlinkClick r:id="rId3"/>
              </a:rPr>
              <a:t>alsuvakhitova01@mail.ru</a:t>
            </a:r>
            <a:r>
              <a:rPr lang="kk-KZ" sz="1400" b="1"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kk-KZ" sz="1400" dirty="0" smtClean="0"/>
              <a:t>11.02.2001</a:t>
            </a:r>
            <a:endParaRPr lang="ru-RU" sz="1400" dirty="0"/>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kk-KZ" sz="1400" dirty="0" smtClean="0"/>
              <a:t>Тұрмыста</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 6В04105 Менеджмент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smtClean="0"/>
              <a:t>-</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жері</a:t>
            </a:r>
            <a:endParaRPr lang="ru-RU" sz="1400" b="1" dirty="0">
              <a:solidFill>
                <a:prstClr val="black"/>
              </a:solidFill>
              <a:ea typeface="Calibri"/>
              <a:cs typeface="Times New Roman"/>
            </a:endParaRPr>
          </a:p>
          <a:p>
            <a:pPr>
              <a:lnSpc>
                <a:spcPct val="106000"/>
              </a:lnSpc>
              <a:tabLst>
                <a:tab pos="2257425" algn="ctr"/>
              </a:tabLst>
            </a:pPr>
            <a:r>
              <a:rPr lang="kk-KZ" sz="1400" dirty="0" smtClean="0"/>
              <a:t>-</a:t>
            </a:r>
            <a:endParaRPr lang="ru-RU" sz="1100" dirty="0">
              <a:latin typeface="Times New Roman" panose="02020603050405020304" pitchFamily="18" charset="0"/>
              <a:ea typeface="Times New Roman" panose="02020603050405020304" pitchFamily="18" charset="0"/>
            </a:endParaRPr>
          </a:p>
          <a:p>
            <a:pPr lvl="0">
              <a:lnSpc>
                <a:spcPct val="106000"/>
              </a:lnSpc>
              <a:tabLst>
                <a:tab pos="2257425" algn="ctr"/>
              </a:tabLst>
            </a:pP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Тілдерді меңгеруі</a:t>
            </a:r>
            <a:endParaRPr lang="ru-RU" sz="1400" b="1" dirty="0">
              <a:solidFill>
                <a:prstClr val="black"/>
              </a:solidFill>
              <a:ea typeface="Calibri"/>
              <a:cs typeface="Times New Roman"/>
            </a:endParaRPr>
          </a:p>
          <a:p>
            <a:r>
              <a:rPr lang="kk-KZ" sz="1400" dirty="0"/>
              <a:t>қазақ, орыс</a:t>
            </a:r>
            <a:endParaRPr lang="ru-RU" sz="1400" dirty="0"/>
          </a:p>
          <a:p>
            <a:r>
              <a:rPr lang="kk-KZ" sz="1400" b="1" dirty="0" smtClean="0"/>
              <a:t>Жетістіктері</a:t>
            </a:r>
            <a:r>
              <a:rPr lang="ru-RU" sz="1400" b="1" dirty="0"/>
              <a:t>, </a:t>
            </a:r>
            <a:r>
              <a:rPr lang="kk-KZ" sz="1400" b="1" dirty="0" smtClean="0"/>
              <a:t>марапаттары - </a:t>
            </a:r>
            <a:endParaRPr lang="kk-KZ" sz="1400" dirty="0"/>
          </a:p>
          <a:p>
            <a:r>
              <a:rPr lang="ru-RU" sz="1400" b="1" dirty="0" smtClean="0"/>
              <a:t>К</a:t>
            </a:r>
            <a:r>
              <a:rPr lang="kk-KZ" sz="1400" b="1" dirty="0"/>
              <a:t>әсіби білімі</a:t>
            </a:r>
            <a:endParaRPr lang="ru-RU" sz="1400" b="1" dirty="0">
              <a:ea typeface="Calibri"/>
              <a:cs typeface="Times New Roman"/>
            </a:endParaRPr>
          </a:p>
          <a:p>
            <a:r>
              <a:rPr lang="kk-KZ" sz="1400" dirty="0"/>
              <a:t>MS </a:t>
            </a:r>
            <a:r>
              <a:rPr lang="kk-KZ" sz="1400" dirty="0" smtClean="0"/>
              <a:t>Office</a:t>
            </a:r>
          </a:p>
          <a:p>
            <a:r>
              <a:rPr lang="kk-KZ" sz="1400" b="1" dirty="0" smtClean="0"/>
              <a:t>Жеке </a:t>
            </a:r>
            <a:r>
              <a:rPr lang="kk-KZ" sz="1400" b="1" dirty="0"/>
              <a:t>қасиеттері</a:t>
            </a:r>
            <a:endParaRPr lang="ru-RU" sz="1400" b="1" dirty="0">
              <a:ea typeface="Calibri"/>
              <a:cs typeface="Times New Roman"/>
            </a:endParaRPr>
          </a:p>
          <a:p>
            <a:r>
              <a:rPr lang="kk-KZ" sz="1400" dirty="0"/>
              <a:t>сабырлы , түсінігі мол</a:t>
            </a:r>
            <a:endParaRPr lang="ru-RU" sz="1400" dirty="0"/>
          </a:p>
          <a:p>
            <a:r>
              <a:rPr lang="kk-KZ" sz="1400" b="1" dirty="0" smtClean="0"/>
              <a:t>Өмірлік </a:t>
            </a:r>
            <a:r>
              <a:rPr lang="kk-KZ" sz="1400" b="1" dirty="0"/>
              <a:t>ұстаным</a:t>
            </a:r>
            <a:endParaRPr lang="ru-RU" sz="1400" dirty="0">
              <a:ea typeface="Calibri"/>
              <a:cs typeface="Times New Roman"/>
            </a:endParaRPr>
          </a:p>
          <a:p>
            <a:r>
              <a:rPr lang="kk-KZ" sz="1400" dirty="0" smtClean="0"/>
              <a:t>-</a:t>
            </a:r>
            <a:endParaRPr lang="ru-RU" sz="1400" dirty="0"/>
          </a:p>
          <a:p>
            <a:endParaRPr lang="ru-RU" sz="105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2710857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p:cNvPicPr/>
          <p:nvPr/>
        </p:nvPicPr>
        <p:blipFill>
          <a:blip r:embed="rId2" cstate="print">
            <a:extLst>
              <a:ext uri="{28A0092B-C50C-407E-A947-70E740481C1C}">
                <a14:useLocalDpi xmlns:a14="http://schemas.microsoft.com/office/drawing/2010/main" val="0"/>
              </a:ext>
            </a:extLst>
          </a:blip>
          <a:stretch>
            <a:fillRect/>
          </a:stretch>
        </p:blipFill>
        <p:spPr>
          <a:xfrm>
            <a:off x="2763835" y="476823"/>
            <a:ext cx="1471728" cy="1364945"/>
          </a:xfrm>
          <a:prstGeom prst="rect">
            <a:avLst/>
          </a:prstGeom>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smtClean="0">
                <a:solidFill>
                  <a:schemeClr val="bg1"/>
                </a:solidFill>
              </a:rPr>
              <a:t>Каркынбек </a:t>
            </a:r>
            <a:r>
              <a:rPr lang="kk-KZ" sz="1400" b="1" dirty="0">
                <a:solidFill>
                  <a:schemeClr val="bg1"/>
                </a:solidFill>
              </a:rPr>
              <a:t>Жулдыз</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8(708) 829 54 52 </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smtClean="0">
                <a:solidFill>
                  <a:schemeClr val="bg1"/>
                </a:solidFill>
              </a:rPr>
              <a:t>-</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kk-KZ" sz="1400" dirty="0"/>
              <a:t>12.07.2000г</a:t>
            </a:r>
            <a:r>
              <a:rPr lang="kk-KZ" sz="1400" dirty="0" smtClean="0"/>
              <a:t>.</a:t>
            </a:r>
          </a:p>
          <a:p>
            <a:r>
              <a:rPr lang="ru-RU" sz="1400" b="1" dirty="0" smtClean="0"/>
              <a:t>Семейное </a:t>
            </a:r>
            <a:r>
              <a:rPr lang="ru-RU" sz="1400" b="1" dirty="0"/>
              <a:t>положение:</a:t>
            </a:r>
            <a:r>
              <a:rPr lang="ru-RU" sz="1400" dirty="0"/>
              <a:t>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6В04105 Менеджмент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400" dirty="0" smtClean="0"/>
              <a:t>-</a:t>
            </a:r>
            <a:endParaRPr lang="ru-RU" sz="1400" dirty="0"/>
          </a:p>
          <a:p>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kk-KZ" sz="1400" dirty="0"/>
              <a:t>Евразийский банк, Филиал №9 </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pPr lvl="0"/>
            <a:r>
              <a:rPr lang="kk-KZ" sz="1200" dirty="0" smtClean="0">
                <a:solidFill>
                  <a:schemeClr val="bg1"/>
                </a:solidFill>
              </a:rPr>
              <a:t>нет</a:t>
            </a:r>
            <a:endParaRPr lang="ru-RU" sz="1200" dirty="0">
              <a:solidFill>
                <a:schemeClr val="bg1"/>
              </a:solidFill>
            </a:endParaRPr>
          </a:p>
          <a:p>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sr-Cyrl-CS" sz="1400" dirty="0"/>
              <a:t>Казахский - родной, русский – </a:t>
            </a:r>
            <a:r>
              <a:rPr lang="sr-Cyrl-CS" sz="1400" dirty="0" smtClean="0"/>
              <a:t>свободно</a:t>
            </a:r>
          </a:p>
          <a:p>
            <a:r>
              <a:rPr lang="ru-RU" sz="1400" b="1" dirty="0" smtClean="0">
                <a:ea typeface="Calibri"/>
                <a:cs typeface="Times New Roman"/>
              </a:rPr>
              <a:t>Достижения, награды </a:t>
            </a:r>
            <a:r>
              <a:rPr lang="kk-KZ" sz="1400" dirty="0"/>
              <a:t>Участвовала в научно-практических конференциях </a:t>
            </a:r>
            <a:endParaRPr lang="ru-RU" sz="1400" dirty="0" smtClean="0">
              <a:ea typeface="Calibri"/>
              <a:cs typeface="Times New Roman"/>
            </a:endParaRPr>
          </a:p>
          <a:p>
            <a:pPr>
              <a:lnSpc>
                <a:spcPct val="106000"/>
              </a:lnSpc>
              <a:tabLst>
                <a:tab pos="2257425" algn="ctr"/>
              </a:tabLst>
            </a:pPr>
            <a:r>
              <a:rPr lang="ru-RU" sz="1400" b="1" dirty="0" smtClean="0">
                <a:ea typeface="Calibri"/>
                <a:cs typeface="Times New Roman"/>
              </a:rPr>
              <a:t>Профессиональные знания и навыки</a:t>
            </a:r>
          </a:p>
          <a:p>
            <a:r>
              <a:rPr lang="sr-Cyrl-CS" sz="1400" dirty="0"/>
              <a:t>MS Office </a:t>
            </a:r>
            <a:endParaRPr lang="ru-RU" sz="1400" dirty="0"/>
          </a:p>
          <a:p>
            <a:pPr lvl="0"/>
            <a:r>
              <a:rPr lang="ru-RU" sz="1400" b="1" dirty="0" smtClean="0">
                <a:ea typeface="Calibri"/>
                <a:cs typeface="Times New Roman"/>
              </a:rPr>
              <a:t>Личные качества</a:t>
            </a:r>
          </a:p>
          <a:p>
            <a:r>
              <a:rPr lang="sr-Cyrl-CS" sz="1400" dirty="0"/>
              <a:t>Ответственность, целеустремленность, творческий подход </a:t>
            </a:r>
            <a:r>
              <a:rPr lang="kk-KZ" sz="1400" dirty="0"/>
              <a:t>к </a:t>
            </a:r>
            <a:r>
              <a:rPr lang="sr-Cyrl-CS" sz="1400" dirty="0"/>
              <a:t>выполнению поставленных задач, оперативность, </a:t>
            </a:r>
            <a:r>
              <a:rPr lang="sr-Cyrl-CS" sz="1400" dirty="0" smtClean="0"/>
              <a:t>Исполнительность</a:t>
            </a:r>
          </a:p>
          <a:p>
            <a:r>
              <a:rPr lang="ru-RU" sz="1400" b="1" dirty="0" smtClean="0">
                <a:ea typeface="Calibri"/>
                <a:cs typeface="Times New Roman"/>
              </a:rPr>
              <a:t>Жизненное кредо</a:t>
            </a:r>
            <a:endParaRPr lang="ru-RU" sz="1400" dirty="0" smtClean="0">
              <a:ea typeface="Calibri"/>
              <a:cs typeface="Times New Roman"/>
            </a:endParaRPr>
          </a:p>
          <a:p>
            <a:r>
              <a:rPr lang="kk-KZ" sz="1400" dirty="0" smtClean="0"/>
              <a:t>-</a:t>
            </a:r>
            <a:endParaRPr lang="ru-RU" sz="14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6116638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0137" y="473603"/>
            <a:ext cx="1475426" cy="1368166"/>
          </a:xfrm>
          <a:prstGeom prst="rect">
            <a:avLst/>
          </a:prstGeom>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Қабдешова</a:t>
            </a:r>
            <a:r>
              <a:rPr lang="ru-RU" sz="1400" b="1" dirty="0">
                <a:solidFill>
                  <a:schemeClr val="bg1"/>
                </a:solidFill>
              </a:rPr>
              <a:t> </a:t>
            </a:r>
            <a:r>
              <a:rPr lang="ru-RU" sz="1400" b="1" dirty="0" err="1">
                <a:solidFill>
                  <a:schemeClr val="bg1"/>
                </a:solidFill>
              </a:rPr>
              <a:t>Сая</a:t>
            </a:r>
            <a:r>
              <a:rPr lang="ru-RU" sz="1400" b="1" dirty="0">
                <a:solidFill>
                  <a:schemeClr val="bg1"/>
                </a:solidFill>
              </a:rPr>
              <a:t> </a:t>
            </a:r>
            <a:r>
              <a:rPr lang="ru-RU" sz="1400" b="1" dirty="0" err="1">
                <a:solidFill>
                  <a:schemeClr val="bg1"/>
                </a:solidFill>
              </a:rPr>
              <a:t>Әбілхайырөызы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87079283289</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kabdesovasaia@gmail.com </a:t>
            </a: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a:t>04.09.2001</a:t>
            </a:r>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a:t>тұрмыс</a:t>
            </a:r>
            <a:r>
              <a:rPr lang="ru-RU" sz="1400" dirty="0"/>
              <a:t> </a:t>
            </a:r>
            <a:r>
              <a:rPr lang="ru-RU" sz="1400" dirty="0" err="1"/>
              <a:t>құрмаған</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 6В04105 Менеджмент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smtClean="0"/>
              <a:t>-</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жері</a:t>
            </a:r>
            <a:endParaRPr lang="ru-RU" sz="1400" b="1" dirty="0">
              <a:solidFill>
                <a:prstClr val="black"/>
              </a:solidFill>
              <a:ea typeface="Calibri"/>
              <a:cs typeface="Times New Roman"/>
            </a:endParaRPr>
          </a:p>
          <a:p>
            <a:pPr>
              <a:lnSpc>
                <a:spcPct val="106000"/>
              </a:lnSpc>
              <a:tabLst>
                <a:tab pos="2257425" algn="ctr"/>
              </a:tabLst>
            </a:pPr>
            <a:r>
              <a:rPr lang="kk-KZ" sz="1400" dirty="0" smtClean="0"/>
              <a:t>-</a:t>
            </a:r>
            <a:endParaRPr lang="ru-RU" sz="1100" dirty="0">
              <a:latin typeface="Times New Roman" panose="02020603050405020304" pitchFamily="18" charset="0"/>
              <a:ea typeface="Times New Roman" panose="02020603050405020304" pitchFamily="18" charset="0"/>
            </a:endParaRPr>
          </a:p>
          <a:p>
            <a:pPr lvl="0">
              <a:lnSpc>
                <a:spcPct val="106000"/>
              </a:lnSpc>
              <a:tabLst>
                <a:tab pos="2257425" algn="ctr"/>
              </a:tabLst>
            </a:pP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Тілдерді меңгеруі</a:t>
            </a:r>
            <a:endParaRPr lang="ru-RU" sz="1400" b="1" dirty="0">
              <a:solidFill>
                <a:prstClr val="black"/>
              </a:solidFill>
              <a:ea typeface="Calibri"/>
              <a:cs typeface="Times New Roman"/>
            </a:endParaRPr>
          </a:p>
          <a:p>
            <a:r>
              <a:rPr lang="kk-KZ" sz="1400" dirty="0"/>
              <a:t>қазақ, орыс</a:t>
            </a:r>
            <a:endParaRPr lang="ru-RU" sz="1400" dirty="0"/>
          </a:p>
          <a:p>
            <a:r>
              <a:rPr lang="kk-KZ" sz="1400" b="1" dirty="0" smtClean="0"/>
              <a:t>Жетістіктері</a:t>
            </a:r>
            <a:r>
              <a:rPr lang="ru-RU" sz="1400" b="1" dirty="0"/>
              <a:t>, </a:t>
            </a:r>
            <a:r>
              <a:rPr lang="kk-KZ" sz="1400" b="1" dirty="0" smtClean="0"/>
              <a:t>марапаттары - </a:t>
            </a:r>
            <a:endParaRPr lang="kk-KZ" sz="1400" dirty="0"/>
          </a:p>
          <a:p>
            <a:r>
              <a:rPr lang="ru-RU" sz="1400" b="1" dirty="0" smtClean="0"/>
              <a:t>К</a:t>
            </a:r>
            <a:r>
              <a:rPr lang="kk-KZ" sz="1400" b="1" dirty="0"/>
              <a:t>әсіби білімі</a:t>
            </a:r>
            <a:endParaRPr lang="ru-RU" sz="1400" b="1" dirty="0">
              <a:ea typeface="Calibri"/>
              <a:cs typeface="Times New Roman"/>
            </a:endParaRPr>
          </a:p>
          <a:p>
            <a:r>
              <a:rPr lang="kk-KZ" sz="1400" dirty="0"/>
              <a:t>MS </a:t>
            </a:r>
            <a:r>
              <a:rPr lang="kk-KZ" sz="1400" dirty="0" smtClean="0"/>
              <a:t>Office</a:t>
            </a:r>
          </a:p>
          <a:p>
            <a:r>
              <a:rPr lang="kk-KZ" sz="1400" b="1" dirty="0" smtClean="0"/>
              <a:t>Жеке </a:t>
            </a:r>
            <a:r>
              <a:rPr lang="kk-KZ" sz="1400" b="1" dirty="0"/>
              <a:t>қасиеттері</a:t>
            </a:r>
            <a:endParaRPr lang="ru-RU" sz="1400" b="1" dirty="0">
              <a:ea typeface="Calibri"/>
              <a:cs typeface="Times New Roman"/>
            </a:endParaRPr>
          </a:p>
          <a:p>
            <a:r>
              <a:rPr lang="ru-RU" sz="1400" dirty="0" err="1"/>
              <a:t>еңбекқор</a:t>
            </a:r>
            <a:r>
              <a:rPr lang="ru-RU" sz="1400" dirty="0"/>
              <a:t>, </a:t>
            </a:r>
            <a:r>
              <a:rPr lang="ru-RU" sz="1400" dirty="0" err="1"/>
              <a:t>ұқыпты</a:t>
            </a:r>
            <a:r>
              <a:rPr lang="ru-RU" sz="1400" dirty="0"/>
              <a:t>, </a:t>
            </a:r>
            <a:r>
              <a:rPr lang="ru-RU" sz="1400" dirty="0" err="1"/>
              <a:t>салмақты</a:t>
            </a:r>
            <a:r>
              <a:rPr lang="ru-RU" sz="1400" dirty="0"/>
              <a:t>, </a:t>
            </a:r>
            <a:r>
              <a:rPr lang="ru-RU" sz="1400" dirty="0" err="1" smtClean="0"/>
              <a:t>жауапты</a:t>
            </a:r>
            <a:endParaRPr lang="ru-RU" sz="1400" dirty="0" smtClean="0"/>
          </a:p>
          <a:p>
            <a:r>
              <a:rPr lang="kk-KZ" sz="1400" b="1" dirty="0" smtClean="0"/>
              <a:t>Өмірлік </a:t>
            </a:r>
            <a:r>
              <a:rPr lang="kk-KZ" sz="1400" b="1" dirty="0"/>
              <a:t>ұстаным</a:t>
            </a:r>
            <a:endParaRPr lang="ru-RU" sz="1400" dirty="0">
              <a:ea typeface="Calibri"/>
              <a:cs typeface="Times New Roman"/>
            </a:endParaRPr>
          </a:p>
          <a:p>
            <a:r>
              <a:rPr lang="kk-KZ" sz="1400" dirty="0" smtClean="0"/>
              <a:t>-</a:t>
            </a:r>
            <a:endParaRPr lang="ru-RU" sz="1400" dirty="0"/>
          </a:p>
          <a:p>
            <a:endParaRPr lang="ru-RU" sz="105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493163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C:\Users\User\Downloads\WhatsApp Image 2021-12-02 at 11.36.57.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0135" y="473604"/>
            <a:ext cx="1475427" cy="1368166"/>
          </a:xfrm>
          <a:prstGeom prst="rect">
            <a:avLst/>
          </a:prstGeom>
          <a:noFill/>
          <a:ln w="9525">
            <a:noFill/>
            <a:miter lim="800000"/>
            <a:headEnd/>
            <a:tailEnd/>
          </a:ln>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Советбеков</a:t>
            </a:r>
            <a:r>
              <a:rPr lang="ru-RU" sz="1400" b="1" dirty="0">
                <a:solidFill>
                  <a:schemeClr val="bg1"/>
                </a:solidFill>
              </a:rPr>
              <a:t> </a:t>
            </a:r>
            <a:r>
              <a:rPr lang="ru-RU" sz="1400" b="1" dirty="0" err="1">
                <a:solidFill>
                  <a:schemeClr val="bg1"/>
                </a:solidFill>
              </a:rPr>
              <a:t>Шалқар</a:t>
            </a:r>
            <a:r>
              <a:rPr lang="ru-RU" sz="1400" b="1" dirty="0">
                <a:solidFill>
                  <a:schemeClr val="bg1"/>
                </a:solidFill>
              </a:rPr>
              <a:t> </a:t>
            </a:r>
            <a:r>
              <a:rPr lang="ru-RU" sz="1400" b="1" dirty="0" err="1">
                <a:solidFill>
                  <a:schemeClr val="bg1"/>
                </a:solidFill>
              </a:rPr>
              <a:t>Қуанғанұлы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87073478506</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u="sng" dirty="0" err="1">
                <a:solidFill>
                  <a:schemeClr val="bg1"/>
                </a:solidFill>
                <a:hlinkClick r:id="rId3"/>
              </a:rPr>
              <a:t>kazaxx</a:t>
            </a:r>
            <a:r>
              <a:rPr lang="ru-RU" sz="1400" u="sng" dirty="0">
                <a:solidFill>
                  <a:schemeClr val="bg1"/>
                </a:solidFill>
                <a:hlinkClick r:id="rId3"/>
              </a:rPr>
              <a:t>.55@</a:t>
            </a:r>
            <a:r>
              <a:rPr lang="en-US" sz="1400" u="sng" dirty="0" err="1">
                <a:solidFill>
                  <a:schemeClr val="bg1"/>
                </a:solidFill>
                <a:hlinkClick r:id="rId3"/>
              </a:rPr>
              <a:t>gmail</a:t>
            </a:r>
            <a:r>
              <a:rPr lang="ru-RU" sz="1400" u="sng" dirty="0">
                <a:solidFill>
                  <a:schemeClr val="bg1"/>
                </a:solidFill>
                <a:hlinkClick r:id="rId3"/>
              </a:rPr>
              <a:t>.</a:t>
            </a:r>
            <a:r>
              <a:rPr lang="en-US" sz="1400" u="sng" dirty="0">
                <a:solidFill>
                  <a:schemeClr val="bg1"/>
                </a:solidFill>
                <a:hlinkClick r:id="rId3"/>
              </a:rPr>
              <a:t>com</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smtClean="0"/>
              <a:t>-</a:t>
            </a:r>
            <a:endParaRPr lang="ru-RU" sz="1400" dirty="0"/>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smtClean="0"/>
              <a:t>Үйленбеген</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 6В04105 Менеджмент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smtClean="0"/>
              <a:t>-</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жері</a:t>
            </a:r>
            <a:endParaRPr lang="ru-RU" sz="1400" b="1" dirty="0">
              <a:solidFill>
                <a:prstClr val="black"/>
              </a:solidFill>
              <a:ea typeface="Calibri"/>
              <a:cs typeface="Times New Roman"/>
            </a:endParaRPr>
          </a:p>
          <a:p>
            <a:pPr>
              <a:lnSpc>
                <a:spcPct val="106000"/>
              </a:lnSpc>
              <a:tabLst>
                <a:tab pos="2257425" algn="ctr"/>
              </a:tabLst>
            </a:pPr>
            <a:r>
              <a:rPr lang="kk-KZ" sz="1400" dirty="0" smtClean="0"/>
              <a:t>-</a:t>
            </a:r>
            <a:endParaRPr lang="ru-RU" sz="1100" dirty="0">
              <a:latin typeface="Times New Roman" panose="02020603050405020304" pitchFamily="18" charset="0"/>
              <a:ea typeface="Times New Roman" panose="02020603050405020304" pitchFamily="18" charset="0"/>
            </a:endParaRPr>
          </a:p>
          <a:p>
            <a:pPr lvl="0">
              <a:lnSpc>
                <a:spcPct val="106000"/>
              </a:lnSpc>
              <a:tabLst>
                <a:tab pos="2257425" algn="ctr"/>
              </a:tabLst>
            </a:pP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Тілдерді меңгеруі</a:t>
            </a:r>
            <a:endParaRPr lang="ru-RU" sz="1400" b="1" dirty="0">
              <a:solidFill>
                <a:prstClr val="black"/>
              </a:solidFill>
              <a:ea typeface="Calibri"/>
              <a:cs typeface="Times New Roman"/>
            </a:endParaRPr>
          </a:p>
          <a:p>
            <a:r>
              <a:rPr lang="kk-KZ" sz="1400" dirty="0"/>
              <a:t>қазақ, орыс</a:t>
            </a:r>
            <a:endParaRPr lang="ru-RU" sz="1400" dirty="0"/>
          </a:p>
          <a:p>
            <a:r>
              <a:rPr lang="kk-KZ" sz="1400" b="1" dirty="0" smtClean="0"/>
              <a:t>Жетістіктері</a:t>
            </a:r>
            <a:r>
              <a:rPr lang="ru-RU" sz="1400" b="1" dirty="0"/>
              <a:t>, </a:t>
            </a:r>
            <a:r>
              <a:rPr lang="kk-KZ" sz="1400" b="1" dirty="0" smtClean="0"/>
              <a:t>марапаттары - </a:t>
            </a:r>
            <a:endParaRPr lang="kk-KZ" sz="1400" dirty="0"/>
          </a:p>
          <a:p>
            <a:r>
              <a:rPr lang="ru-RU" sz="1400" b="1" dirty="0" smtClean="0"/>
              <a:t>К</a:t>
            </a:r>
            <a:r>
              <a:rPr lang="kk-KZ" sz="1400" b="1" dirty="0"/>
              <a:t>әсіби білімі</a:t>
            </a:r>
            <a:endParaRPr lang="ru-RU" sz="1400" b="1" dirty="0">
              <a:ea typeface="Calibri"/>
              <a:cs typeface="Times New Roman"/>
            </a:endParaRPr>
          </a:p>
          <a:p>
            <a:r>
              <a:rPr lang="kk-KZ" sz="1400" dirty="0"/>
              <a:t>MS </a:t>
            </a:r>
            <a:r>
              <a:rPr lang="kk-KZ" sz="1400" dirty="0" smtClean="0"/>
              <a:t>Office</a:t>
            </a:r>
          </a:p>
          <a:p>
            <a:r>
              <a:rPr lang="kk-KZ" sz="1400" b="1" dirty="0" smtClean="0"/>
              <a:t>Жеке </a:t>
            </a:r>
            <a:r>
              <a:rPr lang="kk-KZ" sz="1400" b="1" dirty="0"/>
              <a:t>қасиеттері</a:t>
            </a:r>
            <a:endParaRPr lang="ru-RU" sz="1400" b="1" dirty="0">
              <a:ea typeface="Calibri"/>
              <a:cs typeface="Times New Roman"/>
            </a:endParaRPr>
          </a:p>
          <a:p>
            <a:r>
              <a:rPr lang="ru-RU" sz="1400" dirty="0" err="1"/>
              <a:t>жауапты</a:t>
            </a:r>
            <a:r>
              <a:rPr lang="ru-RU" sz="1400" dirty="0"/>
              <a:t>, </a:t>
            </a:r>
            <a:r>
              <a:rPr lang="ru-RU" sz="1400" dirty="0" err="1"/>
              <a:t>укыпты</a:t>
            </a:r>
            <a:r>
              <a:rPr lang="ru-RU" sz="1400" dirty="0"/>
              <a:t>, </a:t>
            </a:r>
            <a:r>
              <a:rPr lang="ru-RU" sz="1400" dirty="0" err="1" smtClean="0"/>
              <a:t>білімді</a:t>
            </a:r>
            <a:endParaRPr lang="ru-RU" sz="1400" dirty="0" smtClean="0"/>
          </a:p>
          <a:p>
            <a:r>
              <a:rPr lang="kk-KZ" sz="1400" b="1" dirty="0" smtClean="0"/>
              <a:t>Өмірлік </a:t>
            </a:r>
            <a:r>
              <a:rPr lang="kk-KZ" sz="1400" b="1" dirty="0"/>
              <a:t>ұстаным</a:t>
            </a:r>
            <a:endParaRPr lang="ru-RU" sz="1400" dirty="0">
              <a:ea typeface="Calibri"/>
              <a:cs typeface="Times New Roman"/>
            </a:endParaRPr>
          </a:p>
          <a:p>
            <a:r>
              <a:rPr lang="kk-KZ" sz="1400" dirty="0" smtClean="0"/>
              <a:t>-</a:t>
            </a:r>
            <a:endParaRPr lang="ru-RU" sz="1400" dirty="0"/>
          </a:p>
          <a:p>
            <a:endParaRPr lang="ru-RU" sz="105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777036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137" y="464058"/>
            <a:ext cx="1475426" cy="137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smtClean="0">
                <a:solidFill>
                  <a:schemeClr val="bg1"/>
                </a:solidFill>
              </a:rPr>
              <a:t>Тоқтарбекова Құндыз Қуатқызы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87715462882</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b="1" dirty="0">
                <a:solidFill>
                  <a:schemeClr val="bg1"/>
                </a:solidFill>
              </a:rPr>
              <a:t>: </a:t>
            </a:r>
            <a:r>
              <a:rPr lang="en-US" sz="1400" u="sng" dirty="0">
                <a:solidFill>
                  <a:schemeClr val="bg1"/>
                </a:solidFill>
              </a:rPr>
              <a:t>kundyztoktarbekovaOO@mail.ru</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smtClean="0"/>
              <a:t>04.10.2001</a:t>
            </a:r>
            <a:endParaRPr lang="kk-KZ" sz="1400" dirty="0" smtClean="0"/>
          </a:p>
          <a:p>
            <a:r>
              <a:rPr lang="ru-RU" sz="1400" b="1" dirty="0" smtClean="0"/>
              <a:t>Семейное </a:t>
            </a:r>
            <a:r>
              <a:rPr lang="ru-RU" sz="1400" b="1" dirty="0"/>
              <a:t>положение:</a:t>
            </a:r>
            <a:r>
              <a:rPr lang="ru-RU" sz="1400" dirty="0"/>
              <a:t>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6В04201 Юриспруденция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400" dirty="0" smtClean="0"/>
              <a:t>«Об актуальных вопросах противодействия коррупции», Центр повышения квалификации ВКУ имени С.Аманжолова</a:t>
            </a:r>
            <a:endParaRPr lang="ru-RU" sz="1400" dirty="0"/>
          </a:p>
          <a:p>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a:t>РОВД </a:t>
            </a:r>
            <a:r>
              <a:rPr lang="ru-RU" sz="1400" dirty="0" err="1" smtClean="0"/>
              <a:t>г.Зайсан</a:t>
            </a:r>
            <a:r>
              <a:rPr lang="ru-RU" sz="1400" dirty="0" smtClean="0"/>
              <a:t>, </a:t>
            </a:r>
            <a:r>
              <a:rPr lang="ru-RU" sz="1400" dirty="0"/>
              <a:t>Левобережный отдел полиции УП </a:t>
            </a:r>
            <a:r>
              <a:rPr lang="ru-RU" sz="1400" dirty="0" err="1"/>
              <a:t>г.Усть</a:t>
            </a:r>
            <a:r>
              <a:rPr lang="ru-RU" sz="1400" dirty="0"/>
              <a:t>- </a:t>
            </a:r>
            <a:r>
              <a:rPr lang="ru-RU" sz="1400" dirty="0" err="1"/>
              <a:t>Каменогорск</a:t>
            </a:r>
            <a:r>
              <a:rPr lang="ru-RU" sz="1400" dirty="0"/>
              <a:t> </a:t>
            </a:r>
            <a:endParaRPr lang="ru-RU" sz="1400" dirty="0" smtClean="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pPr lvl="0"/>
            <a:r>
              <a:rPr lang="kk-KZ" sz="1200" dirty="0" smtClean="0">
                <a:solidFill>
                  <a:schemeClr val="bg1"/>
                </a:solidFill>
              </a:rPr>
              <a:t>нет</a:t>
            </a:r>
            <a:endParaRPr lang="ru-RU" sz="1200" dirty="0">
              <a:solidFill>
                <a:schemeClr val="bg1"/>
              </a:solidFill>
            </a:endParaRPr>
          </a:p>
          <a:p>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sr-Cyrl-CS" sz="1300" dirty="0"/>
              <a:t>Казахский - родной, русский – </a:t>
            </a:r>
            <a:r>
              <a:rPr lang="sr-Cyrl-CS" sz="1300" dirty="0" smtClean="0"/>
              <a:t>свободно, английский - базовый</a:t>
            </a:r>
          </a:p>
          <a:p>
            <a:r>
              <a:rPr lang="ru-RU" sz="1300" b="1" dirty="0" smtClean="0">
                <a:ea typeface="Calibri"/>
                <a:cs typeface="Times New Roman"/>
              </a:rPr>
              <a:t>Достижения, награды </a:t>
            </a:r>
            <a:r>
              <a:rPr lang="kk-KZ" sz="1300" dirty="0"/>
              <a:t>Участвовала в научно-практических конференциях </a:t>
            </a:r>
            <a:endParaRPr lang="ru-RU" sz="1300" dirty="0" smtClean="0">
              <a:ea typeface="Calibri"/>
              <a:cs typeface="Times New Roman"/>
            </a:endParaRPr>
          </a:p>
          <a:p>
            <a:pPr>
              <a:lnSpc>
                <a:spcPct val="106000"/>
              </a:lnSpc>
              <a:tabLst>
                <a:tab pos="2257425" algn="ctr"/>
              </a:tabLst>
            </a:pPr>
            <a:r>
              <a:rPr lang="ru-RU" sz="1300" b="1" dirty="0" smtClean="0">
                <a:ea typeface="Calibri"/>
                <a:cs typeface="Times New Roman"/>
              </a:rPr>
              <a:t>Профессиональные знания и навыки</a:t>
            </a:r>
          </a:p>
          <a:p>
            <a:pPr>
              <a:lnSpc>
                <a:spcPct val="106000"/>
              </a:lnSpc>
              <a:tabLst>
                <a:tab pos="2257425" algn="ctr"/>
              </a:tabLst>
            </a:pPr>
            <a:r>
              <a:rPr lang="ru-RU" sz="1300" spc="35" dirty="0" smtClean="0"/>
              <a:t>Знание </a:t>
            </a:r>
            <a:r>
              <a:rPr lang="ru-RU" sz="1300" spc="35" dirty="0"/>
              <a:t>ПК на уровне продвинутого </a:t>
            </a:r>
            <a:r>
              <a:rPr lang="ru-RU" sz="1300" spc="35" dirty="0" smtClean="0"/>
              <a:t>пользователя, </a:t>
            </a:r>
            <a:r>
              <a:rPr lang="ru-RU" sz="1300" spc="35" dirty="0"/>
              <a:t>к</a:t>
            </a:r>
            <a:r>
              <a:rPr lang="ru-RU" sz="1300" spc="35" dirty="0" smtClean="0"/>
              <a:t>ритическое </a:t>
            </a:r>
            <a:r>
              <a:rPr lang="ru-RU" sz="1300" spc="35" dirty="0"/>
              <a:t>мышление</a:t>
            </a:r>
            <a:r>
              <a:rPr lang="ru-RU" sz="1300" spc="35" dirty="0" smtClean="0"/>
              <a:t>, качественная теоретическая база</a:t>
            </a:r>
            <a:r>
              <a:rPr lang="ru-RU" sz="1300" spc="35" dirty="0"/>
              <a:t>,</a:t>
            </a:r>
            <a:r>
              <a:rPr lang="ru-RU" sz="1300" spc="35" dirty="0" smtClean="0"/>
              <a:t> умение применять </a:t>
            </a:r>
            <a:r>
              <a:rPr lang="ru-RU" sz="1300" spc="35" dirty="0"/>
              <a:t>право практике и </a:t>
            </a:r>
            <a:r>
              <a:rPr lang="ru-RU" sz="1300" spc="35" dirty="0" smtClean="0"/>
              <a:t>т д</a:t>
            </a:r>
            <a:r>
              <a:rPr lang="ru-RU" sz="1300" spc="35" dirty="0"/>
              <a:t>.</a:t>
            </a:r>
            <a:endParaRPr lang="ru-RU" sz="1300" spc="35" dirty="0">
              <a:latin typeface="Times New Roman" panose="02020603050405020304" pitchFamily="18" charset="0"/>
              <a:ea typeface="Times New Roman" panose="02020603050405020304" pitchFamily="18" charset="0"/>
            </a:endParaRPr>
          </a:p>
          <a:p>
            <a:pPr lvl="0"/>
            <a:r>
              <a:rPr lang="ru-RU" sz="1300" b="1" dirty="0" smtClean="0">
                <a:ea typeface="Calibri"/>
                <a:cs typeface="Times New Roman"/>
              </a:rPr>
              <a:t>Личные качества</a:t>
            </a:r>
          </a:p>
          <a:p>
            <a:pPr lvl="0"/>
            <a:r>
              <a:rPr lang="ru-RU" sz="1300" spc="35" dirty="0" smtClean="0"/>
              <a:t>Аналитические </a:t>
            </a:r>
            <a:r>
              <a:rPr lang="ru-RU" sz="1300" spc="35" dirty="0"/>
              <a:t>способности, пунктуальность, ответственность, </a:t>
            </a:r>
            <a:r>
              <a:rPr lang="ru-RU" sz="1300" spc="35" dirty="0" smtClean="0"/>
              <a:t>добросовестность, самостоятельность</a:t>
            </a:r>
            <a:r>
              <a:rPr lang="ru-RU" sz="1300" spc="35" dirty="0"/>
              <a:t>, высокая работоспособность, умение в кратчайшие сроки изучить </a:t>
            </a:r>
            <a:r>
              <a:rPr lang="ru-RU" sz="1300" spc="35" dirty="0" smtClean="0"/>
              <a:t>проблему любой </a:t>
            </a:r>
            <a:r>
              <a:rPr lang="ru-RU" sz="1300" spc="35" dirty="0"/>
              <a:t>сложности, дисциплинированность, склонность к повышению образования, умен работать одинаково продуктивно как в группе так и индивидуально.</a:t>
            </a:r>
            <a:endParaRPr lang="ru-RU" sz="1300" spc="35" dirty="0">
              <a:latin typeface="Times New Roman" panose="02020603050405020304" pitchFamily="18" charset="0"/>
              <a:ea typeface="Times New Roman" panose="02020603050405020304" pitchFamily="18" charset="0"/>
            </a:endParaRPr>
          </a:p>
          <a:p>
            <a:r>
              <a:rPr lang="ru-RU" sz="1300" b="1" dirty="0" smtClean="0">
                <a:ea typeface="Calibri"/>
                <a:cs typeface="Times New Roman"/>
              </a:rPr>
              <a:t>Жизненное кредо</a:t>
            </a:r>
            <a:endParaRPr lang="ru-RU" sz="1300" dirty="0" smtClean="0">
              <a:ea typeface="Calibri"/>
              <a:cs typeface="Times New Roman"/>
            </a:endParaRPr>
          </a:p>
          <a:p>
            <a:r>
              <a:rPr lang="kk-KZ" sz="1300" dirty="0" smtClean="0"/>
              <a:t>-</a:t>
            </a:r>
            <a:endParaRPr lang="ru-RU" sz="13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909399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853706"/>
            <a:ext cx="9601200" cy="694934"/>
          </a:xfrm>
        </p:spPr>
        <p:txBody>
          <a:bodyPr>
            <a:spAutoFit/>
          </a:bodyPr>
          <a:lstStyle/>
          <a:p>
            <a:r>
              <a:rPr lang="kk-KZ" dirty="0"/>
              <a:t>МАЗМҰНЫ / СОДЕРЖАНИЕ</a:t>
            </a:r>
            <a:endParaRPr lang="ru-RU" dirty="0"/>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34761926"/>
              </p:ext>
            </p:extLst>
          </p:nvPr>
        </p:nvGraphicFramePr>
        <p:xfrm>
          <a:off x="1083734" y="2339940"/>
          <a:ext cx="10187354" cy="3795768"/>
        </p:xfrm>
        <a:graphic>
          <a:graphicData uri="http://schemas.openxmlformats.org/drawingml/2006/table">
            <a:tbl>
              <a:tblPr firstRow="1" bandRow="1">
                <a:tableStyleId>{5940675A-B579-460E-94D1-54222C63F5DA}</a:tableStyleId>
              </a:tblPr>
              <a:tblGrid>
                <a:gridCol w="9147034"/>
                <a:gridCol w="1040320"/>
              </a:tblGrid>
              <a:tr h="616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k-KZ" sz="1600" dirty="0" smtClean="0">
                          <a:solidFill>
                            <a:schemeClr val="tx2">
                              <a:lumMod val="75000"/>
                            </a:schemeClr>
                          </a:solidFill>
                        </a:rPr>
                        <a:t>Информация об университете / Университет туралы ақпарат</a:t>
                      </a:r>
                      <a:endParaRPr lang="ru-RU" sz="1600" dirty="0" smtClean="0">
                        <a:solidFill>
                          <a:schemeClr val="tx2">
                            <a:lumMod val="75000"/>
                          </a:schemeClr>
                        </a:solidFill>
                      </a:endParaRPr>
                    </a:p>
                  </a:txBody>
                  <a:tcPr>
                    <a:lnL w="12700" cmpd="sng">
                      <a:noFill/>
                    </a:lnL>
                    <a:lnR w="12700" cap="flat" cmpd="sng" algn="ctr">
                      <a:solidFill>
                        <a:srgbClr val="1F497D"/>
                      </a:solidFill>
                      <a:prstDash val="solid"/>
                      <a:round/>
                      <a:headEnd type="none" w="med" len="med"/>
                      <a:tailEnd type="none" w="med" len="med"/>
                    </a:lnR>
                    <a:lnT w="12700" cmpd="sng">
                      <a:noFill/>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dirty="0" smtClean="0">
                          <a:solidFill>
                            <a:srgbClr val="1F497D"/>
                          </a:solidFill>
                        </a:rPr>
                        <a:t>4</a:t>
                      </a:r>
                      <a:endParaRPr lang="ru-RU" sz="1600" dirty="0">
                        <a:solidFill>
                          <a:srgbClr val="1F497D"/>
                        </a:solidFill>
                      </a:endParaRPr>
                    </a:p>
                  </a:txBody>
                  <a:tcPr>
                    <a:lnL w="12700" cap="flat" cmpd="sng" algn="ctr">
                      <a:solidFill>
                        <a:srgbClr val="1F497D"/>
                      </a:solidFill>
                      <a:prstDash val="solid"/>
                      <a:round/>
                      <a:headEnd type="none" w="med" len="med"/>
                      <a:tailEnd type="none" w="med" len="med"/>
                    </a:lnL>
                    <a:lnR w="12700" cmpd="sng">
                      <a:noFill/>
                    </a:lnR>
                    <a:lnT w="12700" cmpd="sng">
                      <a:noFill/>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tcPr>
                </a:tc>
              </a:tr>
              <a:tr h="6167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600" dirty="0" smtClean="0">
                          <a:solidFill>
                            <a:schemeClr val="bg1"/>
                          </a:solidFill>
                        </a:rPr>
                        <a:t>Факультет экономики и права / Экономика және құқық факультеті</a:t>
                      </a:r>
                      <a:endParaRPr lang="ru-RU" sz="1600" dirty="0" smtClean="0">
                        <a:solidFill>
                          <a:schemeClr val="bg1"/>
                        </a:solidFill>
                      </a:endParaRPr>
                    </a:p>
                  </a:txBody>
                  <a:tcPr>
                    <a:lnL w="12700" cmpd="sng">
                      <a:noFill/>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DC5D01"/>
                    </a:solidFill>
                  </a:tcPr>
                </a:tc>
                <a:tc>
                  <a:txBody>
                    <a:bodyPr/>
                    <a:lstStyle/>
                    <a:p>
                      <a:pPr algn="r"/>
                      <a:r>
                        <a:rPr lang="ru-RU" sz="1600" dirty="0" smtClean="0">
                          <a:solidFill>
                            <a:schemeClr val="bg1"/>
                          </a:solidFill>
                        </a:rPr>
                        <a:t>7</a:t>
                      </a:r>
                      <a:endParaRPr lang="ru-RU" sz="1600" dirty="0">
                        <a:solidFill>
                          <a:schemeClr val="bg1"/>
                        </a:solidFill>
                      </a:endParaRPr>
                    </a:p>
                  </a:txBody>
                  <a:tcPr>
                    <a:lnL w="12700" cap="flat" cmpd="sng" algn="ctr">
                      <a:solidFill>
                        <a:srgbClr val="1F497D"/>
                      </a:solidFill>
                      <a:prstDash val="solid"/>
                      <a:round/>
                      <a:headEnd type="none" w="med" len="med"/>
                      <a:tailEnd type="none" w="med" len="med"/>
                    </a:lnL>
                    <a:lnR w="12700" cmpd="sng">
                      <a:noFill/>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DC5D01"/>
                    </a:solidFill>
                  </a:tcPr>
                </a:tc>
              </a:tr>
              <a:tr h="8216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600" dirty="0" smtClean="0">
                          <a:solidFill>
                            <a:schemeClr val="bg1"/>
                          </a:solidFill>
                        </a:rPr>
                        <a:t>Факультет естественных наук и технологий / Жаратылыстану ғылымдары және технологиялар факультеті</a:t>
                      </a:r>
                      <a:endParaRPr lang="ru-RU" sz="1600" dirty="0" smtClean="0">
                        <a:solidFill>
                          <a:schemeClr val="bg1"/>
                        </a:solidFill>
                      </a:endParaRPr>
                    </a:p>
                  </a:txBody>
                  <a:tcPr>
                    <a:lnL w="12700" cmpd="sng">
                      <a:noFill/>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r"/>
                      <a:r>
                        <a:rPr lang="kk-KZ" sz="1600" dirty="0" smtClean="0">
                          <a:solidFill>
                            <a:schemeClr val="bg1"/>
                          </a:solidFill>
                        </a:rPr>
                        <a:t>65</a:t>
                      </a:r>
                      <a:endParaRPr lang="ru-RU" sz="1600" dirty="0">
                        <a:solidFill>
                          <a:schemeClr val="bg1"/>
                        </a:solidFill>
                      </a:endParaRPr>
                    </a:p>
                  </a:txBody>
                  <a:tcPr>
                    <a:lnL w="12700" cap="flat" cmpd="sng" algn="ctr">
                      <a:solidFill>
                        <a:srgbClr val="1F497D"/>
                      </a:solidFill>
                      <a:prstDash val="solid"/>
                      <a:round/>
                      <a:headEnd type="none" w="med" len="med"/>
                      <a:tailEnd type="none" w="med" len="med"/>
                    </a:lnL>
                    <a:lnR w="12700" cmpd="sng">
                      <a:noFill/>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8638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600" dirty="0" smtClean="0">
                          <a:solidFill>
                            <a:schemeClr val="bg1"/>
                          </a:solidFill>
                        </a:rPr>
                        <a:t>Факультет истории, филологии и международных отношений / Тарих, филология және халықаралық қатынастар факультеті</a:t>
                      </a:r>
                      <a:endParaRPr lang="ru-RU" sz="1600" dirty="0" smtClean="0">
                        <a:solidFill>
                          <a:schemeClr val="bg1"/>
                        </a:solidFill>
                      </a:endParaRPr>
                    </a:p>
                  </a:txBody>
                  <a:tcPr>
                    <a:lnL w="12700" cmpd="sng">
                      <a:noFill/>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DB65D5"/>
                    </a:solidFill>
                  </a:tcPr>
                </a:tc>
                <a:tc>
                  <a:txBody>
                    <a:bodyPr/>
                    <a:lstStyle/>
                    <a:p>
                      <a:pPr algn="r"/>
                      <a:r>
                        <a:rPr lang="ru-RU" sz="1600" dirty="0" smtClean="0">
                          <a:solidFill>
                            <a:schemeClr val="bg1"/>
                          </a:solidFill>
                        </a:rPr>
                        <a:t>11</a:t>
                      </a:r>
                      <a:endParaRPr lang="ru-RU" sz="1600" dirty="0">
                        <a:solidFill>
                          <a:schemeClr val="bg1"/>
                        </a:solidFill>
                      </a:endParaRPr>
                    </a:p>
                  </a:txBody>
                  <a:tcPr>
                    <a:lnL w="12700" cap="flat" cmpd="sng" algn="ctr">
                      <a:solidFill>
                        <a:srgbClr val="1F497D"/>
                      </a:solidFill>
                      <a:prstDash val="solid"/>
                      <a:round/>
                      <a:headEnd type="none" w="med" len="med"/>
                      <a:tailEnd type="none" w="med" len="med"/>
                    </a:lnL>
                    <a:lnR w="12700" cmpd="sng">
                      <a:noFill/>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DB65D5"/>
                    </a:solidFill>
                  </a:tcPr>
                </a:tc>
              </a:tr>
              <a:tr h="876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600" dirty="0" smtClean="0">
                          <a:solidFill>
                            <a:schemeClr val="bg1"/>
                          </a:solidFill>
                        </a:rPr>
                        <a:t>Факультет психологии, педагогики и культуры / Психология, педагогика және мәдениет факультеті</a:t>
                      </a:r>
                      <a:endParaRPr lang="ru-RU" sz="1600" dirty="0" smtClean="0">
                        <a:solidFill>
                          <a:schemeClr val="bg1"/>
                        </a:solidFill>
                      </a:endParaRPr>
                    </a:p>
                  </a:txBody>
                  <a:tcPr>
                    <a:lnL w="12700" cmpd="sng">
                      <a:noFill/>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p>
                      <a:pPr algn="r"/>
                      <a:r>
                        <a:rPr lang="kk-KZ" sz="1600" dirty="0" smtClean="0">
                          <a:solidFill>
                            <a:schemeClr val="bg1"/>
                          </a:solidFill>
                        </a:rPr>
                        <a:t>156</a:t>
                      </a:r>
                      <a:endParaRPr lang="ru-RU" sz="1600" dirty="0">
                        <a:solidFill>
                          <a:schemeClr val="bg1"/>
                        </a:solidFill>
                      </a:endParaRPr>
                    </a:p>
                  </a:txBody>
                  <a:tcPr>
                    <a:lnL w="12700" cap="flat" cmpd="sng" algn="ctr">
                      <a:solidFill>
                        <a:srgbClr val="1F497D"/>
                      </a:solidFill>
                      <a:prstDash val="solid"/>
                      <a:round/>
                      <a:headEnd type="none" w="med" len="med"/>
                      <a:tailEnd type="none" w="med" len="med"/>
                    </a:lnL>
                    <a:lnR w="12700" cmpd="sng">
                      <a:noFill/>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r>
            </a:tbl>
          </a:graphicData>
        </a:graphic>
      </p:graphicFrame>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155398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135" y="480725"/>
            <a:ext cx="1475427" cy="136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Сабырбаева</a:t>
            </a:r>
            <a:r>
              <a:rPr lang="ru-RU" sz="1400" b="1" dirty="0">
                <a:solidFill>
                  <a:schemeClr val="bg1"/>
                </a:solidFill>
              </a:rPr>
              <a:t> </a:t>
            </a:r>
            <a:r>
              <a:rPr lang="ru-RU" sz="1400" b="1" dirty="0" err="1">
                <a:solidFill>
                  <a:schemeClr val="bg1"/>
                </a:solidFill>
              </a:rPr>
              <a:t>Арайлым</a:t>
            </a:r>
            <a:r>
              <a:rPr lang="ru-RU" sz="1400" b="1" dirty="0">
                <a:solidFill>
                  <a:schemeClr val="bg1"/>
                </a:solidFill>
              </a:rPr>
              <a:t> </a:t>
            </a:r>
            <a:r>
              <a:rPr lang="ru-RU" sz="1400" b="1" dirty="0" err="1">
                <a:solidFill>
                  <a:schemeClr val="bg1"/>
                </a:solidFill>
              </a:rPr>
              <a:t>Сержкызы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8778-143-19-60</a:t>
            </a:r>
          </a:p>
          <a:p>
            <a:pPr marR="542925" algn="ctr">
              <a:lnSpc>
                <a:spcPts val="1320"/>
              </a:lnSpc>
              <a:spcAft>
                <a:spcPts val="0"/>
              </a:spcAft>
            </a:pP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spc="50" dirty="0">
                <a:solidFill>
                  <a:schemeClr val="bg1"/>
                </a:solidFill>
              </a:rPr>
              <a:t>SABYRBAYEVA200</a:t>
            </a:r>
            <a:r>
              <a:rPr lang="ru-RU" sz="1400" spc="50" dirty="0" smtClean="0">
                <a:solidFill>
                  <a:schemeClr val="bg1"/>
                </a:solidFill>
              </a:rPr>
              <a:t>1</a:t>
            </a:r>
            <a:r>
              <a:rPr lang="en-US" sz="1400" spc="50" dirty="0" smtClean="0">
                <a:solidFill>
                  <a:schemeClr val="bg1"/>
                </a:solidFill>
              </a:rPr>
              <a:t>@mail.ru</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smtClean="0"/>
              <a:t>12.0</a:t>
            </a:r>
            <a:r>
              <a:rPr lang="ru-RU" sz="1400" b="1" dirty="0" smtClean="0"/>
              <a:t>1</a:t>
            </a:r>
            <a:r>
              <a:rPr lang="ru-RU" sz="1400" dirty="0" smtClean="0"/>
              <a:t>.200</a:t>
            </a:r>
            <a:r>
              <a:rPr lang="ru-RU" sz="1400" b="1" dirty="0" smtClean="0"/>
              <a:t>1</a:t>
            </a:r>
            <a:endParaRPr lang="ru-RU" sz="1400" dirty="0"/>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smtClean="0"/>
              <a:t>Тұрмыста</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smtClean="0"/>
              <a:t>-</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жері</a:t>
            </a:r>
            <a:endParaRPr lang="ru-RU" sz="1400" b="1" dirty="0">
              <a:solidFill>
                <a:prstClr val="black"/>
              </a:solidFill>
              <a:ea typeface="Calibri"/>
              <a:cs typeface="Times New Roman"/>
            </a:endParaRPr>
          </a:p>
          <a:p>
            <a:pPr>
              <a:lnSpc>
                <a:spcPct val="106000"/>
              </a:lnSpc>
              <a:tabLst>
                <a:tab pos="2257425" algn="ctr"/>
              </a:tabLst>
            </a:pPr>
            <a:r>
              <a:rPr lang="kk-KZ" sz="1400" dirty="0" smtClean="0"/>
              <a:t>Зайсан қалалық Полиция бөлімі</a:t>
            </a:r>
            <a:endParaRPr lang="ru-RU" sz="1100" dirty="0">
              <a:latin typeface="Times New Roman" panose="02020603050405020304" pitchFamily="18" charset="0"/>
              <a:ea typeface="Times New Roman" panose="02020603050405020304" pitchFamily="18" charset="0"/>
            </a:endParaRPr>
          </a:p>
          <a:p>
            <a:pPr lvl="0">
              <a:lnSpc>
                <a:spcPct val="106000"/>
              </a:lnSpc>
              <a:tabLst>
                <a:tab pos="2257425" algn="ctr"/>
              </a:tabLst>
            </a:pP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Тілдерді меңгеруі</a:t>
            </a:r>
            <a:endParaRPr lang="ru-RU" sz="1400" b="1" dirty="0">
              <a:solidFill>
                <a:prstClr val="black"/>
              </a:solidFill>
              <a:ea typeface="Calibri"/>
              <a:cs typeface="Times New Roman"/>
            </a:endParaRPr>
          </a:p>
          <a:p>
            <a:r>
              <a:rPr lang="kk-KZ" sz="1400" dirty="0"/>
              <a:t>қазақ, </a:t>
            </a:r>
            <a:r>
              <a:rPr lang="kk-KZ" sz="1400" dirty="0" smtClean="0"/>
              <a:t>орыс, ағылшын</a:t>
            </a:r>
            <a:endParaRPr lang="ru-RU" sz="1400" dirty="0"/>
          </a:p>
          <a:p>
            <a:r>
              <a:rPr lang="kk-KZ" sz="1400" b="1" dirty="0" smtClean="0"/>
              <a:t>Жетістіктері</a:t>
            </a:r>
            <a:r>
              <a:rPr lang="ru-RU" sz="1400" b="1" dirty="0"/>
              <a:t>, </a:t>
            </a:r>
            <a:r>
              <a:rPr lang="kk-KZ" sz="1400" b="1" dirty="0" smtClean="0"/>
              <a:t>марапаттары </a:t>
            </a:r>
            <a:r>
              <a:rPr lang="kk-KZ" sz="1400" dirty="0" smtClean="0"/>
              <a:t>Спорттық ойындардан: аудандық және волейболдан 1, 2-ші орындар иегерімін, шығармашылық байқаулардың және пән аралық олимпиадалардың жеңімпазымын </a:t>
            </a:r>
            <a:endParaRPr lang="kk-KZ" sz="1400" dirty="0"/>
          </a:p>
          <a:p>
            <a:r>
              <a:rPr lang="ru-RU" sz="1400" b="1" dirty="0" smtClean="0"/>
              <a:t>К</a:t>
            </a:r>
            <a:r>
              <a:rPr lang="kk-KZ" sz="1400" b="1" dirty="0"/>
              <a:t>әсіби білімі</a:t>
            </a:r>
            <a:endParaRPr lang="ru-RU" sz="1400" b="1" dirty="0">
              <a:ea typeface="Calibri"/>
              <a:cs typeface="Times New Roman"/>
            </a:endParaRPr>
          </a:p>
          <a:p>
            <a:r>
              <a:rPr lang="kk-KZ" sz="1400" dirty="0" smtClean="0"/>
              <a:t>Компьютерді жақсы білемін, барлық интернет браузерлер мен бағдарламалармен жұмыс жасай аламын. </a:t>
            </a:r>
          </a:p>
          <a:p>
            <a:r>
              <a:rPr lang="kk-KZ" sz="1400" b="1" dirty="0" smtClean="0"/>
              <a:t>Жеке </a:t>
            </a:r>
            <a:r>
              <a:rPr lang="kk-KZ" sz="1400" b="1" dirty="0"/>
              <a:t>қасиеттері</a:t>
            </a:r>
            <a:endParaRPr lang="ru-RU" sz="1400" b="1" dirty="0">
              <a:ea typeface="Calibri"/>
              <a:cs typeface="Times New Roman"/>
            </a:endParaRPr>
          </a:p>
          <a:p>
            <a:r>
              <a:rPr lang="ru-RU" sz="1400" dirty="0" err="1" smtClean="0"/>
              <a:t>Адамгершілік</a:t>
            </a:r>
            <a:r>
              <a:rPr lang="ru-RU" sz="1400" dirty="0" smtClean="0"/>
              <a:t> </a:t>
            </a:r>
            <a:r>
              <a:rPr lang="ru-RU" sz="1400" dirty="0" err="1" smtClean="0"/>
              <a:t>танытуды</a:t>
            </a:r>
            <a:r>
              <a:rPr lang="ru-RU" sz="1400" dirty="0" smtClean="0"/>
              <a:t>, </a:t>
            </a:r>
            <a:r>
              <a:rPr lang="ru-RU" sz="1400" dirty="0" err="1" smtClean="0"/>
              <a:t>шындықты</a:t>
            </a:r>
            <a:r>
              <a:rPr lang="ru-RU" sz="1400" dirty="0" smtClean="0"/>
              <a:t> </a:t>
            </a:r>
            <a:r>
              <a:rPr lang="ru-RU" sz="1400" dirty="0" err="1" smtClean="0"/>
              <a:t>жақсы</a:t>
            </a:r>
            <a:r>
              <a:rPr lang="ru-RU" sz="1400" dirty="0" smtClean="0"/>
              <a:t> </a:t>
            </a:r>
            <a:r>
              <a:rPr lang="ru-RU" sz="1400" dirty="0" err="1" smtClean="0"/>
              <a:t>көремін</a:t>
            </a:r>
            <a:r>
              <a:rPr lang="ru-RU" sz="1400" dirty="0" smtClean="0"/>
              <a:t>, </a:t>
            </a:r>
            <a:r>
              <a:rPr lang="ru-RU" sz="1400" dirty="0" err="1" smtClean="0"/>
              <a:t>қандай</a:t>
            </a:r>
            <a:r>
              <a:rPr lang="ru-RU" sz="1400" dirty="0" smtClean="0"/>
              <a:t> </a:t>
            </a:r>
            <a:r>
              <a:rPr lang="ru-RU" sz="1400" dirty="0" err="1" smtClean="0"/>
              <a:t>жұмыс</a:t>
            </a:r>
            <a:r>
              <a:rPr lang="ru-RU" sz="1400" dirty="0" smtClean="0"/>
              <a:t> </a:t>
            </a:r>
            <a:r>
              <a:rPr lang="ru-RU" sz="1400" dirty="0" err="1" smtClean="0"/>
              <a:t>болса</a:t>
            </a:r>
            <a:r>
              <a:rPr lang="ru-RU" sz="1400" dirty="0" smtClean="0"/>
              <a:t> да </a:t>
            </a:r>
            <a:r>
              <a:rPr lang="ru-RU" sz="1400" dirty="0" err="1" smtClean="0"/>
              <a:t>жаупкершілікпен</a:t>
            </a:r>
            <a:r>
              <a:rPr lang="ru-RU" sz="1400" dirty="0" smtClean="0"/>
              <a:t> </a:t>
            </a:r>
            <a:r>
              <a:rPr lang="ru-RU" sz="1400" dirty="0" err="1" smtClean="0"/>
              <a:t>қараймын</a:t>
            </a:r>
            <a:r>
              <a:rPr lang="ru-RU" sz="1400" dirty="0" smtClean="0"/>
              <a:t>, </a:t>
            </a:r>
            <a:r>
              <a:rPr lang="ru-RU" sz="1400" dirty="0" err="1" smtClean="0"/>
              <a:t>уақытылы</a:t>
            </a:r>
            <a:r>
              <a:rPr lang="ru-RU" sz="1400" dirty="0" smtClean="0"/>
              <a:t> </a:t>
            </a:r>
            <a:r>
              <a:rPr lang="ru-RU" sz="1400" dirty="0" err="1" smtClean="0"/>
              <a:t>орындауға</a:t>
            </a:r>
            <a:r>
              <a:rPr lang="ru-RU" sz="1400" dirty="0" smtClean="0"/>
              <a:t> </a:t>
            </a:r>
            <a:r>
              <a:rPr lang="ru-RU" sz="1400" dirty="0" err="1" smtClean="0"/>
              <a:t>барымды</a:t>
            </a:r>
            <a:r>
              <a:rPr lang="ru-RU" sz="1400" dirty="0" smtClean="0"/>
              <a:t> </a:t>
            </a:r>
            <a:r>
              <a:rPr lang="ru-RU" sz="1400" dirty="0" err="1" smtClean="0"/>
              <a:t>саламын</a:t>
            </a:r>
            <a:r>
              <a:rPr lang="ru-RU" sz="1400" dirty="0" smtClean="0"/>
              <a:t>. </a:t>
            </a:r>
            <a:r>
              <a:rPr lang="ru-RU" sz="1400" dirty="0" err="1" smtClean="0"/>
              <a:t>Жаңашылдыққа</a:t>
            </a:r>
            <a:r>
              <a:rPr lang="ru-RU" sz="1400" dirty="0" smtClean="0"/>
              <a:t> </a:t>
            </a:r>
            <a:r>
              <a:rPr lang="ru-RU" sz="1400" dirty="0" err="1" smtClean="0"/>
              <a:t>құштармын</a:t>
            </a:r>
            <a:r>
              <a:rPr lang="ru-RU" sz="1400" dirty="0" smtClean="0"/>
              <a:t>, </a:t>
            </a:r>
            <a:r>
              <a:rPr lang="ru-RU" sz="1400" dirty="0" err="1" smtClean="0"/>
              <a:t>білмегенімді</a:t>
            </a:r>
            <a:r>
              <a:rPr lang="ru-RU" sz="1400" dirty="0" smtClean="0"/>
              <a:t> </a:t>
            </a:r>
            <a:r>
              <a:rPr lang="ru-RU" sz="1400" dirty="0" err="1" smtClean="0"/>
              <a:t>үйренуге</a:t>
            </a:r>
            <a:r>
              <a:rPr lang="ru-RU" sz="1400" dirty="0" smtClean="0"/>
              <a:t> </a:t>
            </a:r>
            <a:r>
              <a:rPr lang="ru-RU" sz="1400" dirty="0" err="1" smtClean="0"/>
              <a:t>жалықпаймын</a:t>
            </a:r>
            <a:endParaRPr lang="ru-RU" sz="1400" dirty="0" smtClean="0"/>
          </a:p>
          <a:p>
            <a:r>
              <a:rPr lang="kk-KZ" sz="1400" b="1" dirty="0" smtClean="0"/>
              <a:t>Өмірлік </a:t>
            </a:r>
            <a:r>
              <a:rPr lang="kk-KZ" sz="1400" b="1" dirty="0"/>
              <a:t>ұстаным</a:t>
            </a:r>
            <a:endParaRPr lang="ru-RU" sz="1400" dirty="0">
              <a:ea typeface="Calibri"/>
              <a:cs typeface="Times New Roman"/>
            </a:endParaRPr>
          </a:p>
          <a:p>
            <a:r>
              <a:rPr lang="kk-KZ" sz="1400" dirty="0" smtClean="0"/>
              <a:t>Алынбайтын асу, бағынбайтын белес, шешілмейтін түйін жоқ</a:t>
            </a:r>
            <a:endParaRPr lang="ru-RU" sz="1400" dirty="0"/>
          </a:p>
          <a:p>
            <a:endParaRPr lang="ru-RU" sz="105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3443496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483" y="472510"/>
            <a:ext cx="1476080" cy="136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Бакытбеков</a:t>
            </a:r>
            <a:r>
              <a:rPr lang="ru-RU" sz="1400" b="1" dirty="0">
                <a:solidFill>
                  <a:schemeClr val="bg1"/>
                </a:solidFill>
              </a:rPr>
              <a:t> </a:t>
            </a:r>
            <a:r>
              <a:rPr lang="ru-RU" sz="1400" b="1" dirty="0" err="1">
                <a:solidFill>
                  <a:schemeClr val="bg1"/>
                </a:solidFill>
              </a:rPr>
              <a:t>Нурбек</a:t>
            </a:r>
            <a:r>
              <a:rPr lang="ru-RU" sz="1400" b="1" dirty="0">
                <a:solidFill>
                  <a:schemeClr val="bg1"/>
                </a:solidFill>
              </a:rPr>
              <a:t> </a:t>
            </a:r>
            <a:r>
              <a:rPr lang="ru-RU" sz="1400" b="1" dirty="0" err="1">
                <a:solidFill>
                  <a:schemeClr val="bg1"/>
                </a:solidFill>
              </a:rPr>
              <a:t>Манарбекович</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8-777-641-11-48</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kk-KZ" sz="1400" spc="50" dirty="0" smtClean="0">
                <a:solidFill>
                  <a:schemeClr val="bg1"/>
                </a:solidFill>
              </a:rPr>
              <a:t>-</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smtClean="0"/>
              <a:t>10.09.2001</a:t>
            </a:r>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a:t>Бойдак</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smtClean="0"/>
              <a:t>-</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жері</a:t>
            </a:r>
            <a:endParaRPr lang="ru-RU" sz="1400" b="1" dirty="0">
              <a:solidFill>
                <a:prstClr val="black"/>
              </a:solidFill>
              <a:ea typeface="Calibri"/>
              <a:cs typeface="Times New Roman"/>
            </a:endParaRPr>
          </a:p>
          <a:p>
            <a:pPr>
              <a:lnSpc>
                <a:spcPct val="106000"/>
              </a:lnSpc>
              <a:tabLst>
                <a:tab pos="2257425" algn="ctr"/>
              </a:tabLst>
            </a:pPr>
            <a:r>
              <a:rPr lang="kk-KZ" sz="1400" dirty="0" smtClean="0"/>
              <a:t>Сот әкімшілігі</a:t>
            </a:r>
            <a:endParaRPr lang="ru-RU" sz="1100" dirty="0">
              <a:latin typeface="Times New Roman" panose="02020603050405020304" pitchFamily="18" charset="0"/>
              <a:ea typeface="Times New Roman" panose="02020603050405020304" pitchFamily="18" charset="0"/>
            </a:endParaRPr>
          </a:p>
          <a:p>
            <a:pPr lvl="0">
              <a:lnSpc>
                <a:spcPct val="106000"/>
              </a:lnSpc>
              <a:tabLst>
                <a:tab pos="2257425" algn="ctr"/>
              </a:tabLst>
            </a:pP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Тілдерді меңгеруі</a:t>
            </a:r>
            <a:endParaRPr lang="ru-RU" sz="1400" b="1" dirty="0">
              <a:solidFill>
                <a:prstClr val="black"/>
              </a:solidFill>
              <a:ea typeface="Calibri"/>
              <a:cs typeface="Times New Roman"/>
            </a:endParaRPr>
          </a:p>
          <a:p>
            <a:r>
              <a:rPr lang="kk-KZ" sz="1400" dirty="0"/>
              <a:t>қазақ, </a:t>
            </a:r>
            <a:r>
              <a:rPr lang="kk-KZ" sz="1400" dirty="0" smtClean="0"/>
              <a:t>орыс, ағылшын</a:t>
            </a:r>
            <a:endParaRPr lang="ru-RU" sz="1400" dirty="0"/>
          </a:p>
          <a:p>
            <a:r>
              <a:rPr lang="kk-KZ" sz="1400" b="1" dirty="0" smtClean="0"/>
              <a:t>Жетістіктері</a:t>
            </a:r>
            <a:r>
              <a:rPr lang="ru-RU" sz="1400" b="1" dirty="0"/>
              <a:t>, </a:t>
            </a:r>
            <a:r>
              <a:rPr lang="kk-KZ" sz="1400" b="1" dirty="0" smtClean="0"/>
              <a:t>марапаттары </a:t>
            </a:r>
            <a:r>
              <a:rPr lang="kk-KZ" sz="1400" dirty="0" smtClean="0"/>
              <a:t>-</a:t>
            </a:r>
            <a:endParaRPr lang="kk-KZ" sz="1400" dirty="0"/>
          </a:p>
          <a:p>
            <a:r>
              <a:rPr lang="ru-RU" sz="1400" b="1" dirty="0" smtClean="0"/>
              <a:t>К</a:t>
            </a:r>
            <a:r>
              <a:rPr lang="kk-KZ" sz="1400" b="1" dirty="0"/>
              <a:t>әсіби білімі</a:t>
            </a:r>
            <a:endParaRPr lang="ru-RU" sz="1400" b="1" dirty="0">
              <a:ea typeface="Calibri"/>
              <a:cs typeface="Times New Roman"/>
            </a:endParaRPr>
          </a:p>
          <a:p>
            <a:r>
              <a:rPr lang="kk-KZ" sz="1400" dirty="0" smtClean="0"/>
              <a:t>Компьютерді еркін қолдана аламын, </a:t>
            </a:r>
            <a:r>
              <a:rPr lang="en-US" sz="1400" dirty="0" smtClean="0"/>
              <a:t>Word Excel </a:t>
            </a:r>
            <a:r>
              <a:rPr lang="kk-KZ" sz="1400" dirty="0" smtClean="0"/>
              <a:t>т.б. Жұмысты орындай аламын. Заңдарды біле тұра, өзімнің құқытарымды еркін түрде қорғай аламын</a:t>
            </a:r>
          </a:p>
          <a:p>
            <a:r>
              <a:rPr lang="kk-KZ" sz="1400" b="1" dirty="0" smtClean="0"/>
              <a:t>Жеке </a:t>
            </a:r>
            <a:r>
              <a:rPr lang="kk-KZ" sz="1400" b="1" dirty="0"/>
              <a:t>қасиеттері</a:t>
            </a:r>
            <a:endParaRPr lang="ru-RU" sz="1400" b="1" dirty="0">
              <a:ea typeface="Calibri"/>
              <a:cs typeface="Times New Roman"/>
            </a:endParaRPr>
          </a:p>
          <a:p>
            <a:r>
              <a:rPr lang="ru-RU" sz="1400" dirty="0" err="1" smtClean="0"/>
              <a:t>Мақсаттылық</a:t>
            </a:r>
            <a:r>
              <a:rPr lang="ru-RU" sz="1400" dirty="0" smtClean="0"/>
              <a:t>, </a:t>
            </a:r>
            <a:r>
              <a:rPr lang="ru-RU" sz="1400" dirty="0" err="1" smtClean="0"/>
              <a:t>ұйымдастырушылық</a:t>
            </a:r>
            <a:r>
              <a:rPr lang="ru-RU" sz="1400" dirty="0" smtClean="0"/>
              <a:t> </a:t>
            </a:r>
            <a:r>
              <a:rPr lang="ru-RU" sz="1400" dirty="0" err="1" smtClean="0"/>
              <a:t>қабілеттер</a:t>
            </a:r>
            <a:r>
              <a:rPr lang="ru-RU" sz="1400" dirty="0" smtClean="0"/>
              <a:t>, </a:t>
            </a:r>
            <a:r>
              <a:rPr lang="ru-RU" sz="1400" dirty="0" err="1" smtClean="0"/>
              <a:t>шешім</a:t>
            </a:r>
            <a:r>
              <a:rPr lang="ru-RU" sz="1400" dirty="0" smtClean="0"/>
              <a:t> </a:t>
            </a:r>
            <a:r>
              <a:rPr lang="ru-RU" sz="1400" dirty="0" err="1" smtClean="0"/>
              <a:t>қабылдай</a:t>
            </a:r>
            <a:r>
              <a:rPr lang="ru-RU" sz="1400" dirty="0" smtClean="0"/>
              <a:t> </a:t>
            </a:r>
            <a:r>
              <a:rPr lang="ru-RU" sz="1400" dirty="0" err="1" smtClean="0"/>
              <a:t>білу</a:t>
            </a:r>
            <a:r>
              <a:rPr lang="ru-RU" sz="1400" dirty="0"/>
              <a:t> </a:t>
            </a:r>
            <a:r>
              <a:rPr lang="ru-RU" sz="1400" dirty="0" err="1" smtClean="0"/>
              <a:t>және</a:t>
            </a:r>
            <a:r>
              <a:rPr lang="ru-RU" sz="1400" dirty="0" smtClean="0"/>
              <a:t> </a:t>
            </a:r>
            <a:r>
              <a:rPr lang="ru-RU" sz="1400" dirty="0" err="1" smtClean="0"/>
              <a:t>өз</a:t>
            </a:r>
            <a:r>
              <a:rPr lang="ru-RU" sz="1400" dirty="0" smtClean="0"/>
              <a:t> </a:t>
            </a:r>
            <a:r>
              <a:rPr lang="ru-RU" sz="1400" dirty="0" err="1" smtClean="0"/>
              <a:t>ойларымды</a:t>
            </a:r>
            <a:r>
              <a:rPr lang="ru-RU" sz="1400" dirty="0" smtClean="0"/>
              <a:t> </a:t>
            </a:r>
            <a:r>
              <a:rPr lang="ru-RU" sz="1400" dirty="0" err="1" smtClean="0"/>
              <a:t>тұжырымдай</a:t>
            </a:r>
            <a:r>
              <a:rPr lang="ru-RU" sz="1400" dirty="0" smtClean="0"/>
              <a:t> </a:t>
            </a:r>
            <a:r>
              <a:rPr lang="ru-RU" sz="1400" dirty="0" err="1" smtClean="0"/>
              <a:t>білу</a:t>
            </a:r>
            <a:r>
              <a:rPr lang="ru-RU" sz="1400" dirty="0" smtClean="0"/>
              <a:t>, </a:t>
            </a:r>
            <a:r>
              <a:rPr lang="ru-RU" sz="1400" dirty="0" err="1" smtClean="0"/>
              <a:t>енбекқорлық</a:t>
            </a:r>
            <a:r>
              <a:rPr lang="ru-RU" sz="1400" dirty="0" smtClean="0"/>
              <a:t>, </a:t>
            </a:r>
            <a:r>
              <a:rPr lang="ru-RU" sz="1400" dirty="0" err="1" smtClean="0"/>
              <a:t>нұсқауларды</a:t>
            </a:r>
            <a:r>
              <a:rPr lang="ru-RU" sz="1400" dirty="0" smtClean="0"/>
              <a:t> </a:t>
            </a:r>
            <a:r>
              <a:rPr lang="ru-RU" sz="1400" dirty="0" err="1" smtClean="0"/>
              <a:t>орындай</a:t>
            </a:r>
            <a:r>
              <a:rPr lang="ru-RU" sz="1400" dirty="0" smtClean="0"/>
              <a:t> </a:t>
            </a:r>
            <a:r>
              <a:rPr lang="ru-RU" sz="1400" dirty="0" err="1" smtClean="0"/>
              <a:t>білу</a:t>
            </a:r>
            <a:r>
              <a:rPr lang="ru-RU" sz="1400" dirty="0" smtClean="0"/>
              <a:t>, </a:t>
            </a:r>
            <a:r>
              <a:rPr lang="ru-RU" sz="1400" dirty="0" err="1" smtClean="0"/>
              <a:t>әдептілік</a:t>
            </a:r>
            <a:r>
              <a:rPr lang="ru-RU" sz="1400" dirty="0" smtClean="0"/>
              <a:t>, </a:t>
            </a:r>
            <a:r>
              <a:rPr lang="ru-RU" sz="1400" dirty="0" err="1" smtClean="0"/>
              <a:t>сыпайылық</a:t>
            </a:r>
            <a:r>
              <a:rPr lang="ru-RU" sz="1400" dirty="0" smtClean="0"/>
              <a:t>, </a:t>
            </a:r>
            <a:r>
              <a:rPr lang="ru-RU" sz="1400" dirty="0" err="1" smtClean="0"/>
              <a:t>табандылық</a:t>
            </a:r>
            <a:endParaRPr lang="ru-RU" sz="1400" dirty="0" smtClean="0"/>
          </a:p>
          <a:p>
            <a:r>
              <a:rPr lang="kk-KZ" sz="1400" b="1" dirty="0" smtClean="0"/>
              <a:t>Өмірлік </a:t>
            </a:r>
            <a:r>
              <a:rPr lang="kk-KZ" sz="1400" b="1" dirty="0"/>
              <a:t>ұстаным</a:t>
            </a:r>
            <a:endParaRPr lang="ru-RU" sz="1400" dirty="0">
              <a:ea typeface="Calibri"/>
              <a:cs typeface="Times New Roman"/>
            </a:endParaRPr>
          </a:p>
          <a:p>
            <a:r>
              <a:rPr lang="kk-KZ" sz="1400" dirty="0" smtClean="0"/>
              <a:t>«Адмадарға қалай істесең, өзіне солй қайтіп келеді», «Мейірімдікті – әлсіздік үшін қабылдауға болмайды»</a:t>
            </a:r>
            <a:endParaRPr lang="ru-RU" sz="1400" dirty="0"/>
          </a:p>
          <a:p>
            <a:endParaRPr lang="ru-RU" sz="105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158709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smtClean="0">
                <a:solidFill>
                  <a:schemeClr val="bg1"/>
                </a:solidFill>
              </a:rPr>
              <a:t>Кенжебекқызы Наргиз</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87472075405</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b="1" dirty="0">
                <a:solidFill>
                  <a:schemeClr val="bg1"/>
                </a:solidFill>
              </a:rPr>
              <a:t>: </a:t>
            </a:r>
            <a:r>
              <a:rPr lang="en-US" sz="1400" u="sng" dirty="0" smtClean="0">
                <a:solidFill>
                  <a:schemeClr val="bg1"/>
                </a:solidFill>
              </a:rPr>
              <a:t>kenzhebekkyzy@icloud.com</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kk-KZ" sz="1400" dirty="0" smtClean="0"/>
              <a:t>11.09.2000</a:t>
            </a:r>
          </a:p>
          <a:p>
            <a:r>
              <a:rPr lang="ru-RU" sz="1400" b="1" dirty="0" smtClean="0"/>
              <a:t>Семейное </a:t>
            </a:r>
            <a:r>
              <a:rPr lang="ru-RU" sz="1400" b="1" dirty="0"/>
              <a:t>положение:</a:t>
            </a:r>
            <a:r>
              <a:rPr lang="ru-RU" sz="1400" dirty="0"/>
              <a:t>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6В04201 Юриспруденция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400" dirty="0" smtClean="0"/>
              <a:t>Языковые курсы по английскому, Виктималогия ВКУ имени С.Аманжолова, Сыбайлас жемқорлыққа қарсы іс-кимылдардың өзекті мәселелері ВКУ имени С.Аманжолова</a:t>
            </a:r>
            <a:endParaRPr lang="ru-RU" sz="1400" dirty="0"/>
          </a:p>
          <a:p>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ГУ «Отдел полиции </a:t>
            </a:r>
            <a:r>
              <a:rPr lang="ru-RU" sz="1400" dirty="0" err="1" smtClean="0"/>
              <a:t>Зайсанского</a:t>
            </a:r>
            <a:r>
              <a:rPr lang="ru-RU" sz="1400" dirty="0" smtClean="0"/>
              <a:t> района»</a:t>
            </a:r>
            <a:endParaRPr lang="ru-RU" sz="1400" dirty="0" smtClean="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pPr lvl="0"/>
            <a:r>
              <a:rPr lang="kk-KZ" sz="1200" dirty="0" smtClean="0">
                <a:solidFill>
                  <a:schemeClr val="bg1"/>
                </a:solidFill>
              </a:rPr>
              <a:t>нет</a:t>
            </a:r>
            <a:endParaRPr lang="ru-RU" sz="1200" dirty="0">
              <a:solidFill>
                <a:schemeClr val="bg1"/>
              </a:solidFill>
            </a:endParaRPr>
          </a:p>
          <a:p>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sr-Cyrl-CS" sz="1300" dirty="0"/>
              <a:t>Казахский - родной, русский – </a:t>
            </a:r>
            <a:r>
              <a:rPr lang="sr-Cyrl-CS" sz="1300" dirty="0" smtClean="0"/>
              <a:t>свободно, английский - базовый</a:t>
            </a:r>
          </a:p>
          <a:p>
            <a:r>
              <a:rPr lang="ru-RU" sz="1300" b="1" dirty="0" smtClean="0">
                <a:ea typeface="Calibri"/>
                <a:cs typeface="Times New Roman"/>
              </a:rPr>
              <a:t>Достижения, награды </a:t>
            </a:r>
            <a:r>
              <a:rPr lang="kk-KZ" sz="1300" dirty="0" smtClean="0"/>
              <a:t>-</a:t>
            </a:r>
            <a:endParaRPr lang="ru-RU" sz="1300" dirty="0" smtClean="0">
              <a:ea typeface="Calibri"/>
              <a:cs typeface="Times New Roman"/>
            </a:endParaRPr>
          </a:p>
          <a:p>
            <a:pPr>
              <a:lnSpc>
                <a:spcPct val="106000"/>
              </a:lnSpc>
              <a:tabLst>
                <a:tab pos="2257425" algn="ctr"/>
              </a:tabLst>
            </a:pPr>
            <a:r>
              <a:rPr lang="ru-RU" sz="1300" b="1" dirty="0" smtClean="0">
                <a:ea typeface="Calibri"/>
                <a:cs typeface="Times New Roman"/>
              </a:rPr>
              <a:t>Профессиональные знания и навыки</a:t>
            </a:r>
          </a:p>
          <a:p>
            <a:pPr>
              <a:lnSpc>
                <a:spcPct val="106000"/>
              </a:lnSpc>
              <a:tabLst>
                <a:tab pos="2257425" algn="ctr"/>
              </a:tabLst>
            </a:pPr>
            <a:r>
              <a:rPr lang="ru-RU" sz="1300" spc="35" dirty="0" smtClean="0"/>
              <a:t>-</a:t>
            </a:r>
            <a:endParaRPr lang="ru-RU" sz="1300" spc="35" dirty="0">
              <a:latin typeface="Times New Roman" panose="02020603050405020304" pitchFamily="18" charset="0"/>
              <a:ea typeface="Times New Roman" panose="02020603050405020304" pitchFamily="18" charset="0"/>
            </a:endParaRPr>
          </a:p>
          <a:p>
            <a:pPr lvl="0"/>
            <a:r>
              <a:rPr lang="ru-RU" sz="1300" b="1" dirty="0" smtClean="0">
                <a:ea typeface="Calibri"/>
                <a:cs typeface="Times New Roman"/>
              </a:rPr>
              <a:t>Личные качества</a:t>
            </a:r>
          </a:p>
          <a:p>
            <a:pPr lvl="0"/>
            <a:r>
              <a:rPr lang="ru-RU" sz="1300" spc="35" dirty="0" smtClean="0"/>
              <a:t>Дружелюбие, коммуникабельность, отзывчивость, способность быстро находить выход из стрессовых ситуаций, способность убеждать, справедливость, толерантность, уважительное отношение к людям, умение работать в коллективе</a:t>
            </a:r>
            <a:endParaRPr lang="ru-RU" sz="1300" spc="35" dirty="0">
              <a:latin typeface="Times New Roman" panose="02020603050405020304" pitchFamily="18" charset="0"/>
              <a:ea typeface="Times New Roman" panose="02020603050405020304" pitchFamily="18" charset="0"/>
            </a:endParaRPr>
          </a:p>
          <a:p>
            <a:r>
              <a:rPr lang="ru-RU" sz="1300" b="1" dirty="0" smtClean="0">
                <a:ea typeface="Calibri"/>
                <a:cs typeface="Times New Roman"/>
              </a:rPr>
              <a:t>Жизненное кредо</a:t>
            </a:r>
            <a:endParaRPr lang="ru-RU" sz="1300" dirty="0" smtClean="0">
              <a:ea typeface="Calibri"/>
              <a:cs typeface="Times New Roman"/>
            </a:endParaRPr>
          </a:p>
          <a:p>
            <a:r>
              <a:rPr lang="kk-KZ" sz="1300" dirty="0" smtClean="0"/>
              <a:t>Проявляй снисходительность, вели творить добро и отвернись от невежд</a:t>
            </a:r>
            <a:endParaRPr lang="ru-RU" sz="13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8073180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483" y="480726"/>
            <a:ext cx="1476080" cy="136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a:solidFill>
                  <a:schemeClr val="bg1"/>
                </a:solidFill>
              </a:rPr>
              <a:t>Аскарова </a:t>
            </a:r>
            <a:r>
              <a:rPr lang="ru-RU" sz="1400" b="1" dirty="0" err="1">
                <a:solidFill>
                  <a:schemeClr val="bg1"/>
                </a:solidFill>
              </a:rPr>
              <a:t>Аяулым</a:t>
            </a:r>
            <a:r>
              <a:rPr lang="ru-RU" sz="1400" b="1" dirty="0">
                <a:solidFill>
                  <a:schemeClr val="bg1"/>
                </a:solidFill>
              </a:rPr>
              <a:t> </a:t>
            </a:r>
            <a:r>
              <a:rPr lang="ru-RU" sz="1400" b="1" dirty="0" err="1">
                <a:solidFill>
                  <a:schemeClr val="bg1"/>
                </a:solidFill>
              </a:rPr>
              <a:t>Аскаркызы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87470243824</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u="sng" dirty="0">
                <a:solidFill>
                  <a:schemeClr val="bg1"/>
                </a:solidFill>
                <a:hlinkClick r:id="rId3"/>
              </a:rPr>
              <a:t>ayau_askarova@maiI.ru</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smtClean="0"/>
              <a:t>26.06.2001</a:t>
            </a:r>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smtClean="0"/>
              <a:t>Тұрмыс</a:t>
            </a:r>
            <a:r>
              <a:rPr lang="ru-RU" sz="1400" dirty="0" smtClean="0"/>
              <a:t> </a:t>
            </a:r>
            <a:r>
              <a:rPr lang="ru-RU" sz="1400" dirty="0" err="1" smtClean="0"/>
              <a:t>құрмаған</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a:t>Сыбайлас жемқорлыққа қарсы іс-кимылдардың өзекті мәселелері ВКУ имени С.Аманжолова</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a:t>
            </a:r>
            <a:r>
              <a:rPr lang="kk-KZ" sz="1400" b="1" dirty="0" smtClean="0"/>
              <a:t>жері</a:t>
            </a:r>
            <a:endParaRPr lang="ru-RU" sz="1400" b="1" dirty="0" smtClean="0">
              <a:solidFill>
                <a:prstClr val="black"/>
              </a:solidFill>
              <a:cs typeface="Times New Roman"/>
            </a:endParaRPr>
          </a:p>
          <a:p>
            <a:pPr lvl="0">
              <a:lnSpc>
                <a:spcPct val="106000"/>
              </a:lnSpc>
              <a:tabLst>
                <a:tab pos="2257425" algn="ctr"/>
              </a:tabLst>
            </a:pPr>
            <a:r>
              <a:rPr lang="ru-RU" sz="1400" spc="30" dirty="0" smtClean="0"/>
              <a:t>РОВД </a:t>
            </a:r>
            <a:r>
              <a:rPr lang="ru-RU" sz="1400" spc="30" dirty="0" err="1" smtClean="0"/>
              <a:t>г.Усть</a:t>
            </a:r>
            <a:r>
              <a:rPr lang="ru-RU" sz="1400" spc="30" dirty="0" smtClean="0"/>
              <a:t>-</a:t>
            </a:r>
            <a:r>
              <a:rPr lang="ru-RU" sz="1200" spc="10" dirty="0" smtClean="0"/>
              <a:t> </a:t>
            </a:r>
            <a:r>
              <a:rPr lang="ru-RU" sz="1400" spc="30" dirty="0" err="1" smtClean="0"/>
              <a:t>Каменогорск</a:t>
            </a:r>
            <a:r>
              <a:rPr lang="ru-RU" sz="1400" spc="30" dirty="0" smtClean="0"/>
              <a:t>, </a:t>
            </a:r>
            <a:r>
              <a:rPr lang="ru-RU" sz="1200" dirty="0"/>
              <a:t>Левобережный отдел полиции </a:t>
            </a:r>
            <a:r>
              <a:rPr lang="ru-RU" sz="1200" dirty="0" err="1"/>
              <a:t>г.Усть</a:t>
            </a:r>
            <a:r>
              <a:rPr lang="ru-RU" sz="1200" dirty="0"/>
              <a:t>- </a:t>
            </a:r>
            <a:r>
              <a:rPr lang="ru-RU" sz="1200" dirty="0" err="1"/>
              <a:t>Каменогорск</a:t>
            </a:r>
            <a:endParaRPr lang="ru-RU" sz="1200" spc="10" dirty="0">
              <a:latin typeface="Times New Roman" panose="02020603050405020304" pitchFamily="18" charset="0"/>
              <a:ea typeface="Times New Roman" panose="02020603050405020304" pitchFamily="18" charset="0"/>
            </a:endParaRPr>
          </a:p>
          <a:p>
            <a:pPr lvl="0">
              <a:lnSpc>
                <a:spcPct val="106000"/>
              </a:lnSpc>
              <a:tabLst>
                <a:tab pos="2257425" algn="ctr"/>
              </a:tabLst>
            </a:pP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Тілдерді меңгеруі</a:t>
            </a:r>
            <a:endParaRPr lang="ru-RU" sz="1400" b="1" dirty="0">
              <a:solidFill>
                <a:prstClr val="black"/>
              </a:solidFill>
              <a:ea typeface="Calibri"/>
              <a:cs typeface="Times New Roman"/>
            </a:endParaRPr>
          </a:p>
          <a:p>
            <a:r>
              <a:rPr lang="kk-KZ" sz="1400" dirty="0"/>
              <a:t>қазақ, </a:t>
            </a:r>
            <a:r>
              <a:rPr lang="kk-KZ" sz="1400" dirty="0" smtClean="0"/>
              <a:t>орыс, ағылшын</a:t>
            </a:r>
            <a:endParaRPr lang="ru-RU" sz="1400" dirty="0"/>
          </a:p>
          <a:p>
            <a:r>
              <a:rPr lang="kk-KZ" sz="1400" b="1" dirty="0" smtClean="0"/>
              <a:t>Жетістіктері</a:t>
            </a:r>
            <a:r>
              <a:rPr lang="ru-RU" sz="1400" b="1" dirty="0"/>
              <a:t>, </a:t>
            </a:r>
            <a:r>
              <a:rPr lang="kk-KZ" sz="1400" b="1" dirty="0" smtClean="0"/>
              <a:t>марапаттары </a:t>
            </a:r>
            <a:r>
              <a:rPr lang="ru-RU" sz="1400" spc="10" dirty="0" err="1" smtClean="0"/>
              <a:t>агылшын</a:t>
            </a:r>
            <a:r>
              <a:rPr lang="ru-RU" sz="1400" spc="10" dirty="0" smtClean="0"/>
              <a:t> </a:t>
            </a:r>
            <a:r>
              <a:rPr lang="ru-RU" sz="1400" spc="10" dirty="0" err="1" smtClean="0"/>
              <a:t>тілін</a:t>
            </a:r>
            <a:r>
              <a:rPr lang="ru-RU" sz="1400" spc="10" dirty="0" smtClean="0"/>
              <a:t> </a:t>
            </a:r>
            <a:r>
              <a:rPr lang="ru-RU" sz="1400" spc="10" dirty="0" err="1"/>
              <a:t>жаксы</a:t>
            </a:r>
            <a:r>
              <a:rPr lang="ru-RU" sz="1400" spc="10" dirty="0"/>
              <a:t> </a:t>
            </a:r>
            <a:r>
              <a:rPr lang="ru-RU" sz="1400" spc="10" dirty="0" err="1" smtClean="0"/>
              <a:t>бшеді</a:t>
            </a:r>
            <a:r>
              <a:rPr lang="ru-RU" sz="1400" spc="10" dirty="0" smtClean="0"/>
              <a:t>,«</a:t>
            </a:r>
            <a:r>
              <a:rPr lang="ru-RU" sz="1400" spc="10" dirty="0" err="1" smtClean="0"/>
              <a:t>Міндетті</a:t>
            </a:r>
            <a:r>
              <a:rPr lang="ru-RU" sz="1400" spc="10" dirty="0" smtClean="0"/>
              <a:t> фортепиано</a:t>
            </a:r>
            <a:r>
              <a:rPr lang="ru-RU" sz="1400" spc="10" dirty="0"/>
              <a:t>» </a:t>
            </a:r>
            <a:r>
              <a:rPr lang="ru-RU" sz="1400" spc="10" dirty="0" err="1" smtClean="0"/>
              <a:t>сыныбындағы</a:t>
            </a:r>
            <a:r>
              <a:rPr lang="ru-RU" sz="1400" spc="10" dirty="0" smtClean="0"/>
              <a:t> </a:t>
            </a:r>
            <a:r>
              <a:rPr lang="ru-RU" sz="1400" spc="10" dirty="0" err="1"/>
              <a:t>фортепианода</a:t>
            </a:r>
            <a:r>
              <a:rPr lang="ru-RU" sz="1400" spc="10" dirty="0"/>
              <a:t> </a:t>
            </a:r>
            <a:r>
              <a:rPr lang="ru-RU" sz="1400" spc="10" dirty="0" err="1"/>
              <a:t>ойнауды</a:t>
            </a:r>
            <a:r>
              <a:rPr lang="ru-RU" sz="1400" spc="10" dirty="0"/>
              <a:t> </a:t>
            </a:r>
            <a:r>
              <a:rPr lang="ru-RU" sz="1400" spc="10" dirty="0" err="1"/>
              <a:t>менгерген</a:t>
            </a:r>
            <a:r>
              <a:rPr lang="ru-RU" sz="1400" spc="10" dirty="0" smtClean="0"/>
              <a:t>.</a:t>
            </a:r>
            <a:endParaRPr lang="kk-KZ" sz="1400" dirty="0"/>
          </a:p>
          <a:p>
            <a:r>
              <a:rPr lang="ru-RU" sz="1400" b="1" dirty="0" smtClean="0"/>
              <a:t>К</a:t>
            </a:r>
            <a:r>
              <a:rPr lang="kk-KZ" sz="1400" b="1" dirty="0"/>
              <a:t>әсіби </a:t>
            </a:r>
            <a:r>
              <a:rPr lang="kk-KZ" sz="1400" b="1" dirty="0" smtClean="0"/>
              <a:t>білімі</a:t>
            </a:r>
            <a:endParaRPr lang="ru-RU" sz="1400" b="1" dirty="0" smtClean="0">
              <a:cs typeface="Times New Roman"/>
            </a:endParaRPr>
          </a:p>
          <a:p>
            <a:r>
              <a:rPr lang="ru-RU" sz="1400" spc="10" dirty="0" err="1" smtClean="0"/>
              <a:t>Уш</a:t>
            </a:r>
            <a:r>
              <a:rPr lang="ru-RU" sz="1400" spc="10" dirty="0" smtClean="0"/>
              <a:t> </a:t>
            </a:r>
            <a:r>
              <a:rPr lang="ru-RU" sz="1400" spc="10" dirty="0" err="1" smtClean="0"/>
              <a:t>тілді</a:t>
            </a:r>
            <a:r>
              <a:rPr lang="ru-RU" sz="1400" spc="10" dirty="0" smtClean="0"/>
              <a:t> </a:t>
            </a:r>
            <a:r>
              <a:rPr lang="ru-RU" sz="1400" spc="10" dirty="0" err="1" smtClean="0"/>
              <a:t>жақсы</a:t>
            </a:r>
            <a:r>
              <a:rPr lang="ru-RU" sz="1400" spc="10" dirty="0" smtClean="0"/>
              <a:t> </a:t>
            </a:r>
            <a:r>
              <a:rPr lang="ru-RU" sz="1400" spc="10" dirty="0" err="1" smtClean="0"/>
              <a:t>меңгерген</a:t>
            </a:r>
            <a:r>
              <a:rPr lang="ru-RU" sz="1400" spc="10" dirty="0"/>
              <a:t>, </a:t>
            </a:r>
            <a:r>
              <a:rPr lang="ru-RU" sz="1400" spc="10" dirty="0" err="1"/>
              <a:t>адамдармен</a:t>
            </a:r>
            <a:r>
              <a:rPr lang="ru-RU" sz="1400" spc="10" dirty="0"/>
              <a:t> </a:t>
            </a:r>
            <a:r>
              <a:rPr lang="ru-RU" sz="1400" spc="10" dirty="0" err="1" smtClean="0"/>
              <a:t>қарым-қатынасы</a:t>
            </a:r>
            <a:r>
              <a:rPr lang="ru-RU" sz="1400" spc="10" dirty="0" smtClean="0"/>
              <a:t> </a:t>
            </a:r>
            <a:r>
              <a:rPr lang="ru-RU" sz="1400" spc="10" dirty="0" err="1" smtClean="0"/>
              <a:t>жақсы</a:t>
            </a:r>
            <a:r>
              <a:rPr lang="ru-RU" sz="1400" spc="10" dirty="0" smtClean="0"/>
              <a:t> </a:t>
            </a:r>
            <a:r>
              <a:rPr lang="ru-RU" sz="1400" spc="10" dirty="0"/>
              <a:t>, </a:t>
            </a:r>
            <a:r>
              <a:rPr lang="ru-RU" sz="1400" spc="10" dirty="0" err="1" smtClean="0"/>
              <a:t>білікті</a:t>
            </a:r>
            <a:r>
              <a:rPr lang="ru-RU" sz="1400" spc="10" dirty="0" smtClean="0"/>
              <a:t> </a:t>
            </a:r>
            <a:r>
              <a:rPr lang="ru-RU" sz="1400" spc="10" dirty="0"/>
              <a:t>,</a:t>
            </a:r>
            <a:r>
              <a:rPr lang="ru-RU" sz="1400" spc="10" dirty="0" err="1"/>
              <a:t>ез</a:t>
            </a:r>
            <a:r>
              <a:rPr lang="ru-RU" sz="1400" spc="10" dirty="0"/>
              <a:t> </a:t>
            </a:r>
            <a:r>
              <a:rPr lang="ru-RU" sz="1400" spc="10" dirty="0" err="1"/>
              <a:t>жумысына</a:t>
            </a:r>
            <a:r>
              <a:rPr lang="ru-RU" sz="1400" spc="10" dirty="0"/>
              <a:t> аса </a:t>
            </a:r>
            <a:r>
              <a:rPr lang="ru-RU" sz="1400" spc="10" dirty="0" err="1"/>
              <a:t>манызды</a:t>
            </a:r>
            <a:r>
              <a:rPr lang="ru-RU" sz="1400" spc="10" dirty="0"/>
              <a:t> </a:t>
            </a:r>
            <a:r>
              <a:rPr lang="ru-RU" sz="1400" spc="10" dirty="0" err="1"/>
              <a:t>жауаптылык</a:t>
            </a:r>
            <a:r>
              <a:rPr lang="ru-RU" sz="1400" spc="10" dirty="0"/>
              <a:t> </a:t>
            </a:r>
            <a:r>
              <a:rPr lang="ru-RU" sz="1400" spc="10" dirty="0" err="1"/>
              <a:t>танытады</a:t>
            </a:r>
            <a:r>
              <a:rPr lang="ru-RU" sz="1400" spc="10" dirty="0"/>
              <a:t>.</a:t>
            </a:r>
            <a:endParaRPr lang="ru-RU" sz="1400" spc="10" dirty="0">
              <a:latin typeface="Times New Roman" panose="02020603050405020304" pitchFamily="18" charset="0"/>
              <a:ea typeface="Times New Roman" panose="02020603050405020304" pitchFamily="18" charset="0"/>
            </a:endParaRPr>
          </a:p>
          <a:p>
            <a:r>
              <a:rPr lang="kk-KZ" sz="1400" b="1" dirty="0" smtClean="0"/>
              <a:t>Жеке қасиеттері</a:t>
            </a:r>
            <a:endParaRPr lang="ru-RU" sz="1400" b="1" dirty="0" smtClean="0">
              <a:cs typeface="Times New Roman"/>
            </a:endParaRPr>
          </a:p>
          <a:p>
            <a:r>
              <a:rPr lang="ru-RU" sz="1400" spc="10" dirty="0" err="1" smtClean="0"/>
              <a:t>Жауапкершілік</a:t>
            </a:r>
            <a:r>
              <a:rPr lang="ru-RU" sz="1400" spc="10" dirty="0" smtClean="0"/>
              <a:t>, </a:t>
            </a:r>
            <a:r>
              <a:rPr lang="ru-RU" sz="1400" spc="10" dirty="0" err="1" smtClean="0"/>
              <a:t>кепшіл</a:t>
            </a:r>
            <a:r>
              <a:rPr lang="ru-RU" sz="1400" spc="10" dirty="0" smtClean="0"/>
              <a:t>, </a:t>
            </a:r>
            <a:r>
              <a:rPr lang="ru-RU" sz="1400" spc="10" dirty="0" err="1"/>
              <a:t>шыншылдык</a:t>
            </a:r>
            <a:r>
              <a:rPr lang="ru-RU" sz="1400" spc="10" dirty="0"/>
              <a:t>, </a:t>
            </a:r>
            <a:r>
              <a:rPr lang="ru-RU" sz="1400" spc="10" dirty="0" err="1"/>
              <a:t>ез</a:t>
            </a:r>
            <a:r>
              <a:rPr lang="ru-RU" sz="1400" spc="10" dirty="0"/>
              <a:t> </a:t>
            </a:r>
            <a:r>
              <a:rPr lang="ru-RU" sz="1400" spc="10" dirty="0" err="1"/>
              <a:t>ойын</a:t>
            </a:r>
            <a:r>
              <a:rPr lang="ru-RU" sz="1400" spc="10" dirty="0"/>
              <a:t> </a:t>
            </a:r>
            <a:r>
              <a:rPr lang="ru-RU" sz="1400" spc="10" dirty="0" err="1"/>
              <a:t>толык</a:t>
            </a:r>
            <a:r>
              <a:rPr lang="ru-RU" sz="1400" spc="10" dirty="0"/>
              <a:t> </a:t>
            </a:r>
            <a:r>
              <a:rPr lang="ru-RU" sz="1400" spc="10" dirty="0" err="1" smtClean="0"/>
              <a:t>жеткізе</a:t>
            </a:r>
            <a:r>
              <a:rPr lang="ru-RU" sz="1400" spc="10" dirty="0" smtClean="0"/>
              <a:t> </a:t>
            </a:r>
            <a:r>
              <a:rPr lang="ru-RU" sz="1400" spc="10" dirty="0" err="1"/>
              <a:t>алады</a:t>
            </a:r>
            <a:r>
              <a:rPr lang="ru-RU" sz="1400" spc="10" dirty="0"/>
              <a:t>, </a:t>
            </a:r>
            <a:r>
              <a:rPr lang="ru-RU" sz="1400" spc="10" dirty="0" err="1" smtClean="0"/>
              <a:t>алға</a:t>
            </a:r>
            <a:r>
              <a:rPr lang="ru-RU" sz="1400" spc="10" dirty="0" smtClean="0"/>
              <a:t> </a:t>
            </a:r>
            <a:r>
              <a:rPr lang="ru-RU" sz="1400" spc="10" dirty="0" err="1"/>
              <a:t>койган</a:t>
            </a:r>
            <a:r>
              <a:rPr lang="ru-RU" sz="1400" spc="10" dirty="0"/>
              <a:t> </a:t>
            </a:r>
            <a:r>
              <a:rPr lang="ru-RU" sz="1400" spc="10" dirty="0" err="1"/>
              <a:t>максатына</a:t>
            </a:r>
            <a:r>
              <a:rPr lang="ru-RU" sz="1400" spc="10" dirty="0"/>
              <a:t> </a:t>
            </a:r>
            <a:r>
              <a:rPr lang="ru-RU" sz="1400" spc="10" dirty="0" err="1" smtClean="0"/>
              <a:t>жету</a:t>
            </a:r>
            <a:r>
              <a:rPr lang="ru-RU" sz="1400" spc="10" dirty="0" smtClean="0"/>
              <a:t>, </a:t>
            </a:r>
            <a:r>
              <a:rPr lang="ru-RU" sz="1400" spc="10" dirty="0" err="1" smtClean="0"/>
              <a:t>бастаған</a:t>
            </a:r>
            <a:r>
              <a:rPr lang="ru-RU" sz="1400" spc="10" dirty="0" smtClean="0"/>
              <a:t> </a:t>
            </a:r>
            <a:r>
              <a:rPr lang="en-US" sz="1400" spc="20" dirty="0" err="1" smtClean="0"/>
              <a:t>ic</a:t>
            </a:r>
            <a:r>
              <a:rPr lang="kk-KZ" sz="1400" spc="20" dirty="0" smtClean="0"/>
              <a:t>т</a:t>
            </a:r>
            <a:r>
              <a:rPr lang="en-US" sz="1400" spc="20" dirty="0" err="1" smtClean="0"/>
              <a:t>i</a:t>
            </a:r>
            <a:r>
              <a:rPr lang="en-US" sz="1400" spc="20" dirty="0" smtClean="0"/>
              <a:t> </a:t>
            </a:r>
            <a:r>
              <a:rPr lang="ru-RU" sz="1400" spc="10" dirty="0" err="1" smtClean="0"/>
              <a:t>аяғына</a:t>
            </a:r>
            <a:r>
              <a:rPr lang="ru-RU" sz="1400" spc="10" dirty="0" smtClean="0"/>
              <a:t> </a:t>
            </a:r>
            <a:r>
              <a:rPr lang="ru-RU" sz="1400" spc="10" dirty="0" err="1" smtClean="0"/>
              <a:t>дейін</a:t>
            </a:r>
            <a:r>
              <a:rPr lang="ru-RU" sz="1400" spc="10" dirty="0" smtClean="0"/>
              <a:t> </a:t>
            </a:r>
            <a:r>
              <a:rPr lang="ru-RU" sz="1400" spc="10" dirty="0" err="1" smtClean="0"/>
              <a:t>жеткізу</a:t>
            </a:r>
            <a:r>
              <a:rPr lang="ru-RU" sz="1400" spc="10" dirty="0"/>
              <a:t>.</a:t>
            </a:r>
            <a:endParaRPr lang="ru-RU" sz="1400" spc="10" dirty="0">
              <a:latin typeface="Times New Roman" panose="02020603050405020304" pitchFamily="18" charset="0"/>
              <a:ea typeface="Times New Roman" panose="02020603050405020304" pitchFamily="18" charset="0"/>
            </a:endParaRPr>
          </a:p>
          <a:p>
            <a:r>
              <a:rPr lang="kk-KZ" sz="1400" b="1" dirty="0" smtClean="0"/>
              <a:t>Өмірлік </a:t>
            </a:r>
            <a:r>
              <a:rPr lang="kk-KZ" sz="1400" b="1" dirty="0"/>
              <a:t>ұстаным</a:t>
            </a:r>
            <a:endParaRPr lang="ru-RU" sz="1400" dirty="0">
              <a:ea typeface="Calibri"/>
              <a:cs typeface="Times New Roman"/>
            </a:endParaRPr>
          </a:p>
          <a:p>
            <a:r>
              <a:rPr lang="ru-RU" sz="1400" dirty="0" err="1" smtClean="0"/>
              <a:t>Үш</a:t>
            </a:r>
            <a:r>
              <a:rPr lang="ru-RU" sz="1400" dirty="0" smtClean="0"/>
              <a:t> </a:t>
            </a:r>
            <a:r>
              <a:rPr lang="ru-RU" sz="1400" dirty="0" err="1" smtClean="0"/>
              <a:t>нәрсені</a:t>
            </a:r>
            <a:r>
              <a:rPr lang="ru-RU" sz="1400" dirty="0" smtClean="0"/>
              <a:t> </a:t>
            </a:r>
            <a:r>
              <a:rPr lang="ru-RU" sz="1400" dirty="0" err="1"/>
              <a:t>ұ</a:t>
            </a:r>
            <a:r>
              <a:rPr lang="ru-RU" sz="1400" dirty="0" err="1" smtClean="0"/>
              <a:t>мытпа</a:t>
            </a:r>
            <a:r>
              <a:rPr lang="ru-RU" sz="1400" dirty="0"/>
              <a:t>: </a:t>
            </a:r>
            <a:r>
              <a:rPr lang="ru-RU" sz="1400" dirty="0" err="1" smtClean="0"/>
              <a:t>езінді</a:t>
            </a:r>
            <a:r>
              <a:rPr lang="ru-RU" sz="1400" dirty="0" smtClean="0"/>
              <a:t> </a:t>
            </a:r>
            <a:r>
              <a:rPr lang="ru-RU" sz="1400" dirty="0" err="1" smtClean="0"/>
              <a:t>кұрметте</a:t>
            </a:r>
            <a:r>
              <a:rPr lang="ru-RU" sz="1400" dirty="0"/>
              <a:t>, </a:t>
            </a:r>
            <a:r>
              <a:rPr lang="ru-RU" sz="1400" dirty="0" err="1" smtClean="0"/>
              <a:t>езгелерді</a:t>
            </a:r>
            <a:r>
              <a:rPr lang="ru-RU" sz="1400" dirty="0" smtClean="0"/>
              <a:t> </a:t>
            </a:r>
            <a:r>
              <a:rPr lang="ru-RU" sz="1400" dirty="0" err="1" smtClean="0"/>
              <a:t>кұрметте</a:t>
            </a:r>
            <a:r>
              <a:rPr lang="ru-RU" sz="1400" dirty="0" smtClean="0"/>
              <a:t> </a:t>
            </a:r>
            <a:r>
              <a:rPr lang="ru-RU" sz="1400" dirty="0" err="1" smtClean="0"/>
              <a:t>және</a:t>
            </a:r>
            <a:r>
              <a:rPr lang="ru-RU" sz="1400" dirty="0" smtClean="0"/>
              <a:t> </a:t>
            </a:r>
            <a:r>
              <a:rPr lang="ru-RU" sz="1400" dirty="0" err="1"/>
              <a:t>ез</a:t>
            </a:r>
            <a:r>
              <a:rPr lang="ru-RU" sz="1400" dirty="0"/>
              <a:t> </a:t>
            </a:r>
            <a:r>
              <a:rPr lang="ru-RU" sz="1400" dirty="0" err="1" smtClean="0"/>
              <a:t>жасаған</a:t>
            </a:r>
            <a:r>
              <a:rPr lang="ru-RU" sz="1400" dirty="0" smtClean="0"/>
              <a:t> </a:t>
            </a:r>
            <a:r>
              <a:rPr lang="ru-RU" sz="1400" dirty="0" err="1"/>
              <a:t>ә</a:t>
            </a:r>
            <a:r>
              <a:rPr lang="ru-RU" sz="1400" dirty="0" err="1" smtClean="0"/>
              <a:t>р</a:t>
            </a:r>
            <a:r>
              <a:rPr lang="ru-RU" sz="1400" dirty="0" smtClean="0"/>
              <a:t> </a:t>
            </a:r>
            <a:r>
              <a:rPr lang="en-US" sz="1400" dirty="0" err="1"/>
              <a:t>ic</a:t>
            </a:r>
            <a:r>
              <a:rPr lang="ru-RU" sz="1400" dirty="0" smtClean="0"/>
              <a:t>-</a:t>
            </a:r>
            <a:r>
              <a:rPr lang="ru-RU" sz="1400" dirty="0" err="1" smtClean="0"/>
              <a:t>эрекетіне</a:t>
            </a:r>
            <a:r>
              <a:rPr lang="ru-RU" sz="1400" dirty="0" smtClean="0"/>
              <a:t> </a:t>
            </a:r>
            <a:r>
              <a:rPr lang="ru-RU" sz="1400" dirty="0" err="1"/>
              <a:t>жауап</a:t>
            </a:r>
            <a:r>
              <a:rPr lang="ru-RU" sz="1400" dirty="0"/>
              <a:t> </a:t>
            </a:r>
            <a:r>
              <a:rPr lang="ru-RU" sz="1400" dirty="0" err="1"/>
              <a:t>бере</a:t>
            </a:r>
            <a:r>
              <a:rPr lang="ru-RU" sz="1400" dirty="0"/>
              <a:t> </a:t>
            </a:r>
            <a:r>
              <a:rPr lang="ru-RU" sz="1400" dirty="0" err="1" smtClean="0"/>
              <a:t>біл</a:t>
            </a:r>
            <a:r>
              <a:rPr lang="ru-RU" sz="1400" dirty="0" smtClean="0"/>
              <a:t>!</a:t>
            </a:r>
            <a:endParaRPr lang="ru-RU" sz="105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1047883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137" y="476824"/>
            <a:ext cx="1475426" cy="136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Жумабекова</a:t>
            </a:r>
            <a:r>
              <a:rPr lang="ru-RU" sz="1400" b="1" dirty="0">
                <a:solidFill>
                  <a:schemeClr val="bg1"/>
                </a:solidFill>
              </a:rPr>
              <a:t> </a:t>
            </a:r>
            <a:r>
              <a:rPr lang="ru-RU" sz="1400" b="1" dirty="0" err="1">
                <a:solidFill>
                  <a:schemeClr val="bg1"/>
                </a:solidFill>
              </a:rPr>
              <a:t>Аяна</a:t>
            </a:r>
            <a:r>
              <a:rPr lang="ru-RU" sz="1400" b="1" dirty="0">
                <a:solidFill>
                  <a:schemeClr val="bg1"/>
                </a:solidFill>
              </a:rPr>
              <a:t> </a:t>
            </a:r>
            <a:r>
              <a:rPr lang="ru-RU" sz="1400" b="1" dirty="0" err="1">
                <a:solidFill>
                  <a:schemeClr val="bg1"/>
                </a:solidFill>
              </a:rPr>
              <a:t>Нурболкызы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smtClean="0">
                <a:solidFill>
                  <a:schemeClr val="bg1"/>
                </a:solidFill>
                <a:ea typeface="Calibri" pitchFamily="34" charset="0"/>
                <a:cs typeface="Times New Roman" pitchFamily="18" charset="0"/>
              </a:rPr>
              <a:t>Тел.: </a:t>
            </a:r>
            <a:r>
              <a:rPr lang="ru-RU" sz="1400" dirty="0" smtClean="0">
                <a:solidFill>
                  <a:schemeClr val="bg1"/>
                </a:solidFill>
              </a:rPr>
              <a:t>+7 (702) 504-40-60</a:t>
            </a:r>
            <a:br>
              <a:rPr lang="ru-RU" sz="1400" dirty="0" smtClean="0">
                <a:solidFill>
                  <a:schemeClr val="bg1"/>
                </a:solidFill>
              </a:rPr>
            </a:br>
            <a:r>
              <a:rPr lang="en-US" sz="1400" dirty="0" smtClean="0">
                <a:solidFill>
                  <a:schemeClr val="bg1"/>
                </a:solidFill>
                <a:ea typeface="Calibri" pitchFamily="34" charset="0"/>
                <a:cs typeface="Times New Roman" pitchFamily="18" charset="0"/>
              </a:rPr>
              <a:t>E-mail: </a:t>
            </a:r>
            <a:r>
              <a:rPr lang="ru-RU" sz="1400" b="1" dirty="0" smtClean="0">
                <a:solidFill>
                  <a:schemeClr val="bg1"/>
                </a:solidFill>
              </a:rPr>
              <a:t>: </a:t>
            </a:r>
            <a:r>
              <a:rPr lang="en-US" sz="1400" u="sng" dirty="0" smtClean="0">
                <a:solidFill>
                  <a:schemeClr val="bg1"/>
                </a:solidFill>
              </a:rPr>
              <a:t>ayrin.estel@mail.ru</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smtClean="0"/>
              <a:t>18.07.2001</a:t>
            </a:r>
          </a:p>
          <a:p>
            <a:r>
              <a:rPr lang="ru-RU" sz="1400" b="1" dirty="0" smtClean="0"/>
              <a:t>Семейное </a:t>
            </a:r>
            <a:r>
              <a:rPr lang="ru-RU" sz="1400" b="1" dirty="0"/>
              <a:t>положение:</a:t>
            </a:r>
            <a:r>
              <a:rPr lang="ru-RU" sz="1400" dirty="0"/>
              <a:t>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6В04201 Юриспруденция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ru-RU" sz="1400" dirty="0"/>
              <a:t>Языковые курсы по </a:t>
            </a:r>
            <a:r>
              <a:rPr lang="ru-RU" sz="1400" dirty="0" smtClean="0"/>
              <a:t>турецкому</a:t>
            </a:r>
            <a:r>
              <a:rPr lang="kk-KZ" sz="1400" dirty="0" smtClean="0"/>
              <a:t>, </a:t>
            </a:r>
            <a:r>
              <a:rPr lang="ru-RU" sz="1400" dirty="0"/>
              <a:t>Кондитерские </a:t>
            </a:r>
            <a:r>
              <a:rPr lang="ru-RU" sz="1400" dirty="0" smtClean="0"/>
              <a:t>курсы, </a:t>
            </a:r>
            <a:r>
              <a:rPr lang="kk-KZ" sz="1400" dirty="0"/>
              <a:t>Сыбайлас жемқорлыққа қарсы іс-кимылдардың өзекті мәселелері ВКУ имени С.Аманжолова</a:t>
            </a:r>
            <a:endParaRPr lang="ru-RU" sz="1400" b="1" cap="small" dirty="0"/>
          </a:p>
          <a:p>
            <a:r>
              <a:rPr lang="ru-RU" sz="1400" dirty="0" smtClean="0"/>
              <a:t> </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a:t>РОВД </a:t>
            </a:r>
            <a:r>
              <a:rPr lang="ru-RU" sz="1400" dirty="0" err="1"/>
              <a:t>р.Абай</a:t>
            </a:r>
            <a:r>
              <a:rPr lang="ru-RU" sz="1400" dirty="0"/>
              <a:t>, </a:t>
            </a:r>
            <a:r>
              <a:rPr lang="ru-RU" sz="1400" dirty="0" err="1"/>
              <a:t>с.Караул</a:t>
            </a:r>
            <a:r>
              <a:rPr lang="ru-RU" sz="1400" dirty="0"/>
              <a:t> </a:t>
            </a:r>
            <a:r>
              <a:rPr lang="ru-RU" sz="1400" dirty="0" smtClean="0"/>
              <a:t>, </a:t>
            </a:r>
            <a:r>
              <a:rPr lang="ru-RU" sz="1400" dirty="0"/>
              <a:t>Левобережный отдел полиции </a:t>
            </a:r>
            <a:r>
              <a:rPr lang="ru-RU" sz="1400" dirty="0" err="1"/>
              <a:t>г.Усть</a:t>
            </a:r>
            <a:r>
              <a:rPr lang="ru-RU" sz="1400" dirty="0"/>
              <a:t>- </a:t>
            </a:r>
            <a:r>
              <a:rPr lang="ru-RU" sz="1400" dirty="0" err="1"/>
              <a:t>Каменогорск</a:t>
            </a:r>
            <a:endParaRPr lang="ru-RU" sz="1400" dirty="0" smtClean="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pPr lvl="0"/>
            <a:r>
              <a:rPr lang="kk-KZ" sz="1200" dirty="0" smtClean="0">
                <a:solidFill>
                  <a:schemeClr val="bg1"/>
                </a:solidFill>
              </a:rPr>
              <a:t>нет</a:t>
            </a:r>
            <a:endParaRPr lang="ru-RU" sz="1200" dirty="0">
              <a:solidFill>
                <a:schemeClr val="bg1"/>
              </a:solidFill>
            </a:endParaRPr>
          </a:p>
          <a:p>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200" b="1" dirty="0" smtClean="0">
                <a:solidFill>
                  <a:prstClr val="black"/>
                </a:solidFill>
                <a:ea typeface="Calibri"/>
                <a:cs typeface="Times New Roman"/>
              </a:rPr>
              <a:t>Владение языками</a:t>
            </a:r>
          </a:p>
          <a:p>
            <a:r>
              <a:rPr lang="sr-Cyrl-CS" sz="1200" dirty="0"/>
              <a:t>Казахский - родной, русский – </a:t>
            </a:r>
            <a:r>
              <a:rPr lang="sr-Cyrl-CS" sz="1200" dirty="0" smtClean="0"/>
              <a:t>свободно, английский - базовый</a:t>
            </a:r>
          </a:p>
          <a:p>
            <a:r>
              <a:rPr lang="ru-RU" sz="1200" b="1" dirty="0" smtClean="0">
                <a:ea typeface="Calibri"/>
                <a:cs typeface="Times New Roman"/>
              </a:rPr>
              <a:t>Достижения, награды </a:t>
            </a:r>
            <a:r>
              <a:rPr lang="ru-RU" sz="1200" spc="30" dirty="0"/>
              <a:t>Окончила музыкальную школу им. </a:t>
            </a:r>
            <a:r>
              <a:rPr lang="ru-RU" sz="1200" spc="30" dirty="0" err="1"/>
              <a:t>Ж.Карменова</a:t>
            </a:r>
            <a:r>
              <a:rPr lang="ru-RU" sz="1200" spc="30" dirty="0"/>
              <a:t> по специальности «Прима-</a:t>
            </a:r>
            <a:r>
              <a:rPr lang="ru-RU" sz="1200" spc="30" dirty="0" err="1"/>
              <a:t>Кобыз</a:t>
            </a:r>
            <a:r>
              <a:rPr lang="ru-RU" sz="1200" spc="30" dirty="0"/>
              <a:t>» и «Хореография</a:t>
            </a:r>
            <a:r>
              <a:rPr lang="ru-RU" sz="1200" spc="30" dirty="0" smtClean="0"/>
              <a:t>».</a:t>
            </a:r>
            <a:endParaRPr lang="ru-RU" sz="1200" dirty="0" smtClean="0">
              <a:ea typeface="Calibri"/>
              <a:cs typeface="Times New Roman"/>
            </a:endParaRPr>
          </a:p>
          <a:p>
            <a:pPr>
              <a:lnSpc>
                <a:spcPct val="106000"/>
              </a:lnSpc>
              <a:tabLst>
                <a:tab pos="2257425" algn="ctr"/>
              </a:tabLst>
            </a:pPr>
            <a:r>
              <a:rPr lang="ru-RU" sz="1200" b="1" dirty="0" smtClean="0">
                <a:ea typeface="Calibri"/>
                <a:cs typeface="Times New Roman"/>
              </a:rPr>
              <a:t>Профессиональные знания и навыки</a:t>
            </a:r>
          </a:p>
          <a:p>
            <a:pPr>
              <a:lnSpc>
                <a:spcPct val="106000"/>
              </a:lnSpc>
              <a:tabLst>
                <a:tab pos="2257425" algn="ctr"/>
              </a:tabLst>
            </a:pPr>
            <a:r>
              <a:rPr lang="ru-RU" sz="1200" spc="30" dirty="0"/>
              <a:t>Высокая психологическая устойчивость, принимать решения и за их результаты отвечать самостоятельно, умение выживать в разных </a:t>
            </a:r>
            <a:r>
              <a:rPr lang="ru-RU" sz="1200" spc="30" dirty="0" err="1"/>
              <a:t>жизнненых</a:t>
            </a:r>
            <a:r>
              <a:rPr lang="ru-RU" sz="1200" spc="30" dirty="0"/>
              <a:t> ситуациях, эффективно управлять временем и людьми, стратегически и творчески мыслить, вести </a:t>
            </a:r>
            <a:r>
              <a:rPr lang="ru-RU" sz="1200" spc="30" dirty="0" smtClean="0"/>
              <a:t>переговоры</a:t>
            </a:r>
            <a:endParaRPr lang="ru-RU" sz="1200" spc="35" dirty="0">
              <a:latin typeface="Times New Roman" panose="02020603050405020304" pitchFamily="18" charset="0"/>
              <a:ea typeface="Times New Roman" panose="02020603050405020304" pitchFamily="18" charset="0"/>
            </a:endParaRPr>
          </a:p>
          <a:p>
            <a:pPr lvl="0"/>
            <a:r>
              <a:rPr lang="ru-RU" sz="1200" b="1" dirty="0" smtClean="0">
                <a:ea typeface="Calibri"/>
                <a:cs typeface="Times New Roman"/>
              </a:rPr>
              <a:t>Личные качества</a:t>
            </a:r>
          </a:p>
          <a:p>
            <a:pPr lvl="0"/>
            <a:r>
              <a:rPr lang="ru-RU" sz="1200" spc="30" dirty="0" smtClean="0"/>
              <a:t>Умение </a:t>
            </a:r>
            <a:r>
              <a:rPr lang="ru-RU" sz="1200" spc="30" dirty="0"/>
              <a:t>работать в группе и лидерские качества, никогда не дам слабых в обиду, помогу нуждающимся, умение в кратчайшие сроки изучить проблему любой сложности, ответственность, разделяю работу и личную жизнь.</a:t>
            </a:r>
            <a:endParaRPr lang="ru-RU" sz="1200" spc="30" dirty="0">
              <a:latin typeface="Times New Roman" panose="02020603050405020304" pitchFamily="18" charset="0"/>
              <a:ea typeface="Times New Roman" panose="02020603050405020304" pitchFamily="18" charset="0"/>
            </a:endParaRPr>
          </a:p>
          <a:p>
            <a:r>
              <a:rPr lang="ru-RU" sz="1200" b="1" dirty="0" smtClean="0">
                <a:ea typeface="Calibri"/>
                <a:cs typeface="Times New Roman"/>
              </a:rPr>
              <a:t>Жизненное кредо</a:t>
            </a:r>
            <a:endParaRPr lang="ru-RU" sz="1200" dirty="0" smtClean="0">
              <a:ea typeface="Calibri"/>
              <a:cs typeface="Times New Roman"/>
            </a:endParaRPr>
          </a:p>
          <a:p>
            <a:r>
              <a:rPr lang="ru-RU" sz="1200" dirty="0"/>
              <a:t>Говорите правду и Вы будете оригинальны.</a:t>
            </a:r>
            <a:endParaRPr lang="ru-RU" sz="12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4345076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smtClean="0">
                <a:solidFill>
                  <a:schemeClr val="bg1"/>
                </a:solidFill>
              </a:rPr>
              <a:t>Жақсыбаев</a:t>
            </a:r>
            <a:r>
              <a:rPr lang="ru-RU" sz="1400" b="1" dirty="0" smtClean="0">
                <a:solidFill>
                  <a:schemeClr val="bg1"/>
                </a:solidFill>
              </a:rPr>
              <a:t> </a:t>
            </a:r>
            <a:r>
              <a:rPr lang="ru-RU" sz="1400" b="1" dirty="0" err="1" smtClean="0">
                <a:solidFill>
                  <a:schemeClr val="bg1"/>
                </a:solidFill>
              </a:rPr>
              <a:t>Арман</a:t>
            </a:r>
            <a:r>
              <a:rPr lang="ru-RU" sz="1400" b="1" dirty="0" smtClean="0">
                <a:solidFill>
                  <a:schemeClr val="bg1"/>
                </a:solidFill>
              </a:rPr>
              <a:t> </a:t>
            </a:r>
            <a:r>
              <a:rPr lang="ru-RU" sz="1400" b="1" dirty="0" err="1" smtClean="0">
                <a:solidFill>
                  <a:schemeClr val="bg1"/>
                </a:solidFill>
              </a:rPr>
              <a:t>Мұратұлы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87786100764</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kk-KZ" sz="1400" u="sng" dirty="0" smtClean="0">
                <a:solidFill>
                  <a:schemeClr val="bg1"/>
                </a:solidFill>
              </a:rPr>
              <a:t>-</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smtClean="0"/>
              <a:t>29.052001</a:t>
            </a:r>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smtClean="0"/>
              <a:t>Бойдақ</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smtClean="0"/>
              <a:t>-</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a:t>
            </a:r>
            <a:r>
              <a:rPr lang="kk-KZ" sz="1400" b="1" dirty="0" smtClean="0"/>
              <a:t>жері</a:t>
            </a:r>
            <a:endParaRPr lang="ru-RU" sz="1400" b="1" dirty="0" smtClean="0">
              <a:solidFill>
                <a:prstClr val="black"/>
              </a:solidFill>
              <a:cs typeface="Times New Roman"/>
            </a:endParaRPr>
          </a:p>
          <a:p>
            <a:pPr lvl="0">
              <a:lnSpc>
                <a:spcPct val="106000"/>
              </a:lnSpc>
              <a:tabLst>
                <a:tab pos="2257425" algn="ctr"/>
              </a:tabLst>
            </a:pPr>
            <a:r>
              <a:rPr lang="ru-RU" sz="1400" spc="30" dirty="0" smtClean="0"/>
              <a:t>№1 </a:t>
            </a:r>
            <a:r>
              <a:rPr lang="ru-RU" sz="1400" spc="30" dirty="0" err="1" smtClean="0"/>
              <a:t>Ұлан</a:t>
            </a:r>
            <a:r>
              <a:rPr lang="ru-RU" sz="1400" spc="30" dirty="0" smtClean="0"/>
              <a:t> соты</a:t>
            </a:r>
            <a:endParaRPr lang="ru-RU" sz="1200" spc="10" dirty="0">
              <a:latin typeface="Times New Roman" panose="02020603050405020304" pitchFamily="18" charset="0"/>
              <a:ea typeface="Times New Roman" panose="02020603050405020304" pitchFamily="18" charset="0"/>
            </a:endParaRPr>
          </a:p>
          <a:p>
            <a:pPr lvl="0">
              <a:lnSpc>
                <a:spcPct val="106000"/>
              </a:lnSpc>
              <a:tabLst>
                <a:tab pos="2257425" algn="ctr"/>
              </a:tabLst>
            </a:pP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Тілдерді меңгеруі</a:t>
            </a:r>
            <a:endParaRPr lang="ru-RU" sz="1400" b="1" dirty="0">
              <a:solidFill>
                <a:prstClr val="black"/>
              </a:solidFill>
              <a:ea typeface="Calibri"/>
              <a:cs typeface="Times New Roman"/>
            </a:endParaRPr>
          </a:p>
          <a:p>
            <a:r>
              <a:rPr lang="kk-KZ" sz="1400" dirty="0"/>
              <a:t>қазақ, </a:t>
            </a:r>
            <a:r>
              <a:rPr lang="kk-KZ" sz="1400" dirty="0" smtClean="0"/>
              <a:t>орыс, ағылшын</a:t>
            </a:r>
            <a:endParaRPr lang="ru-RU" sz="1400" dirty="0"/>
          </a:p>
          <a:p>
            <a:r>
              <a:rPr lang="kk-KZ" sz="1400" b="1" dirty="0" smtClean="0"/>
              <a:t>Жетістіктері</a:t>
            </a:r>
            <a:r>
              <a:rPr lang="ru-RU" sz="1400" b="1" dirty="0"/>
              <a:t>, </a:t>
            </a:r>
            <a:r>
              <a:rPr lang="kk-KZ" sz="1400" b="1" dirty="0" smtClean="0"/>
              <a:t>марапаттары </a:t>
            </a:r>
            <a:r>
              <a:rPr lang="ru-RU" sz="1400" spc="10" dirty="0" smtClean="0"/>
              <a:t>-</a:t>
            </a:r>
            <a:endParaRPr lang="kk-KZ" sz="1400" dirty="0"/>
          </a:p>
          <a:p>
            <a:r>
              <a:rPr lang="ru-RU" sz="1400" b="1" dirty="0" smtClean="0"/>
              <a:t>К</a:t>
            </a:r>
            <a:r>
              <a:rPr lang="kk-KZ" sz="1400" b="1" dirty="0"/>
              <a:t>әсіби </a:t>
            </a:r>
            <a:r>
              <a:rPr lang="kk-KZ" sz="1400" b="1" dirty="0" smtClean="0"/>
              <a:t>білімі</a:t>
            </a:r>
            <a:endParaRPr lang="ru-RU" sz="1400" b="1" dirty="0" smtClean="0">
              <a:cs typeface="Times New Roman"/>
            </a:endParaRPr>
          </a:p>
          <a:p>
            <a:r>
              <a:rPr lang="kk-KZ" sz="1400" dirty="0"/>
              <a:t>Компьютерді еркін қолдана аламын, </a:t>
            </a:r>
            <a:r>
              <a:rPr lang="en-US" sz="1400" dirty="0"/>
              <a:t>Word Excel </a:t>
            </a:r>
            <a:r>
              <a:rPr lang="kk-KZ" sz="1400" dirty="0"/>
              <a:t>т.б. Жұмысты орындай аламын. Заңдарды біле тұра, өзімнің құқытарымды еркін түрде қорғай аламын</a:t>
            </a:r>
          </a:p>
          <a:p>
            <a:r>
              <a:rPr lang="kk-KZ" sz="1400" b="1" dirty="0" smtClean="0"/>
              <a:t>Жеке қасиеттері</a:t>
            </a:r>
            <a:endParaRPr lang="ru-RU" sz="1400" b="1" dirty="0" smtClean="0">
              <a:cs typeface="Times New Roman"/>
            </a:endParaRPr>
          </a:p>
          <a:p>
            <a:r>
              <a:rPr lang="ru-RU" sz="1400" dirty="0" err="1"/>
              <a:t>Мақсаттылық</a:t>
            </a:r>
            <a:r>
              <a:rPr lang="ru-RU" sz="1400" dirty="0"/>
              <a:t>, </a:t>
            </a:r>
            <a:r>
              <a:rPr lang="ru-RU" sz="1400" dirty="0" err="1"/>
              <a:t>ұйымдастырушылық</a:t>
            </a:r>
            <a:r>
              <a:rPr lang="ru-RU" sz="1400" dirty="0"/>
              <a:t> </a:t>
            </a:r>
            <a:r>
              <a:rPr lang="ru-RU" sz="1400" dirty="0" err="1"/>
              <a:t>қабілеттер</a:t>
            </a:r>
            <a:r>
              <a:rPr lang="ru-RU" sz="1400" dirty="0"/>
              <a:t>, </a:t>
            </a:r>
            <a:r>
              <a:rPr lang="ru-RU" sz="1400" dirty="0" err="1"/>
              <a:t>шешім</a:t>
            </a:r>
            <a:r>
              <a:rPr lang="ru-RU" sz="1400" dirty="0"/>
              <a:t> </a:t>
            </a:r>
            <a:r>
              <a:rPr lang="ru-RU" sz="1400" dirty="0" err="1"/>
              <a:t>қабылдай</a:t>
            </a:r>
            <a:r>
              <a:rPr lang="ru-RU" sz="1400" dirty="0"/>
              <a:t> </a:t>
            </a:r>
            <a:r>
              <a:rPr lang="ru-RU" sz="1400" dirty="0" err="1"/>
              <a:t>білу</a:t>
            </a:r>
            <a:r>
              <a:rPr lang="ru-RU" sz="1400" dirty="0"/>
              <a:t> </a:t>
            </a:r>
            <a:r>
              <a:rPr lang="ru-RU" sz="1400" dirty="0" err="1"/>
              <a:t>және</a:t>
            </a:r>
            <a:r>
              <a:rPr lang="ru-RU" sz="1400" dirty="0"/>
              <a:t> </a:t>
            </a:r>
            <a:r>
              <a:rPr lang="ru-RU" sz="1400" dirty="0" err="1"/>
              <a:t>өз</a:t>
            </a:r>
            <a:r>
              <a:rPr lang="ru-RU" sz="1400" dirty="0"/>
              <a:t> </a:t>
            </a:r>
            <a:r>
              <a:rPr lang="ru-RU" sz="1400" dirty="0" err="1"/>
              <a:t>ойларымды</a:t>
            </a:r>
            <a:r>
              <a:rPr lang="ru-RU" sz="1400" dirty="0"/>
              <a:t> </a:t>
            </a:r>
            <a:r>
              <a:rPr lang="ru-RU" sz="1400" dirty="0" err="1"/>
              <a:t>тұжырымдай</a:t>
            </a:r>
            <a:r>
              <a:rPr lang="ru-RU" sz="1400" dirty="0"/>
              <a:t> </a:t>
            </a:r>
            <a:r>
              <a:rPr lang="ru-RU" sz="1400" dirty="0" err="1"/>
              <a:t>білу</a:t>
            </a:r>
            <a:r>
              <a:rPr lang="ru-RU" sz="1400" dirty="0"/>
              <a:t>, </a:t>
            </a:r>
            <a:r>
              <a:rPr lang="ru-RU" sz="1400" dirty="0" err="1"/>
              <a:t>енбекқорлық</a:t>
            </a:r>
            <a:r>
              <a:rPr lang="ru-RU" sz="1400" dirty="0"/>
              <a:t>, </a:t>
            </a:r>
            <a:r>
              <a:rPr lang="ru-RU" sz="1400" dirty="0" err="1"/>
              <a:t>нұсқауларды</a:t>
            </a:r>
            <a:r>
              <a:rPr lang="ru-RU" sz="1400" dirty="0"/>
              <a:t> </a:t>
            </a:r>
            <a:r>
              <a:rPr lang="ru-RU" sz="1400" dirty="0" err="1"/>
              <a:t>орындай</a:t>
            </a:r>
            <a:r>
              <a:rPr lang="ru-RU" sz="1400" dirty="0"/>
              <a:t> </a:t>
            </a:r>
            <a:r>
              <a:rPr lang="ru-RU" sz="1400" dirty="0" err="1"/>
              <a:t>білу</a:t>
            </a:r>
            <a:r>
              <a:rPr lang="ru-RU" sz="1400" dirty="0"/>
              <a:t>, </a:t>
            </a:r>
            <a:r>
              <a:rPr lang="ru-RU" sz="1400" dirty="0" err="1"/>
              <a:t>әдептілік</a:t>
            </a:r>
            <a:r>
              <a:rPr lang="ru-RU" sz="1400" dirty="0"/>
              <a:t>, </a:t>
            </a:r>
            <a:r>
              <a:rPr lang="ru-RU" sz="1400" dirty="0" err="1"/>
              <a:t>сыпайылық</a:t>
            </a:r>
            <a:r>
              <a:rPr lang="ru-RU" sz="1400" dirty="0"/>
              <a:t>, </a:t>
            </a:r>
            <a:r>
              <a:rPr lang="ru-RU" sz="1400" dirty="0" err="1"/>
              <a:t>табандылық</a:t>
            </a:r>
            <a:endParaRPr lang="ru-RU" sz="1400" dirty="0"/>
          </a:p>
          <a:p>
            <a:r>
              <a:rPr lang="kk-KZ" sz="1400" b="1" dirty="0" smtClean="0"/>
              <a:t>Өмірлік </a:t>
            </a:r>
            <a:r>
              <a:rPr lang="kk-KZ" sz="1400" b="1" dirty="0"/>
              <a:t>ұстаным</a:t>
            </a:r>
            <a:endParaRPr lang="ru-RU" sz="1400" dirty="0">
              <a:ea typeface="Calibri"/>
              <a:cs typeface="Times New Roman"/>
            </a:endParaRPr>
          </a:p>
          <a:p>
            <a:r>
              <a:rPr lang="kk-KZ" sz="1400" dirty="0" smtClean="0"/>
              <a:t>Жетістікке емес, құндылықтарға ұмтылыңыз</a:t>
            </a:r>
            <a:endParaRPr lang="ru-RU" sz="105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668914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137" y="476824"/>
            <a:ext cx="1475426" cy="136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smtClean="0">
                <a:solidFill>
                  <a:schemeClr val="bg1"/>
                </a:solidFill>
              </a:rPr>
              <a:t>Қайнарқызы</a:t>
            </a:r>
            <a:r>
              <a:rPr lang="ru-RU" sz="1400" b="1" dirty="0" smtClean="0">
                <a:solidFill>
                  <a:schemeClr val="bg1"/>
                </a:solidFill>
              </a:rPr>
              <a:t> </a:t>
            </a:r>
            <a:r>
              <a:rPr lang="ru-RU" sz="1400" b="1" dirty="0" err="1" smtClean="0">
                <a:solidFill>
                  <a:schemeClr val="bg1"/>
                </a:solidFill>
              </a:rPr>
              <a:t>Балжан</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87077257027</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smtClean="0">
                <a:solidFill>
                  <a:schemeClr val="bg1"/>
                </a:solidFill>
                <a:ea typeface="Calibri" pitchFamily="34" charset="0"/>
                <a:cs typeface="Times New Roman" pitchFamily="18" charset="0"/>
              </a:rPr>
              <a:t>kkainarkyzy@mail.ru</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smtClean="0"/>
              <a:t>18.01.2001</a:t>
            </a:r>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smtClean="0"/>
              <a:t>Тұрмыс</a:t>
            </a:r>
            <a:r>
              <a:rPr lang="ru-RU" sz="1400" dirty="0" smtClean="0"/>
              <a:t> </a:t>
            </a:r>
            <a:r>
              <a:rPr lang="ru-RU" sz="1400" dirty="0" err="1" smtClean="0"/>
              <a:t>құрмаған</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300" dirty="0" smtClean="0"/>
              <a:t>Кәсіби дайындық және біліктілігі арттыру ресурстық орталығы «Виктимология», «Сыбайлас жемқорлыққа қарсы мәдениет негіздері», Медиация институтын дамыту бойынша семинар тренинг</a:t>
            </a:r>
            <a:endParaRPr lang="ru-RU" sz="13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a:t>
            </a:r>
            <a:r>
              <a:rPr lang="kk-KZ" sz="1400" b="1" dirty="0" smtClean="0"/>
              <a:t>жері</a:t>
            </a:r>
            <a:endParaRPr lang="ru-RU" sz="1400" b="1" dirty="0" smtClean="0">
              <a:solidFill>
                <a:prstClr val="black"/>
              </a:solidFill>
              <a:cs typeface="Times New Roman"/>
            </a:endParaRPr>
          </a:p>
          <a:p>
            <a:pPr lvl="0">
              <a:lnSpc>
                <a:spcPct val="106000"/>
              </a:lnSpc>
              <a:tabLst>
                <a:tab pos="2257425" algn="ctr"/>
              </a:tabLst>
            </a:pPr>
            <a:r>
              <a:rPr lang="ru-RU" sz="1400" spc="30" dirty="0" err="1" smtClean="0"/>
              <a:t>Өскемен</a:t>
            </a:r>
            <a:r>
              <a:rPr lang="ru-RU" sz="1400" spc="30" dirty="0" smtClean="0"/>
              <a:t> </a:t>
            </a:r>
            <a:r>
              <a:rPr lang="ru-RU" sz="1400" spc="30" dirty="0" err="1" smtClean="0"/>
              <a:t>қалалық</a:t>
            </a:r>
            <a:r>
              <a:rPr lang="ru-RU" sz="1400" spc="30" dirty="0" smtClean="0"/>
              <a:t> </a:t>
            </a:r>
            <a:r>
              <a:rPr lang="ru-RU" sz="1400" spc="30" dirty="0" err="1" smtClean="0"/>
              <a:t>прокуратурасы</a:t>
            </a:r>
            <a:endParaRPr lang="ru-RU" sz="1200" spc="10" dirty="0">
              <a:latin typeface="Times New Roman" panose="02020603050405020304" pitchFamily="18" charset="0"/>
              <a:ea typeface="Times New Roman" panose="02020603050405020304" pitchFamily="18" charset="0"/>
            </a:endParaRPr>
          </a:p>
          <a:p>
            <a:pPr lvl="0">
              <a:lnSpc>
                <a:spcPct val="106000"/>
              </a:lnSpc>
              <a:tabLst>
                <a:tab pos="2257425" algn="ctr"/>
              </a:tabLst>
            </a:pP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Тілдерді меңгеруі</a:t>
            </a:r>
            <a:endParaRPr lang="ru-RU" sz="1400" b="1" dirty="0">
              <a:solidFill>
                <a:prstClr val="black"/>
              </a:solidFill>
              <a:ea typeface="Calibri"/>
              <a:cs typeface="Times New Roman"/>
            </a:endParaRPr>
          </a:p>
          <a:p>
            <a:r>
              <a:rPr lang="kk-KZ" sz="1400" dirty="0"/>
              <a:t>қазақ, </a:t>
            </a:r>
            <a:r>
              <a:rPr lang="kk-KZ" sz="1400" dirty="0" smtClean="0"/>
              <a:t>орыс, ағылшын</a:t>
            </a:r>
            <a:endParaRPr lang="ru-RU" sz="1400" dirty="0"/>
          </a:p>
          <a:p>
            <a:pPr marR="368300" lvl="0">
              <a:lnSpc>
                <a:spcPts val="1225"/>
              </a:lnSpc>
              <a:buClr>
                <a:srgbClr val="000000"/>
              </a:buClr>
              <a:buSzPts val="900"/>
            </a:pPr>
            <a:r>
              <a:rPr lang="kk-KZ" sz="1400" b="1" dirty="0" smtClean="0"/>
              <a:t>Жетістіктері</a:t>
            </a:r>
            <a:r>
              <a:rPr lang="ru-RU" sz="1400" b="1" dirty="0"/>
              <a:t>, </a:t>
            </a:r>
            <a:r>
              <a:rPr lang="kk-KZ" sz="1400" b="1" dirty="0" smtClean="0"/>
              <a:t>марапаттары </a:t>
            </a:r>
            <a:r>
              <a:rPr lang="ru-RU" sz="1400" spc="35" dirty="0" smtClean="0"/>
              <a:t>‘</a:t>
            </a:r>
            <a:r>
              <a:rPr lang="ru-RU" sz="1400" spc="35" dirty="0" err="1" smtClean="0"/>
              <a:t>Ғылыми</a:t>
            </a:r>
            <a:r>
              <a:rPr lang="ru-RU" sz="1400" spc="35" dirty="0" smtClean="0"/>
              <a:t> </a:t>
            </a:r>
            <a:r>
              <a:rPr lang="ru-RU" sz="1400" spc="35" dirty="0" err="1" smtClean="0"/>
              <a:t>көзкарас</a:t>
            </a:r>
            <a:r>
              <a:rPr lang="ru-RU" sz="1400" spc="35" dirty="0"/>
              <a:t>: </a:t>
            </a:r>
            <a:r>
              <a:rPr lang="ru-RU" sz="1400" spc="35" dirty="0" err="1"/>
              <a:t>идеялар</a:t>
            </a:r>
            <a:r>
              <a:rPr lang="ru-RU" sz="1400" spc="35" dirty="0"/>
              <a:t>, </a:t>
            </a:r>
            <a:r>
              <a:rPr lang="ru-RU" sz="1400" spc="35" dirty="0" err="1"/>
              <a:t>зерттеулер</a:t>
            </a:r>
            <a:r>
              <a:rPr lang="ru-RU" sz="1400" spc="35" dirty="0"/>
              <a:t>, </a:t>
            </a:r>
            <a:r>
              <a:rPr lang="ru-RU" sz="1400" spc="35" dirty="0" err="1"/>
              <a:t>инновациялар</a:t>
            </a:r>
            <a:r>
              <a:rPr lang="ru-RU" sz="1400" spc="35" dirty="0"/>
              <a:t>” </a:t>
            </a:r>
            <a:r>
              <a:rPr lang="ru-RU" sz="1400" spc="35" dirty="0" err="1"/>
              <a:t>атты</a:t>
            </a:r>
            <a:r>
              <a:rPr lang="ru-RU" sz="1400" spc="35" dirty="0"/>
              <a:t> III </a:t>
            </a:r>
            <a:r>
              <a:rPr lang="ru-RU" sz="1400" spc="35" dirty="0" err="1"/>
              <a:t>Республикалык</a:t>
            </a:r>
            <a:r>
              <a:rPr lang="ru-RU" sz="1400" spc="35" dirty="0"/>
              <a:t> </a:t>
            </a:r>
            <a:r>
              <a:rPr lang="ru-RU" sz="1400" spc="35" dirty="0" err="1" smtClean="0"/>
              <a:t>студенттердін</a:t>
            </a:r>
            <a:r>
              <a:rPr lang="ru-RU" sz="1400" spc="35" dirty="0" smtClean="0"/>
              <a:t> </a:t>
            </a:r>
            <a:r>
              <a:rPr lang="ru-RU" sz="1400" spc="35" dirty="0" err="1"/>
              <a:t>ғ</a:t>
            </a:r>
            <a:r>
              <a:rPr lang="ru-RU" sz="1400" spc="35" dirty="0" err="1" smtClean="0"/>
              <a:t>ылыми-зерттеу</a:t>
            </a:r>
            <a:r>
              <a:rPr lang="ru-RU" sz="1400" spc="35" dirty="0" smtClean="0"/>
              <a:t> </a:t>
            </a:r>
            <a:r>
              <a:rPr lang="ru-RU" sz="1400" spc="35" dirty="0" err="1" smtClean="0"/>
              <a:t>жұмыстары</a:t>
            </a:r>
            <a:r>
              <a:rPr lang="ru-RU" sz="1400" spc="35" dirty="0" smtClean="0"/>
              <a:t> </a:t>
            </a:r>
            <a:r>
              <a:rPr lang="ru-RU" sz="1400" spc="35" dirty="0" err="1"/>
              <a:t>сайысы</a:t>
            </a:r>
            <a:r>
              <a:rPr lang="ru-RU" sz="1400" spc="35" dirty="0"/>
              <a:t>, II </a:t>
            </a:r>
            <a:r>
              <a:rPr lang="ru-RU" sz="1400" spc="35" dirty="0" err="1" smtClean="0"/>
              <a:t>орын</a:t>
            </a:r>
            <a:r>
              <a:rPr lang="ru-RU" sz="1400" spc="35" dirty="0" smtClean="0"/>
              <a:t>; </a:t>
            </a:r>
            <a:r>
              <a:rPr lang="ru-RU" sz="1400" spc="35" dirty="0" err="1" smtClean="0"/>
              <a:t>облыстык</a:t>
            </a:r>
            <a:r>
              <a:rPr lang="ru-RU" sz="1400" spc="35" dirty="0" smtClean="0"/>
              <a:t> </a:t>
            </a:r>
            <a:r>
              <a:rPr lang="ru-RU" sz="1400" spc="35" dirty="0" err="1" smtClean="0"/>
              <a:t>пәндік</a:t>
            </a:r>
            <a:r>
              <a:rPr lang="ru-RU" sz="1400" spc="35" dirty="0" smtClean="0"/>
              <a:t> </a:t>
            </a:r>
            <a:r>
              <a:rPr lang="ru-RU" sz="1400" spc="35" dirty="0" err="1" smtClean="0"/>
              <a:t>олимпиадалар</a:t>
            </a:r>
            <a:r>
              <a:rPr lang="ru-RU" sz="1400" spc="35" dirty="0" smtClean="0"/>
              <a:t>; Казахстан </a:t>
            </a:r>
            <a:r>
              <a:rPr lang="ru-RU" sz="1400" spc="35" dirty="0" err="1"/>
              <a:t>тарихынан</a:t>
            </a:r>
            <a:r>
              <a:rPr lang="ru-RU" sz="1400" spc="35" dirty="0"/>
              <a:t> </a:t>
            </a:r>
            <a:r>
              <a:rPr lang="ru-RU" sz="1400" spc="35" dirty="0" err="1" smtClean="0"/>
              <a:t>қалалық</a:t>
            </a:r>
            <a:r>
              <a:rPr lang="ru-RU" sz="1400" spc="35" dirty="0" smtClean="0"/>
              <a:t> </a:t>
            </a:r>
            <a:r>
              <a:rPr lang="ru-RU" sz="1400" spc="35" dirty="0" err="1" smtClean="0"/>
              <a:t>ғылыми</a:t>
            </a:r>
            <a:r>
              <a:rPr lang="ru-RU" sz="1400" spc="35" dirty="0" smtClean="0"/>
              <a:t> </a:t>
            </a:r>
            <a:r>
              <a:rPr lang="ru-RU" sz="1400" spc="35" dirty="0" err="1"/>
              <a:t>жоба</a:t>
            </a:r>
            <a:r>
              <a:rPr lang="ru-RU" sz="1400" spc="35" dirty="0"/>
              <a:t>, III </a:t>
            </a:r>
            <a:r>
              <a:rPr lang="ru-RU" sz="1400" spc="35" dirty="0" err="1"/>
              <a:t>орын</a:t>
            </a:r>
            <a:r>
              <a:rPr lang="ru-RU" sz="1400" spc="35" dirty="0"/>
              <a:t> </a:t>
            </a:r>
            <a:r>
              <a:rPr lang="ru-RU" sz="1400" spc="35" dirty="0" err="1" smtClean="0"/>
              <a:t>және</a:t>
            </a:r>
            <a:r>
              <a:rPr lang="ru-RU" sz="1400" spc="35" dirty="0" smtClean="0"/>
              <a:t> </a:t>
            </a:r>
            <a:r>
              <a:rPr lang="ru-RU" sz="1400" spc="35" dirty="0" err="1"/>
              <a:t>т.б</a:t>
            </a:r>
            <a:r>
              <a:rPr lang="ru-RU" sz="1400" spc="35" dirty="0" smtClean="0"/>
              <a:t>.</a:t>
            </a:r>
            <a:endParaRPr lang="kk-KZ" sz="1400" dirty="0"/>
          </a:p>
          <a:p>
            <a:r>
              <a:rPr lang="ru-RU" sz="1400" b="1" dirty="0" smtClean="0"/>
              <a:t>К</a:t>
            </a:r>
            <a:r>
              <a:rPr lang="kk-KZ" sz="1400" b="1" dirty="0"/>
              <a:t>әсіби </a:t>
            </a:r>
            <a:r>
              <a:rPr lang="kk-KZ" sz="1400" b="1" dirty="0" smtClean="0"/>
              <a:t>білімі</a:t>
            </a:r>
            <a:endParaRPr lang="ru-RU" sz="1400" b="1" dirty="0" smtClean="0">
              <a:cs typeface="Times New Roman"/>
            </a:endParaRPr>
          </a:p>
          <a:p>
            <a:r>
              <a:rPr lang="kk-KZ" sz="1400" dirty="0" smtClean="0"/>
              <a:t>-</a:t>
            </a:r>
            <a:endParaRPr lang="kk-KZ" sz="1400" dirty="0"/>
          </a:p>
          <a:p>
            <a:r>
              <a:rPr lang="kk-KZ" sz="1400" b="1" dirty="0" smtClean="0"/>
              <a:t>Жеке қасиеттері</a:t>
            </a:r>
            <a:endParaRPr lang="ru-RU" sz="1400" b="1" dirty="0" smtClean="0">
              <a:cs typeface="Times New Roman"/>
            </a:endParaRPr>
          </a:p>
          <a:p>
            <a:pPr marL="76200" marR="50800" indent="-266700">
              <a:lnSpc>
                <a:spcPts val="1225"/>
              </a:lnSpc>
            </a:pPr>
            <a:r>
              <a:rPr lang="ru-RU" sz="1400" spc="35" dirty="0" err="1" smtClean="0"/>
              <a:t>Әділдік</a:t>
            </a:r>
            <a:r>
              <a:rPr lang="ru-RU" sz="1400" spc="35" dirty="0" smtClean="0"/>
              <a:t>, </a:t>
            </a:r>
            <a:r>
              <a:rPr lang="ru-RU" sz="1400" spc="35" dirty="0" err="1" smtClean="0"/>
              <a:t>жауапкершілік</a:t>
            </a:r>
            <a:r>
              <a:rPr lang="ru-RU" sz="1400" spc="35" dirty="0"/>
              <a:t>, </a:t>
            </a:r>
            <a:r>
              <a:rPr lang="ru-RU" sz="1400" spc="35" dirty="0" err="1"/>
              <a:t>адамдармен</a:t>
            </a:r>
            <a:r>
              <a:rPr lang="ru-RU" sz="1400" spc="35" dirty="0"/>
              <a:t> </a:t>
            </a:r>
            <a:r>
              <a:rPr lang="ru-RU" sz="1400" spc="35" dirty="0" err="1"/>
              <a:t>карым-катынас</a:t>
            </a:r>
            <a:r>
              <a:rPr lang="ru-RU" sz="1400" spc="35" dirty="0"/>
              <a:t> тез </a:t>
            </a:r>
            <a:r>
              <a:rPr lang="ru-RU" sz="1400" spc="35" dirty="0" err="1"/>
              <a:t>орнатуга</a:t>
            </a:r>
            <a:r>
              <a:rPr lang="ru-RU" sz="1400" spc="35" dirty="0"/>
              <a:t> бей</a:t>
            </a:r>
            <a:r>
              <a:rPr lang="en-US" sz="1400" spc="35" dirty="0" err="1" smtClean="0"/>
              <a:t>iM</a:t>
            </a:r>
            <a:r>
              <a:rPr lang="kk-KZ" sz="1400" spc="35" dirty="0" smtClean="0"/>
              <a:t>д</a:t>
            </a:r>
            <a:r>
              <a:rPr lang="en-US" sz="1400" spc="35" dirty="0" err="1" smtClean="0"/>
              <a:t>i</a:t>
            </a:r>
            <a:r>
              <a:rPr lang="ru-RU" sz="1400" spc="35" dirty="0"/>
              <a:t>л</a:t>
            </a:r>
            <a:r>
              <a:rPr lang="en-US" sz="1400" spc="35" dirty="0" err="1"/>
              <a:t>i</a:t>
            </a:r>
            <a:r>
              <a:rPr lang="ru-RU" sz="1400" spc="35" dirty="0"/>
              <a:t>к, </a:t>
            </a:r>
            <a:r>
              <a:rPr lang="ru-RU" sz="1400" spc="35" dirty="0" err="1" smtClean="0"/>
              <a:t>ұстамдылык</a:t>
            </a:r>
            <a:r>
              <a:rPr lang="ru-RU" sz="1400" spc="35" dirty="0"/>
              <a:t>, </a:t>
            </a:r>
            <a:r>
              <a:rPr lang="ru-RU" sz="1400" spc="35" dirty="0" err="1"/>
              <a:t>максаттылык</a:t>
            </a:r>
            <a:r>
              <a:rPr lang="ru-RU" sz="1400" spc="35" dirty="0"/>
              <a:t>, </a:t>
            </a:r>
            <a:r>
              <a:rPr lang="ru-RU" sz="1400" spc="35" dirty="0" err="1" smtClean="0"/>
              <a:t>уйымдастырушылык</a:t>
            </a:r>
            <a:r>
              <a:rPr lang="ru-RU" sz="1400" spc="35" dirty="0" smtClean="0"/>
              <a:t>, </a:t>
            </a:r>
            <a:r>
              <a:rPr lang="ru-RU" sz="1400" spc="35" dirty="0" err="1" smtClean="0"/>
              <a:t>ужыммен</a:t>
            </a:r>
            <a:r>
              <a:rPr lang="ru-RU" sz="1400" spc="35" dirty="0" smtClean="0"/>
              <a:t> </a:t>
            </a:r>
            <a:r>
              <a:rPr lang="ru-RU" sz="1400" spc="35" dirty="0" err="1"/>
              <a:t>жумыс</a:t>
            </a:r>
            <a:r>
              <a:rPr lang="ru-RU" sz="1400" spc="35" dirty="0"/>
              <a:t> </a:t>
            </a:r>
            <a:r>
              <a:rPr lang="ru-RU" sz="1400" spc="35" dirty="0" err="1"/>
              <a:t>і</a:t>
            </a:r>
            <a:r>
              <a:rPr lang="ru-RU" sz="1400" spc="35" dirty="0" err="1" smtClean="0"/>
              <a:t>тей</a:t>
            </a:r>
            <a:r>
              <a:rPr lang="ru-RU" sz="1400" spc="35" dirty="0" smtClean="0"/>
              <a:t> </a:t>
            </a:r>
            <a:r>
              <a:rPr lang="ru-RU" sz="1400" spc="35" dirty="0" err="1" smtClean="0"/>
              <a:t>білу</a:t>
            </a:r>
            <a:r>
              <a:rPr lang="ru-RU" sz="1400" spc="35" dirty="0"/>
              <a:t>, </a:t>
            </a:r>
            <a:r>
              <a:rPr lang="ru-RU" sz="1400" spc="35" dirty="0" err="1" smtClean="0"/>
              <a:t>ұкыптылык</a:t>
            </a:r>
            <a:r>
              <a:rPr lang="ru-RU" sz="1400" spc="35" dirty="0"/>
              <a:t>, </a:t>
            </a:r>
            <a:r>
              <a:rPr lang="ru-RU" sz="1400" spc="35" dirty="0" err="1" smtClean="0"/>
              <a:t>алға</a:t>
            </a:r>
            <a:r>
              <a:rPr lang="ru-RU" sz="1400" spc="35" dirty="0" smtClean="0"/>
              <a:t> </a:t>
            </a:r>
            <a:r>
              <a:rPr lang="ru-RU" sz="1400" spc="35" dirty="0" err="1"/>
              <a:t>койган</a:t>
            </a:r>
            <a:r>
              <a:rPr lang="ru-RU" sz="1400" spc="35" dirty="0"/>
              <a:t> </a:t>
            </a:r>
            <a:r>
              <a:rPr lang="ru-RU" sz="1400" spc="35" dirty="0" err="1" smtClean="0"/>
              <a:t>міндеттерге</a:t>
            </a:r>
            <a:r>
              <a:rPr lang="ru-RU" sz="1400" spc="35" dirty="0" smtClean="0"/>
              <a:t> </a:t>
            </a:r>
            <a:r>
              <a:rPr lang="ru-RU" sz="1400" spc="35" dirty="0" err="1" smtClean="0"/>
              <a:t>шығармашылық</a:t>
            </a:r>
            <a:r>
              <a:rPr lang="ru-RU" sz="1400" spc="35" dirty="0" smtClean="0"/>
              <a:t> </a:t>
            </a:r>
            <a:r>
              <a:rPr lang="ru-RU" sz="1400" spc="35" dirty="0" err="1" smtClean="0"/>
              <a:t>көзқарас</a:t>
            </a:r>
            <a:r>
              <a:rPr lang="ru-RU" sz="1400" spc="35" dirty="0"/>
              <a:t>.</a:t>
            </a:r>
            <a:endParaRPr lang="ru-RU" sz="1400" spc="35" dirty="0">
              <a:latin typeface="Times New Roman" panose="02020603050405020304" pitchFamily="18" charset="0"/>
              <a:ea typeface="Times New Roman" panose="02020603050405020304" pitchFamily="18" charset="0"/>
            </a:endParaRPr>
          </a:p>
          <a:p>
            <a:r>
              <a:rPr lang="kk-KZ" sz="1400" b="1" dirty="0" smtClean="0"/>
              <a:t>Өмірлік ұстаным</a:t>
            </a:r>
            <a:endParaRPr lang="ru-RU" sz="1400" dirty="0" smtClean="0">
              <a:ea typeface="Calibri"/>
              <a:cs typeface="Times New Roman"/>
            </a:endParaRPr>
          </a:p>
          <a:p>
            <a:r>
              <a:rPr lang="kk-KZ" sz="1400" dirty="0" smtClean="0"/>
              <a:t>Адамдық борышың халқына еңбек қыл. Ақ жолдан айынмай, ар сақта, оны біл. Талаптан да білім мен өнер үйрен</a:t>
            </a:r>
            <a:endParaRPr lang="ru-RU" sz="1050" dirty="0" smtClean="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9144204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smtClean="0">
                <a:solidFill>
                  <a:schemeClr val="bg1"/>
                </a:solidFill>
              </a:rPr>
              <a:t>Окпанова</a:t>
            </a:r>
            <a:r>
              <a:rPr lang="ru-RU" sz="1400" b="1" dirty="0" smtClean="0">
                <a:solidFill>
                  <a:schemeClr val="bg1"/>
                </a:solidFill>
              </a:rPr>
              <a:t> </a:t>
            </a:r>
            <a:r>
              <a:rPr lang="ru-RU" sz="1400" b="1" dirty="0" err="1" smtClean="0">
                <a:solidFill>
                  <a:schemeClr val="bg1"/>
                </a:solidFill>
              </a:rPr>
              <a:t>Назерке</a:t>
            </a:r>
            <a:r>
              <a:rPr lang="ru-RU" sz="1400" b="1" dirty="0" smtClean="0">
                <a:solidFill>
                  <a:schemeClr val="bg1"/>
                </a:solidFill>
              </a:rPr>
              <a:t> </a:t>
            </a:r>
            <a:r>
              <a:rPr lang="ru-RU" sz="1400" b="1" dirty="0" err="1" smtClean="0">
                <a:solidFill>
                  <a:schemeClr val="bg1"/>
                </a:solidFill>
              </a:rPr>
              <a:t>Айдарханқызы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87073767395</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smtClean="0">
                <a:solidFill>
                  <a:schemeClr val="bg1"/>
                </a:solidFill>
                <a:ea typeface="Calibri" pitchFamily="34" charset="0"/>
                <a:cs typeface="Times New Roman" pitchFamily="18" charset="0"/>
              </a:rPr>
              <a:t>nazerke.okapova@bk.ru</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smtClean="0"/>
              <a:t>23.12.2001</a:t>
            </a:r>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smtClean="0"/>
              <a:t>Тұрмыс</a:t>
            </a:r>
            <a:r>
              <a:rPr lang="ru-RU" sz="1400" dirty="0" smtClean="0"/>
              <a:t> </a:t>
            </a:r>
            <a:r>
              <a:rPr lang="ru-RU" sz="1400" dirty="0" err="1" smtClean="0"/>
              <a:t>құрмаған</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300" dirty="0" smtClean="0"/>
              <a:t>Кәсіби дайындық және біліктілігі арттыру ресурстық орталығы «Виктимология», «Сыбайлас жемқорлыққа қарсы мәдениет негіздері»</a:t>
            </a:r>
            <a:endParaRPr lang="ru-RU" sz="13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a:t>
            </a:r>
            <a:r>
              <a:rPr lang="kk-KZ" sz="1400" b="1" dirty="0" smtClean="0"/>
              <a:t>жері</a:t>
            </a:r>
            <a:endParaRPr lang="ru-RU" sz="1400" b="1" dirty="0" smtClean="0">
              <a:solidFill>
                <a:prstClr val="black"/>
              </a:solidFill>
              <a:cs typeface="Times New Roman"/>
            </a:endParaRPr>
          </a:p>
          <a:p>
            <a:pPr lvl="0">
              <a:lnSpc>
                <a:spcPct val="106000"/>
              </a:lnSpc>
              <a:tabLst>
                <a:tab pos="2257425" algn="ctr"/>
              </a:tabLst>
            </a:pPr>
            <a:r>
              <a:rPr lang="ru-RU" sz="1400" spc="30" dirty="0" err="1" smtClean="0"/>
              <a:t>Өскемен</a:t>
            </a:r>
            <a:r>
              <a:rPr lang="ru-RU" sz="1400" spc="30" dirty="0" smtClean="0"/>
              <a:t> </a:t>
            </a:r>
            <a:r>
              <a:rPr lang="ru-RU" sz="1400" spc="30" dirty="0" err="1" smtClean="0"/>
              <a:t>қалалық</a:t>
            </a:r>
            <a:r>
              <a:rPr lang="ru-RU" sz="1400" spc="30" dirty="0" smtClean="0"/>
              <a:t> </a:t>
            </a:r>
            <a:r>
              <a:rPr lang="ru-RU" sz="1400" spc="30" dirty="0" err="1" smtClean="0"/>
              <a:t>прокуратурасы</a:t>
            </a:r>
            <a:endParaRPr lang="ru-RU" sz="1200" spc="10" dirty="0">
              <a:latin typeface="Times New Roman" panose="02020603050405020304" pitchFamily="18" charset="0"/>
              <a:ea typeface="Times New Roman" panose="02020603050405020304" pitchFamily="18" charset="0"/>
            </a:endParaRPr>
          </a:p>
          <a:p>
            <a:pPr lvl="0">
              <a:lnSpc>
                <a:spcPct val="106000"/>
              </a:lnSpc>
              <a:tabLst>
                <a:tab pos="2257425" algn="ctr"/>
              </a:tabLst>
            </a:pP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Тілдерді меңгеруі</a:t>
            </a:r>
            <a:endParaRPr lang="ru-RU" sz="1400" b="1" dirty="0">
              <a:solidFill>
                <a:prstClr val="black"/>
              </a:solidFill>
              <a:ea typeface="Calibri"/>
              <a:cs typeface="Times New Roman"/>
            </a:endParaRPr>
          </a:p>
          <a:p>
            <a:r>
              <a:rPr lang="kk-KZ" sz="1400" dirty="0"/>
              <a:t>қазақ, </a:t>
            </a:r>
            <a:r>
              <a:rPr lang="kk-KZ" sz="1400" dirty="0" smtClean="0"/>
              <a:t>орыс, ағылшын</a:t>
            </a:r>
            <a:endParaRPr lang="ru-RU" sz="1400" dirty="0"/>
          </a:p>
          <a:p>
            <a:pPr marR="368300" lvl="0">
              <a:lnSpc>
                <a:spcPts val="1225"/>
              </a:lnSpc>
              <a:buClr>
                <a:srgbClr val="000000"/>
              </a:buClr>
              <a:buSzPts val="900"/>
            </a:pPr>
            <a:r>
              <a:rPr lang="kk-KZ" sz="1400" b="1" dirty="0" smtClean="0"/>
              <a:t>Жетістіктері</a:t>
            </a:r>
            <a:r>
              <a:rPr lang="ru-RU" sz="1400" b="1" dirty="0"/>
              <a:t>, </a:t>
            </a:r>
            <a:r>
              <a:rPr lang="kk-KZ" sz="1400" b="1" dirty="0" smtClean="0"/>
              <a:t>марапаттары </a:t>
            </a:r>
            <a:r>
              <a:rPr lang="ru-RU" sz="1400" spc="35" dirty="0" smtClean="0"/>
              <a:t>‘</a:t>
            </a:r>
            <a:r>
              <a:rPr lang="ru-RU" sz="1400" spc="35" dirty="0" err="1" smtClean="0"/>
              <a:t>Ғылыми</a:t>
            </a:r>
            <a:r>
              <a:rPr lang="ru-RU" sz="1400" spc="35" dirty="0" smtClean="0"/>
              <a:t> </a:t>
            </a:r>
            <a:r>
              <a:rPr lang="ru-RU" sz="1400" spc="35" dirty="0" err="1" smtClean="0"/>
              <a:t>көзкарас</a:t>
            </a:r>
            <a:r>
              <a:rPr lang="ru-RU" sz="1400" spc="35" dirty="0"/>
              <a:t>: </a:t>
            </a:r>
            <a:r>
              <a:rPr lang="ru-RU" sz="1400" spc="35" dirty="0" err="1"/>
              <a:t>идеялар</a:t>
            </a:r>
            <a:r>
              <a:rPr lang="ru-RU" sz="1400" spc="35" dirty="0"/>
              <a:t>, </a:t>
            </a:r>
            <a:r>
              <a:rPr lang="ru-RU" sz="1400" spc="35" dirty="0" err="1"/>
              <a:t>зерттеулер</a:t>
            </a:r>
            <a:r>
              <a:rPr lang="ru-RU" sz="1400" spc="35" dirty="0"/>
              <a:t>, </a:t>
            </a:r>
            <a:r>
              <a:rPr lang="ru-RU" sz="1400" spc="35" dirty="0" err="1"/>
              <a:t>инновациялар</a:t>
            </a:r>
            <a:r>
              <a:rPr lang="ru-RU" sz="1400" spc="35" dirty="0"/>
              <a:t>” </a:t>
            </a:r>
            <a:r>
              <a:rPr lang="ru-RU" sz="1400" spc="35" dirty="0" err="1"/>
              <a:t>атты</a:t>
            </a:r>
            <a:r>
              <a:rPr lang="ru-RU" sz="1400" spc="35" dirty="0"/>
              <a:t> III </a:t>
            </a:r>
            <a:r>
              <a:rPr lang="ru-RU" sz="1400" spc="35" dirty="0" err="1"/>
              <a:t>Республикалык</a:t>
            </a:r>
            <a:r>
              <a:rPr lang="ru-RU" sz="1400" spc="35" dirty="0"/>
              <a:t> </a:t>
            </a:r>
            <a:r>
              <a:rPr lang="ru-RU" sz="1400" spc="35" dirty="0" err="1" smtClean="0"/>
              <a:t>студенттердін</a:t>
            </a:r>
            <a:r>
              <a:rPr lang="ru-RU" sz="1400" spc="35" dirty="0" smtClean="0"/>
              <a:t> </a:t>
            </a:r>
            <a:r>
              <a:rPr lang="ru-RU" sz="1400" spc="35" dirty="0" err="1"/>
              <a:t>ғ</a:t>
            </a:r>
            <a:r>
              <a:rPr lang="ru-RU" sz="1400" spc="35" dirty="0" err="1" smtClean="0"/>
              <a:t>ылыми-зерттеу</a:t>
            </a:r>
            <a:r>
              <a:rPr lang="ru-RU" sz="1400" spc="35" dirty="0" smtClean="0"/>
              <a:t> </a:t>
            </a:r>
            <a:r>
              <a:rPr lang="ru-RU" sz="1400" spc="35" dirty="0" err="1" smtClean="0"/>
              <a:t>жұмыстары</a:t>
            </a:r>
            <a:r>
              <a:rPr lang="ru-RU" sz="1400" spc="35" dirty="0" smtClean="0"/>
              <a:t> </a:t>
            </a:r>
            <a:r>
              <a:rPr lang="ru-RU" sz="1400" spc="35" dirty="0" err="1"/>
              <a:t>сайысы</a:t>
            </a:r>
            <a:r>
              <a:rPr lang="ru-RU" sz="1400" spc="35" dirty="0"/>
              <a:t>, II </a:t>
            </a:r>
            <a:r>
              <a:rPr lang="ru-RU" sz="1400" spc="35" dirty="0" err="1" smtClean="0"/>
              <a:t>орын</a:t>
            </a:r>
            <a:r>
              <a:rPr lang="ru-RU" sz="1400" spc="35" dirty="0" smtClean="0"/>
              <a:t>; </a:t>
            </a:r>
            <a:r>
              <a:rPr lang="ru-RU" sz="1400" spc="35" dirty="0" err="1" smtClean="0"/>
              <a:t>облыстык</a:t>
            </a:r>
            <a:r>
              <a:rPr lang="ru-RU" sz="1400" spc="35" dirty="0" smtClean="0"/>
              <a:t> </a:t>
            </a:r>
            <a:r>
              <a:rPr lang="ru-RU" sz="1400" spc="35" dirty="0" err="1" smtClean="0"/>
              <a:t>пәндік</a:t>
            </a:r>
            <a:r>
              <a:rPr lang="ru-RU" sz="1400" spc="35" dirty="0" smtClean="0"/>
              <a:t> </a:t>
            </a:r>
            <a:r>
              <a:rPr lang="ru-RU" sz="1400" spc="35" dirty="0" err="1" smtClean="0"/>
              <a:t>олимпиадалар</a:t>
            </a:r>
            <a:r>
              <a:rPr lang="ru-RU" sz="1400" spc="35" dirty="0" smtClean="0"/>
              <a:t>; Казахстан </a:t>
            </a:r>
            <a:r>
              <a:rPr lang="ru-RU" sz="1400" spc="35" dirty="0" err="1"/>
              <a:t>тарихынан</a:t>
            </a:r>
            <a:r>
              <a:rPr lang="ru-RU" sz="1400" spc="35" dirty="0"/>
              <a:t> </a:t>
            </a:r>
            <a:r>
              <a:rPr lang="ru-RU" sz="1400" spc="35" dirty="0" err="1" smtClean="0"/>
              <a:t>қалалық</a:t>
            </a:r>
            <a:r>
              <a:rPr lang="ru-RU" sz="1400" spc="35" dirty="0" smtClean="0"/>
              <a:t> </a:t>
            </a:r>
            <a:r>
              <a:rPr lang="ru-RU" sz="1400" spc="35" dirty="0" err="1" smtClean="0"/>
              <a:t>ғылыми</a:t>
            </a:r>
            <a:r>
              <a:rPr lang="ru-RU" sz="1400" spc="35" dirty="0" smtClean="0"/>
              <a:t> </a:t>
            </a:r>
            <a:r>
              <a:rPr lang="ru-RU" sz="1400" spc="35" dirty="0" err="1"/>
              <a:t>жоба</a:t>
            </a:r>
            <a:r>
              <a:rPr lang="ru-RU" sz="1400" spc="35" dirty="0"/>
              <a:t>, III </a:t>
            </a:r>
            <a:r>
              <a:rPr lang="ru-RU" sz="1400" spc="35" dirty="0" err="1"/>
              <a:t>орын</a:t>
            </a:r>
            <a:r>
              <a:rPr lang="ru-RU" sz="1400" spc="35" dirty="0"/>
              <a:t> </a:t>
            </a:r>
            <a:r>
              <a:rPr lang="ru-RU" sz="1400" spc="35" dirty="0" err="1" smtClean="0"/>
              <a:t>және</a:t>
            </a:r>
            <a:r>
              <a:rPr lang="ru-RU" sz="1400" spc="35" dirty="0" smtClean="0"/>
              <a:t> </a:t>
            </a:r>
            <a:r>
              <a:rPr lang="ru-RU" sz="1400" spc="35" dirty="0" err="1"/>
              <a:t>т.б</a:t>
            </a:r>
            <a:r>
              <a:rPr lang="ru-RU" sz="1400" spc="35" dirty="0" smtClean="0"/>
              <a:t>.</a:t>
            </a:r>
            <a:endParaRPr lang="kk-KZ" sz="1400" dirty="0"/>
          </a:p>
          <a:p>
            <a:r>
              <a:rPr lang="ru-RU" sz="1400" b="1" dirty="0" smtClean="0"/>
              <a:t>К</a:t>
            </a:r>
            <a:r>
              <a:rPr lang="kk-KZ" sz="1400" b="1" dirty="0"/>
              <a:t>әсіби </a:t>
            </a:r>
            <a:r>
              <a:rPr lang="kk-KZ" sz="1400" b="1" dirty="0" smtClean="0"/>
              <a:t>білімі</a:t>
            </a:r>
            <a:endParaRPr lang="ru-RU" sz="1400" b="1" dirty="0" smtClean="0">
              <a:cs typeface="Times New Roman"/>
            </a:endParaRPr>
          </a:p>
          <a:p>
            <a:r>
              <a:rPr lang="kk-KZ" sz="1400" dirty="0" smtClean="0"/>
              <a:t>-</a:t>
            </a:r>
            <a:endParaRPr lang="kk-KZ" sz="1400" dirty="0"/>
          </a:p>
          <a:p>
            <a:r>
              <a:rPr lang="kk-KZ" sz="1400" b="1" dirty="0" smtClean="0"/>
              <a:t>Жеке қасиеттері</a:t>
            </a:r>
            <a:endParaRPr lang="ru-RU" sz="1400" b="1" dirty="0" smtClean="0">
              <a:cs typeface="Times New Roman"/>
            </a:endParaRPr>
          </a:p>
          <a:p>
            <a:pPr marL="76200" marR="50800" indent="-266700">
              <a:lnSpc>
                <a:spcPts val="1225"/>
              </a:lnSpc>
            </a:pPr>
            <a:r>
              <a:rPr lang="ru-RU" sz="1400" spc="35" dirty="0" err="1" smtClean="0"/>
              <a:t>Әділдік</a:t>
            </a:r>
            <a:r>
              <a:rPr lang="ru-RU" sz="1400" spc="35" dirty="0" smtClean="0"/>
              <a:t>, </a:t>
            </a:r>
            <a:r>
              <a:rPr lang="ru-RU" sz="1400" spc="35" dirty="0" err="1" smtClean="0"/>
              <a:t>жауапкершілік</a:t>
            </a:r>
            <a:r>
              <a:rPr lang="ru-RU" sz="1400" spc="35" dirty="0"/>
              <a:t>, </a:t>
            </a:r>
            <a:r>
              <a:rPr lang="ru-RU" sz="1400" spc="35" dirty="0" err="1"/>
              <a:t>адамдармен</a:t>
            </a:r>
            <a:r>
              <a:rPr lang="ru-RU" sz="1400" spc="35" dirty="0"/>
              <a:t> </a:t>
            </a:r>
            <a:r>
              <a:rPr lang="ru-RU" sz="1400" spc="35" dirty="0" err="1"/>
              <a:t>карым-катынас</a:t>
            </a:r>
            <a:r>
              <a:rPr lang="ru-RU" sz="1400" spc="35" dirty="0"/>
              <a:t> тез </a:t>
            </a:r>
            <a:r>
              <a:rPr lang="ru-RU" sz="1400" spc="35" dirty="0" err="1"/>
              <a:t>орнатуга</a:t>
            </a:r>
            <a:r>
              <a:rPr lang="ru-RU" sz="1400" spc="35" dirty="0"/>
              <a:t> бей</a:t>
            </a:r>
            <a:r>
              <a:rPr lang="en-US" sz="1400" spc="35" dirty="0" err="1" smtClean="0"/>
              <a:t>iM</a:t>
            </a:r>
            <a:r>
              <a:rPr lang="kk-KZ" sz="1400" spc="35" dirty="0" smtClean="0"/>
              <a:t>д</a:t>
            </a:r>
            <a:r>
              <a:rPr lang="en-US" sz="1400" spc="35" dirty="0" err="1" smtClean="0"/>
              <a:t>i</a:t>
            </a:r>
            <a:r>
              <a:rPr lang="ru-RU" sz="1400" spc="35" dirty="0"/>
              <a:t>л</a:t>
            </a:r>
            <a:r>
              <a:rPr lang="en-US" sz="1400" spc="35" dirty="0" err="1"/>
              <a:t>i</a:t>
            </a:r>
            <a:r>
              <a:rPr lang="ru-RU" sz="1400" spc="35" dirty="0"/>
              <a:t>к, </a:t>
            </a:r>
            <a:r>
              <a:rPr lang="ru-RU" sz="1400" spc="35" dirty="0" err="1" smtClean="0"/>
              <a:t>ұстамдылык</a:t>
            </a:r>
            <a:r>
              <a:rPr lang="ru-RU" sz="1400" spc="35" dirty="0"/>
              <a:t>, </a:t>
            </a:r>
            <a:r>
              <a:rPr lang="ru-RU" sz="1400" spc="35" dirty="0" err="1"/>
              <a:t>максаттылык</a:t>
            </a:r>
            <a:r>
              <a:rPr lang="ru-RU" sz="1400" spc="35" dirty="0"/>
              <a:t>, </a:t>
            </a:r>
            <a:r>
              <a:rPr lang="ru-RU" sz="1400" spc="35" dirty="0" err="1" smtClean="0"/>
              <a:t>уйымдастырушылык</a:t>
            </a:r>
            <a:r>
              <a:rPr lang="ru-RU" sz="1400" spc="35" dirty="0" smtClean="0"/>
              <a:t>, </a:t>
            </a:r>
            <a:r>
              <a:rPr lang="ru-RU" sz="1400" spc="35" dirty="0" err="1" smtClean="0"/>
              <a:t>ужыммен</a:t>
            </a:r>
            <a:r>
              <a:rPr lang="ru-RU" sz="1400" spc="35" dirty="0" smtClean="0"/>
              <a:t> </a:t>
            </a:r>
            <a:r>
              <a:rPr lang="ru-RU" sz="1400" spc="35" dirty="0" err="1"/>
              <a:t>жумыс</a:t>
            </a:r>
            <a:r>
              <a:rPr lang="ru-RU" sz="1400" spc="35" dirty="0"/>
              <a:t> </a:t>
            </a:r>
            <a:r>
              <a:rPr lang="ru-RU" sz="1400" spc="35" dirty="0" err="1"/>
              <a:t>і</a:t>
            </a:r>
            <a:r>
              <a:rPr lang="ru-RU" sz="1400" spc="35" dirty="0" err="1" smtClean="0"/>
              <a:t>тей</a:t>
            </a:r>
            <a:r>
              <a:rPr lang="ru-RU" sz="1400" spc="35" dirty="0" smtClean="0"/>
              <a:t> </a:t>
            </a:r>
            <a:r>
              <a:rPr lang="ru-RU" sz="1400" spc="35" dirty="0" err="1" smtClean="0"/>
              <a:t>білу</a:t>
            </a:r>
            <a:r>
              <a:rPr lang="ru-RU" sz="1400" spc="35" dirty="0"/>
              <a:t>, </a:t>
            </a:r>
            <a:r>
              <a:rPr lang="ru-RU" sz="1400" spc="35" dirty="0" err="1" smtClean="0"/>
              <a:t>ұкыптылык</a:t>
            </a:r>
            <a:r>
              <a:rPr lang="ru-RU" sz="1400" spc="35" dirty="0"/>
              <a:t>, </a:t>
            </a:r>
            <a:r>
              <a:rPr lang="ru-RU" sz="1400" spc="35" dirty="0" err="1" smtClean="0"/>
              <a:t>алға</a:t>
            </a:r>
            <a:r>
              <a:rPr lang="ru-RU" sz="1400" spc="35" dirty="0" smtClean="0"/>
              <a:t> </a:t>
            </a:r>
            <a:r>
              <a:rPr lang="ru-RU" sz="1400" spc="35" dirty="0" err="1"/>
              <a:t>койган</a:t>
            </a:r>
            <a:r>
              <a:rPr lang="ru-RU" sz="1400" spc="35" dirty="0"/>
              <a:t> </a:t>
            </a:r>
            <a:r>
              <a:rPr lang="ru-RU" sz="1400" spc="35" dirty="0" err="1" smtClean="0"/>
              <a:t>міндеттерге</a:t>
            </a:r>
            <a:r>
              <a:rPr lang="ru-RU" sz="1400" spc="35" dirty="0" smtClean="0"/>
              <a:t> </a:t>
            </a:r>
            <a:r>
              <a:rPr lang="ru-RU" sz="1400" spc="35" dirty="0" err="1" smtClean="0"/>
              <a:t>шығармашылық</a:t>
            </a:r>
            <a:r>
              <a:rPr lang="ru-RU" sz="1400" spc="35" dirty="0" smtClean="0"/>
              <a:t> </a:t>
            </a:r>
            <a:r>
              <a:rPr lang="ru-RU" sz="1400" spc="35" dirty="0" err="1" smtClean="0"/>
              <a:t>көзқарас</a:t>
            </a:r>
            <a:r>
              <a:rPr lang="ru-RU" sz="1400" spc="35" dirty="0"/>
              <a:t>.</a:t>
            </a:r>
            <a:endParaRPr lang="ru-RU" sz="1400" spc="35" dirty="0">
              <a:latin typeface="Times New Roman" panose="02020603050405020304" pitchFamily="18" charset="0"/>
              <a:ea typeface="Times New Roman" panose="02020603050405020304" pitchFamily="18" charset="0"/>
            </a:endParaRPr>
          </a:p>
          <a:p>
            <a:r>
              <a:rPr lang="kk-KZ" sz="1400" b="1" dirty="0" smtClean="0"/>
              <a:t>Өмірлік ұстаным</a:t>
            </a:r>
            <a:endParaRPr lang="ru-RU" sz="1400" dirty="0" smtClean="0">
              <a:ea typeface="Calibri"/>
              <a:cs typeface="Times New Roman"/>
            </a:endParaRPr>
          </a:p>
          <a:p>
            <a:r>
              <a:rPr lang="kk-KZ" sz="1400" dirty="0" smtClean="0"/>
              <a:t>Өзіне сен, өзінді алып шығар, енбегін мен ақылын екі жақтап</a:t>
            </a:r>
            <a:endParaRPr lang="ru-RU" sz="1050" dirty="0" smtClean="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5372886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543" y="484873"/>
            <a:ext cx="1468020" cy="1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Аманжолова</a:t>
            </a:r>
            <a:r>
              <a:rPr lang="ru-RU" sz="1400" b="1" dirty="0">
                <a:solidFill>
                  <a:schemeClr val="bg1"/>
                </a:solidFill>
              </a:rPr>
              <a:t> </a:t>
            </a:r>
            <a:r>
              <a:rPr lang="ru-RU" sz="1400" b="1" dirty="0" err="1">
                <a:solidFill>
                  <a:schemeClr val="bg1"/>
                </a:solidFill>
              </a:rPr>
              <a:t>Айя</a:t>
            </a:r>
            <a:r>
              <a:rPr lang="ru-RU" sz="1400" b="1" dirty="0">
                <a:solidFill>
                  <a:schemeClr val="bg1"/>
                </a:solidFill>
              </a:rPr>
              <a:t> </a:t>
            </a:r>
            <a:r>
              <a:rPr lang="ru-RU" sz="1400" b="1" dirty="0" err="1">
                <a:solidFill>
                  <a:schemeClr val="bg1"/>
                </a:solidFill>
              </a:rPr>
              <a:t>Аманжолцызы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87789852169</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u="sng" dirty="0">
                <a:solidFill>
                  <a:schemeClr val="bg1"/>
                </a:solidFill>
                <a:hlinkClick r:id="rId3"/>
              </a:rPr>
              <a:t>aa</a:t>
            </a:r>
            <a:r>
              <a:rPr lang="ru-RU" sz="1400" u="sng" dirty="0">
                <a:solidFill>
                  <a:schemeClr val="bg1"/>
                </a:solidFill>
                <a:hlinkClick r:id="rId3"/>
              </a:rPr>
              <a:t>8899153@</a:t>
            </a:r>
            <a:r>
              <a:rPr lang="en-US" sz="1400" u="sng" dirty="0" err="1">
                <a:solidFill>
                  <a:schemeClr val="bg1"/>
                </a:solidFill>
                <a:hlinkClick r:id="rId3"/>
              </a:rPr>
              <a:t>gmail</a:t>
            </a:r>
            <a:r>
              <a:rPr lang="ru-RU" sz="1400" u="sng" dirty="0">
                <a:solidFill>
                  <a:schemeClr val="bg1"/>
                </a:solidFill>
                <a:hlinkClick r:id="rId3"/>
              </a:rPr>
              <a:t>.</a:t>
            </a:r>
            <a:r>
              <a:rPr lang="en-US" sz="1400" u="sng" dirty="0">
                <a:solidFill>
                  <a:schemeClr val="bg1"/>
                </a:solidFill>
                <a:hlinkClick r:id="rId3"/>
              </a:rPr>
              <a:t>com</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a:t>20.11.2001 ж</a:t>
            </a:r>
            <a:r>
              <a:rPr lang="ru-RU" sz="1400" dirty="0" smtClean="0"/>
              <a:t>.</a:t>
            </a:r>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a:t>Турмыста</a:t>
            </a:r>
            <a:r>
              <a:rPr lang="ru-RU" sz="1400" dirty="0"/>
              <a:t> </a:t>
            </a:r>
            <a:r>
              <a:rPr lang="ru-RU" sz="1400" dirty="0" err="1"/>
              <a:t>емес</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smtClean="0"/>
              <a:t>-</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a:t>
            </a:r>
            <a:r>
              <a:rPr lang="kk-KZ" sz="1400" b="1" dirty="0" smtClean="0"/>
              <a:t>жері</a:t>
            </a:r>
            <a:endParaRPr lang="ru-RU" sz="1400" b="1" dirty="0" smtClean="0">
              <a:solidFill>
                <a:prstClr val="black"/>
              </a:solidFill>
              <a:cs typeface="Times New Roman"/>
            </a:endParaRPr>
          </a:p>
          <a:p>
            <a:pPr lvl="0">
              <a:lnSpc>
                <a:spcPct val="106000"/>
              </a:lnSpc>
              <a:tabLst>
                <a:tab pos="2257425" algn="ctr"/>
              </a:tabLst>
            </a:pPr>
            <a:r>
              <a:rPr lang="ru-RU" sz="1400" dirty="0" err="1"/>
              <a:t>Катонкарагай</a:t>
            </a:r>
            <a:r>
              <a:rPr lang="ru-RU" sz="1400" dirty="0"/>
              <a:t> </a:t>
            </a:r>
            <a:r>
              <a:rPr lang="ru-RU" sz="1400" dirty="0" err="1"/>
              <a:t>аудандык</a:t>
            </a:r>
            <a:r>
              <a:rPr lang="ru-RU" sz="1400" dirty="0"/>
              <a:t> соты №2</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ru-RU" sz="1100" dirty="0" err="1">
                <a:solidFill>
                  <a:schemeClr val="bg1"/>
                </a:solidFill>
              </a:rPr>
              <a:t>Катонкарагай</a:t>
            </a:r>
            <a:r>
              <a:rPr lang="ru-RU" sz="1100" dirty="0">
                <a:solidFill>
                  <a:schemeClr val="bg1"/>
                </a:solidFill>
              </a:rPr>
              <a:t> </a:t>
            </a:r>
            <a:r>
              <a:rPr lang="ru-RU" sz="1100" dirty="0" err="1">
                <a:solidFill>
                  <a:schemeClr val="bg1"/>
                </a:solidFill>
              </a:rPr>
              <a:t>ауданы</a:t>
            </a:r>
            <a:r>
              <a:rPr lang="ru-RU" sz="1100" dirty="0">
                <a:solidFill>
                  <a:schemeClr val="bg1"/>
                </a:solidFill>
              </a:rPr>
              <a:t> «</a:t>
            </a:r>
            <a:r>
              <a:rPr lang="ru-RU" sz="1100" dirty="0" err="1">
                <a:solidFill>
                  <a:schemeClr val="bg1"/>
                </a:solidFill>
              </a:rPr>
              <a:t>Солоновка</a:t>
            </a:r>
            <a:r>
              <a:rPr lang="ru-RU" sz="1100" dirty="0">
                <a:solidFill>
                  <a:schemeClr val="bg1"/>
                </a:solidFill>
              </a:rPr>
              <a:t> </a:t>
            </a:r>
            <a:r>
              <a:rPr lang="ru-RU" sz="1100" dirty="0" err="1">
                <a:solidFill>
                  <a:schemeClr val="bg1"/>
                </a:solidFill>
              </a:rPr>
              <a:t>ауылдык</a:t>
            </a:r>
            <a:r>
              <a:rPr lang="ru-RU" sz="1100" dirty="0">
                <a:solidFill>
                  <a:schemeClr val="bg1"/>
                </a:solidFill>
              </a:rPr>
              <a:t> </a:t>
            </a:r>
            <a:r>
              <a:rPr lang="ru-RU" sz="1100" dirty="0" smtClean="0">
                <a:solidFill>
                  <a:schemeClr val="bg1"/>
                </a:solidFill>
              </a:rPr>
              <a:t>округ </a:t>
            </a:r>
            <a:r>
              <a:rPr lang="ru-RU" sz="1100" dirty="0">
                <a:solidFill>
                  <a:schemeClr val="bg1"/>
                </a:solidFill>
              </a:rPr>
              <a:t>аппараты» ММ -де </a:t>
            </a:r>
            <a:r>
              <a:rPr lang="ru-RU" sz="1100" dirty="0" err="1" smtClean="0">
                <a:solidFill>
                  <a:schemeClr val="bg1"/>
                </a:solidFill>
              </a:rPr>
              <a:t>мурағаттык</a:t>
            </a:r>
            <a:r>
              <a:rPr lang="ru-RU" sz="1100" dirty="0" smtClean="0">
                <a:solidFill>
                  <a:schemeClr val="bg1"/>
                </a:solidFill>
              </a:rPr>
              <a:t> </a:t>
            </a:r>
            <a:r>
              <a:rPr lang="en-US" sz="1100" b="1" dirty="0" err="1">
                <a:solidFill>
                  <a:schemeClr val="bg1"/>
                </a:solidFill>
              </a:rPr>
              <a:t>icTep</a:t>
            </a:r>
            <a:r>
              <a:rPr lang="en-US" sz="1100" b="1" dirty="0">
                <a:solidFill>
                  <a:schemeClr val="bg1"/>
                </a:solidFill>
              </a:rPr>
              <a:t> </a:t>
            </a:r>
            <a:r>
              <a:rPr lang="ru-RU" sz="1100" dirty="0" err="1">
                <a:solidFill>
                  <a:schemeClr val="bg1"/>
                </a:solidFill>
              </a:rPr>
              <a:t>бойынша</a:t>
            </a:r>
            <a:r>
              <a:rPr lang="ru-RU" sz="1100" dirty="0">
                <a:solidFill>
                  <a:schemeClr val="bg1"/>
                </a:solidFill>
              </a:rPr>
              <a:t> </a:t>
            </a:r>
            <a:r>
              <a:rPr lang="ru-RU" sz="1100" dirty="0" err="1" smtClean="0">
                <a:solidFill>
                  <a:schemeClr val="bg1"/>
                </a:solidFill>
              </a:rPr>
              <a:t>әдіскер</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200" b="1" dirty="0"/>
              <a:t>Тілдерді меңгеруі</a:t>
            </a:r>
            <a:endParaRPr lang="ru-RU" sz="1200" b="1" dirty="0">
              <a:solidFill>
                <a:prstClr val="black"/>
              </a:solidFill>
              <a:ea typeface="Calibri"/>
              <a:cs typeface="Times New Roman"/>
            </a:endParaRPr>
          </a:p>
          <a:p>
            <a:r>
              <a:rPr lang="kk-KZ" sz="1200" dirty="0"/>
              <a:t>қазақ, </a:t>
            </a:r>
            <a:r>
              <a:rPr lang="kk-KZ" sz="1200" dirty="0" smtClean="0"/>
              <a:t>орыс, ағылшын</a:t>
            </a:r>
            <a:endParaRPr lang="ru-RU" sz="1200" dirty="0"/>
          </a:p>
          <a:p>
            <a:r>
              <a:rPr lang="kk-KZ" sz="1200" b="1" dirty="0" smtClean="0"/>
              <a:t>Жетістіктері</a:t>
            </a:r>
            <a:r>
              <a:rPr lang="ru-RU" sz="1200" b="1" dirty="0"/>
              <a:t>, </a:t>
            </a:r>
            <a:r>
              <a:rPr lang="kk-KZ" sz="1200" b="1" dirty="0" smtClean="0"/>
              <a:t>марапаттары </a:t>
            </a:r>
            <a:r>
              <a:rPr lang="ru-RU" sz="1200" spc="40" dirty="0" err="1"/>
              <a:t>Спорттык</a:t>
            </a:r>
            <a:r>
              <a:rPr lang="ru-RU" sz="1200" spc="40" dirty="0"/>
              <a:t> </a:t>
            </a:r>
            <a:r>
              <a:rPr lang="ru-RU" sz="1200" spc="40" dirty="0" err="1"/>
              <a:t>ойындардан</a:t>
            </a:r>
            <a:r>
              <a:rPr lang="ru-RU" sz="1200" spc="40" dirty="0"/>
              <a:t>: </a:t>
            </a:r>
            <a:r>
              <a:rPr lang="ru-RU" sz="1200" spc="40" dirty="0" err="1"/>
              <a:t>аудандык</a:t>
            </a:r>
            <a:r>
              <a:rPr lang="ru-RU" sz="1200" spc="40" dirty="0"/>
              <a:t> </a:t>
            </a:r>
            <a:r>
              <a:rPr lang="ru-RU" sz="1200" spc="40" dirty="0" err="1" smtClean="0"/>
              <a:t>және</a:t>
            </a:r>
            <a:r>
              <a:rPr lang="ru-RU" sz="1200" spc="40" dirty="0" smtClean="0"/>
              <a:t> </a:t>
            </a:r>
            <a:r>
              <a:rPr lang="ru-RU" sz="1200" spc="40" dirty="0" err="1" smtClean="0"/>
              <a:t>облыстық</a:t>
            </a:r>
            <a:r>
              <a:rPr lang="ru-RU" sz="1200" spc="40" dirty="0" smtClean="0"/>
              <a:t> </a:t>
            </a:r>
            <a:r>
              <a:rPr lang="ru-RU" sz="1200" spc="40" dirty="0" err="1" smtClean="0"/>
              <a:t>волейболдан</a:t>
            </a:r>
            <a:r>
              <a:rPr lang="ru-RU" sz="1200" spc="40" dirty="0" smtClean="0"/>
              <a:t> 1-шi</a:t>
            </a:r>
            <a:r>
              <a:rPr lang="ru-RU" sz="1200" spc="40" dirty="0"/>
              <a:t>, </a:t>
            </a:r>
            <a:r>
              <a:rPr lang="ru-RU" sz="1200" spc="40" dirty="0" smtClean="0"/>
              <a:t>2-шi </a:t>
            </a:r>
            <a:r>
              <a:rPr lang="ru-RU" sz="1200" spc="40" dirty="0" err="1"/>
              <a:t>орындар</a:t>
            </a:r>
            <a:r>
              <a:rPr lang="ru-RU" sz="1200" spc="40" dirty="0"/>
              <a:t> </a:t>
            </a:r>
            <a:r>
              <a:rPr lang="kk-KZ" sz="1200" spc="-5" dirty="0" smtClean="0"/>
              <a:t>и</a:t>
            </a:r>
            <a:r>
              <a:rPr lang="en-US" sz="1200" spc="-5" dirty="0" smtClean="0"/>
              <a:t>e</a:t>
            </a:r>
            <a:r>
              <a:rPr lang="kk-KZ" sz="1200" spc="-5" dirty="0" smtClean="0"/>
              <a:t>г</a:t>
            </a:r>
            <a:r>
              <a:rPr lang="en-US" sz="1200" spc="-5" dirty="0" err="1" smtClean="0"/>
              <a:t>epiMi</a:t>
            </a:r>
            <a:r>
              <a:rPr lang="kk-KZ" sz="1200" spc="-5" dirty="0" smtClean="0"/>
              <a:t>н, </a:t>
            </a:r>
            <a:r>
              <a:rPr lang="ru-RU" sz="1200" spc="40" dirty="0" err="1" smtClean="0"/>
              <a:t>Шығармашылық</a:t>
            </a:r>
            <a:r>
              <a:rPr lang="ru-RU" sz="1200" spc="40" dirty="0" smtClean="0"/>
              <a:t> </a:t>
            </a:r>
            <a:r>
              <a:rPr lang="ru-RU" sz="1200" spc="40" dirty="0" err="1" smtClean="0"/>
              <a:t>байкаулардың</a:t>
            </a:r>
            <a:r>
              <a:rPr lang="ru-RU" sz="1200" spc="40" dirty="0" smtClean="0"/>
              <a:t> </a:t>
            </a:r>
            <a:r>
              <a:rPr lang="ru-RU" sz="1200" spc="40" dirty="0" err="1" smtClean="0"/>
              <a:t>және</a:t>
            </a:r>
            <a:r>
              <a:rPr lang="ru-RU" sz="1200" spc="40" dirty="0" smtClean="0"/>
              <a:t> </a:t>
            </a:r>
            <a:r>
              <a:rPr lang="ru-RU" sz="1200" spc="40" dirty="0" err="1" smtClean="0"/>
              <a:t>пән</a:t>
            </a:r>
            <a:r>
              <a:rPr lang="ru-RU" sz="1200" spc="40" dirty="0" smtClean="0"/>
              <a:t> </a:t>
            </a:r>
            <a:r>
              <a:rPr lang="ru-RU" sz="1200" spc="40" dirty="0" err="1" smtClean="0"/>
              <a:t>аралық</a:t>
            </a:r>
            <a:r>
              <a:rPr lang="ru-RU" sz="1200" spc="40" dirty="0" smtClean="0"/>
              <a:t> </a:t>
            </a:r>
            <a:r>
              <a:rPr lang="ru-RU" sz="1200" spc="40" dirty="0" err="1" smtClean="0"/>
              <a:t>олимпиадалардың</a:t>
            </a:r>
            <a:r>
              <a:rPr lang="ru-RU" sz="1200" spc="40" dirty="0" smtClean="0"/>
              <a:t> </a:t>
            </a:r>
            <a:r>
              <a:rPr lang="ru-RU" sz="1200" spc="40" dirty="0" err="1" smtClean="0"/>
              <a:t>жеңімпазымын</a:t>
            </a:r>
            <a:r>
              <a:rPr lang="ru-RU" sz="1200" spc="40" dirty="0" smtClean="0"/>
              <a:t>.</a:t>
            </a:r>
            <a:endParaRPr lang="kk-KZ" sz="1200" dirty="0"/>
          </a:p>
          <a:p>
            <a:r>
              <a:rPr lang="ru-RU" sz="1200" b="1" dirty="0" smtClean="0"/>
              <a:t>К</a:t>
            </a:r>
            <a:r>
              <a:rPr lang="kk-KZ" sz="1200" b="1" dirty="0"/>
              <a:t>әсіби </a:t>
            </a:r>
            <a:r>
              <a:rPr lang="kk-KZ" sz="1200" b="1" dirty="0" smtClean="0"/>
              <a:t>білімі</a:t>
            </a:r>
            <a:endParaRPr lang="ru-RU" sz="1200" b="1" dirty="0" smtClean="0">
              <a:cs typeface="Times New Roman"/>
            </a:endParaRPr>
          </a:p>
          <a:p>
            <a:r>
              <a:rPr lang="kk-KZ" sz="1200" dirty="0"/>
              <a:t>Компьютерді еркін қолдана аламын, </a:t>
            </a:r>
            <a:r>
              <a:rPr lang="en-US" sz="1200" dirty="0"/>
              <a:t>Word Excel </a:t>
            </a:r>
            <a:r>
              <a:rPr lang="kk-KZ" sz="1200" dirty="0"/>
              <a:t>т.б. Жұмысты орындай аламын. Заңдарды біле тұра, өзімнің құқытарымды еркін түрде қорғай аламын</a:t>
            </a:r>
          </a:p>
          <a:p>
            <a:r>
              <a:rPr lang="kk-KZ" sz="1200" b="1" dirty="0" smtClean="0"/>
              <a:t>Жеке қасиеттері</a:t>
            </a:r>
            <a:endParaRPr lang="ru-RU" sz="1200" b="1" dirty="0" smtClean="0">
              <a:cs typeface="Times New Roman"/>
            </a:endParaRPr>
          </a:p>
          <a:p>
            <a:r>
              <a:rPr lang="ru-RU" sz="1200" dirty="0" err="1"/>
              <a:t>Адамгершілік</a:t>
            </a:r>
            <a:r>
              <a:rPr lang="ru-RU" sz="1200" dirty="0"/>
              <a:t> </a:t>
            </a:r>
            <a:r>
              <a:rPr lang="ru-RU" sz="1200" dirty="0" err="1"/>
              <a:t>танытуды</a:t>
            </a:r>
            <a:r>
              <a:rPr lang="ru-RU" sz="1200" dirty="0"/>
              <a:t>, </a:t>
            </a:r>
            <a:r>
              <a:rPr lang="ru-RU" sz="1200" dirty="0" err="1"/>
              <a:t>шындықты</a:t>
            </a:r>
            <a:r>
              <a:rPr lang="ru-RU" sz="1200" dirty="0"/>
              <a:t> </a:t>
            </a:r>
            <a:r>
              <a:rPr lang="ru-RU" sz="1200" dirty="0" err="1"/>
              <a:t>жақсы</a:t>
            </a:r>
            <a:r>
              <a:rPr lang="ru-RU" sz="1200" dirty="0"/>
              <a:t> </a:t>
            </a:r>
            <a:r>
              <a:rPr lang="ru-RU" sz="1200" dirty="0" err="1"/>
              <a:t>көремін</a:t>
            </a:r>
            <a:r>
              <a:rPr lang="ru-RU" sz="1200" dirty="0"/>
              <a:t>, </a:t>
            </a:r>
            <a:r>
              <a:rPr lang="ru-RU" sz="1200" dirty="0" err="1"/>
              <a:t>қандай</a:t>
            </a:r>
            <a:r>
              <a:rPr lang="ru-RU" sz="1200" dirty="0"/>
              <a:t> </a:t>
            </a:r>
            <a:r>
              <a:rPr lang="ru-RU" sz="1200" dirty="0" err="1"/>
              <a:t>жұмыс</a:t>
            </a:r>
            <a:r>
              <a:rPr lang="ru-RU" sz="1200" dirty="0"/>
              <a:t> </a:t>
            </a:r>
            <a:r>
              <a:rPr lang="ru-RU" sz="1200" dirty="0" err="1"/>
              <a:t>болса</a:t>
            </a:r>
            <a:r>
              <a:rPr lang="ru-RU" sz="1200" dirty="0"/>
              <a:t> да </a:t>
            </a:r>
            <a:r>
              <a:rPr lang="ru-RU" sz="1200" dirty="0" err="1"/>
              <a:t>жаупкершілікпен</a:t>
            </a:r>
            <a:r>
              <a:rPr lang="ru-RU" sz="1200" dirty="0"/>
              <a:t> </a:t>
            </a:r>
            <a:r>
              <a:rPr lang="ru-RU" sz="1200" dirty="0" err="1"/>
              <a:t>қараймын</a:t>
            </a:r>
            <a:r>
              <a:rPr lang="ru-RU" sz="1200" dirty="0"/>
              <a:t>, </a:t>
            </a:r>
            <a:r>
              <a:rPr lang="ru-RU" sz="1200" dirty="0" err="1"/>
              <a:t>уақытылы</a:t>
            </a:r>
            <a:r>
              <a:rPr lang="ru-RU" sz="1200" dirty="0"/>
              <a:t> </a:t>
            </a:r>
            <a:r>
              <a:rPr lang="ru-RU" sz="1200" dirty="0" err="1"/>
              <a:t>орындауға</a:t>
            </a:r>
            <a:r>
              <a:rPr lang="ru-RU" sz="1200" dirty="0"/>
              <a:t> </a:t>
            </a:r>
            <a:r>
              <a:rPr lang="ru-RU" sz="1200" dirty="0" err="1"/>
              <a:t>барымды</a:t>
            </a:r>
            <a:r>
              <a:rPr lang="ru-RU" sz="1200" dirty="0"/>
              <a:t> </a:t>
            </a:r>
            <a:r>
              <a:rPr lang="ru-RU" sz="1200" dirty="0" err="1"/>
              <a:t>саламын</a:t>
            </a:r>
            <a:r>
              <a:rPr lang="ru-RU" sz="1200" dirty="0"/>
              <a:t>. </a:t>
            </a:r>
            <a:r>
              <a:rPr lang="ru-RU" sz="1200" dirty="0" err="1"/>
              <a:t>Жаңашылдыққа</a:t>
            </a:r>
            <a:r>
              <a:rPr lang="ru-RU" sz="1200" dirty="0"/>
              <a:t> </a:t>
            </a:r>
            <a:r>
              <a:rPr lang="ru-RU" sz="1200" dirty="0" err="1"/>
              <a:t>құштармын</a:t>
            </a:r>
            <a:r>
              <a:rPr lang="ru-RU" sz="1200" dirty="0"/>
              <a:t>, </a:t>
            </a:r>
            <a:r>
              <a:rPr lang="ru-RU" sz="1200" dirty="0" err="1"/>
              <a:t>білмегенімді</a:t>
            </a:r>
            <a:r>
              <a:rPr lang="ru-RU" sz="1200" dirty="0"/>
              <a:t> </a:t>
            </a:r>
            <a:r>
              <a:rPr lang="ru-RU" sz="1200" dirty="0" err="1"/>
              <a:t>үйренуге</a:t>
            </a:r>
            <a:r>
              <a:rPr lang="ru-RU" sz="1200" dirty="0"/>
              <a:t> </a:t>
            </a:r>
            <a:r>
              <a:rPr lang="ru-RU" sz="1200" dirty="0" err="1"/>
              <a:t>жалықпаймын</a:t>
            </a:r>
            <a:endParaRPr lang="ru-RU" sz="1200" dirty="0"/>
          </a:p>
          <a:p>
            <a:r>
              <a:rPr lang="kk-KZ" sz="1200" b="1" dirty="0" smtClean="0"/>
              <a:t>Өмірлік </a:t>
            </a:r>
            <a:r>
              <a:rPr lang="kk-KZ" sz="1200" b="1" dirty="0"/>
              <a:t>ұстаным</a:t>
            </a:r>
            <a:endParaRPr lang="ru-RU" sz="1200" dirty="0">
              <a:ea typeface="Calibri"/>
              <a:cs typeface="Times New Roman"/>
            </a:endParaRPr>
          </a:p>
          <a:p>
            <a:r>
              <a:rPr lang="kk-KZ" sz="1200" dirty="0" smtClean="0"/>
              <a:t>Мейірім, ынсап, әділет, адал еңбек, таза жүрек, тату дос – өміріңде өкіндірмес қасиеттер осылар</a:t>
            </a:r>
            <a:endParaRPr lang="ru-RU" sz="12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9180552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246" y="484874"/>
            <a:ext cx="1470317" cy="135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smtClean="0">
                <a:solidFill>
                  <a:schemeClr val="bg1"/>
                </a:solidFill>
              </a:rPr>
              <a:t>Төлегенов</a:t>
            </a:r>
            <a:r>
              <a:rPr lang="ru-RU" sz="1400" b="1" dirty="0" smtClean="0">
                <a:solidFill>
                  <a:schemeClr val="bg1"/>
                </a:solidFill>
              </a:rPr>
              <a:t> </a:t>
            </a:r>
            <a:r>
              <a:rPr lang="ru-RU" sz="1400" b="1" dirty="0" err="1" smtClean="0">
                <a:solidFill>
                  <a:schemeClr val="bg1"/>
                </a:solidFill>
              </a:rPr>
              <a:t>Әділ</a:t>
            </a:r>
            <a:r>
              <a:rPr lang="ru-RU" sz="1400" b="1" dirty="0" smtClean="0">
                <a:solidFill>
                  <a:schemeClr val="bg1"/>
                </a:solidFill>
              </a:rPr>
              <a:t> </a:t>
            </a:r>
            <a:r>
              <a:rPr lang="ru-RU" sz="1400" b="1" dirty="0" err="1" smtClean="0">
                <a:solidFill>
                  <a:schemeClr val="bg1"/>
                </a:solidFill>
              </a:rPr>
              <a:t>Саябекұлы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87789852169</a:t>
            </a:r>
          </a:p>
          <a:p>
            <a:pPr algn="ctr"/>
            <a:r>
              <a:rPr lang="en-US" sz="1400" dirty="0" smtClean="0">
                <a:solidFill>
                  <a:schemeClr val="bg1"/>
                </a:solidFill>
                <a:ea typeface="Calibri" pitchFamily="34" charset="0"/>
                <a:cs typeface="Times New Roman" pitchFamily="18" charset="0"/>
              </a:rPr>
              <a:t>E-mail: </a:t>
            </a:r>
            <a:r>
              <a:rPr lang="en-US" sz="1400" u="sng" dirty="0" smtClean="0">
                <a:solidFill>
                  <a:schemeClr val="bg1"/>
                </a:solidFill>
              </a:rPr>
              <a:t>adil.tolegenov05@mail.ru</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smtClean="0"/>
              <a:t>05.05.2001</a:t>
            </a:r>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smtClean="0"/>
              <a:t>үйленбеген</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a:t>Кәсіби дайындық және біліктілігі арттыру ресурстық орталығы «Виктимология</a:t>
            </a:r>
            <a:r>
              <a:rPr lang="kk-KZ" sz="1400" dirty="0" smtClean="0"/>
              <a:t>»</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a:t>
            </a:r>
            <a:r>
              <a:rPr lang="kk-KZ" sz="1400" b="1" dirty="0" smtClean="0"/>
              <a:t>жері</a:t>
            </a:r>
            <a:endParaRPr lang="ru-RU" sz="1400" b="1" dirty="0" smtClean="0">
              <a:solidFill>
                <a:prstClr val="black"/>
              </a:solidFill>
              <a:cs typeface="Times New Roman"/>
            </a:endParaRPr>
          </a:p>
          <a:p>
            <a:pPr lvl="0">
              <a:lnSpc>
                <a:spcPct val="106000"/>
              </a:lnSpc>
              <a:tabLst>
                <a:tab pos="2257425" algn="ctr"/>
              </a:tabLst>
            </a:pPr>
            <a:r>
              <a:rPr lang="kk-KZ" sz="1400" dirty="0" smtClean="0">
                <a:solidFill>
                  <a:prstClr val="black"/>
                </a:solidFill>
                <a:ea typeface="Calibri"/>
                <a:cs typeface="Times New Roman"/>
              </a:rPr>
              <a:t>ШҚО бойынша қылмыстық-атқару жүйесі Департаментінің кадр саясаты бөлімі</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200" b="1" dirty="0"/>
              <a:t>Тілдерді меңгеруі</a:t>
            </a:r>
            <a:endParaRPr lang="ru-RU" sz="1200" b="1" dirty="0">
              <a:solidFill>
                <a:prstClr val="black"/>
              </a:solidFill>
              <a:ea typeface="Calibri"/>
              <a:cs typeface="Times New Roman"/>
            </a:endParaRPr>
          </a:p>
          <a:p>
            <a:r>
              <a:rPr lang="kk-KZ" sz="1200" dirty="0"/>
              <a:t>қазақ, </a:t>
            </a:r>
            <a:r>
              <a:rPr lang="kk-KZ" sz="1200" dirty="0" smtClean="0"/>
              <a:t>орыс, ағылшын</a:t>
            </a:r>
            <a:endParaRPr lang="ru-RU" sz="1200" dirty="0"/>
          </a:p>
          <a:p>
            <a:r>
              <a:rPr lang="kk-KZ" sz="1200" b="1" dirty="0" smtClean="0"/>
              <a:t>Жетістіктері</a:t>
            </a:r>
            <a:r>
              <a:rPr lang="ru-RU" sz="1200" b="1" dirty="0"/>
              <a:t>, </a:t>
            </a:r>
            <a:r>
              <a:rPr lang="kk-KZ" sz="1200" b="1" dirty="0" smtClean="0"/>
              <a:t>марапаттары </a:t>
            </a:r>
            <a:r>
              <a:rPr lang="ru-RU" sz="1200" spc="30" dirty="0" err="1"/>
              <a:t>Мектеп</a:t>
            </a:r>
            <a:r>
              <a:rPr lang="ru-RU" sz="1200" spc="30" dirty="0"/>
              <a:t> </a:t>
            </a:r>
            <a:r>
              <a:rPr lang="ru-RU" sz="1200" spc="30" dirty="0" err="1" smtClean="0"/>
              <a:t>кезінде</a:t>
            </a:r>
            <a:r>
              <a:rPr lang="ru-RU" sz="1200" spc="30" dirty="0" smtClean="0"/>
              <a:t> </a:t>
            </a:r>
            <a:r>
              <a:rPr lang="ru-RU" sz="1200" spc="30" dirty="0" err="1"/>
              <a:t>облыстык</a:t>
            </a:r>
            <a:r>
              <a:rPr lang="ru-RU" sz="1200" spc="30" dirty="0"/>
              <a:t> </a:t>
            </a:r>
            <a:r>
              <a:rPr lang="ru-RU" sz="1200" spc="30" dirty="0" err="1" smtClean="0"/>
              <a:t>интеллектуалдық</a:t>
            </a:r>
            <a:r>
              <a:rPr lang="ru-RU" sz="1200" spc="30" dirty="0" smtClean="0"/>
              <a:t> </a:t>
            </a:r>
            <a:r>
              <a:rPr lang="ru-RU" sz="1200" spc="30" dirty="0" err="1"/>
              <a:t>сайыстардын</a:t>
            </a:r>
            <a:r>
              <a:rPr lang="ru-RU" sz="1200" spc="30" dirty="0"/>
              <a:t> </a:t>
            </a:r>
            <a:r>
              <a:rPr lang="ru-RU" sz="1200" spc="30" dirty="0" err="1" smtClean="0"/>
              <a:t>жулде</a:t>
            </a:r>
            <a:r>
              <a:rPr lang="kk-KZ" sz="1200" spc="30" dirty="0" smtClean="0"/>
              <a:t>г</a:t>
            </a:r>
            <a:r>
              <a:rPr lang="en-US" sz="1200" spc="30" dirty="0" smtClean="0"/>
              <a:t>epi</a:t>
            </a:r>
            <a:r>
              <a:rPr lang="ru-RU" sz="1200" spc="30" dirty="0" smtClean="0"/>
              <a:t>м</a:t>
            </a:r>
            <a:r>
              <a:rPr lang="en-US" sz="1200" spc="30" dirty="0" err="1" smtClean="0"/>
              <a:t>i</a:t>
            </a:r>
            <a:r>
              <a:rPr lang="ru-RU" sz="1200" spc="30" dirty="0" smtClean="0"/>
              <a:t>н</a:t>
            </a:r>
            <a:r>
              <a:rPr lang="ru-RU" sz="1200" spc="30" dirty="0"/>
              <a:t>. </a:t>
            </a:r>
            <a:r>
              <a:rPr lang="ru-RU" sz="1200" spc="30" dirty="0" err="1" smtClean="0"/>
              <a:t>Мектеп</a:t>
            </a:r>
            <a:r>
              <a:rPr lang="ru-RU" sz="1200" spc="30" dirty="0" smtClean="0"/>
              <a:t> </a:t>
            </a:r>
            <a:r>
              <a:rPr lang="ru-RU" sz="1200" spc="30" dirty="0" err="1" smtClean="0"/>
              <a:t>және</a:t>
            </a:r>
            <a:r>
              <a:rPr lang="ru-RU" sz="1200" spc="30" dirty="0" smtClean="0"/>
              <a:t> </a:t>
            </a:r>
            <a:r>
              <a:rPr lang="ru-RU" sz="1200" spc="30" dirty="0" err="1" smtClean="0"/>
              <a:t>қалааралык</a:t>
            </a:r>
            <a:r>
              <a:rPr lang="ru-RU" sz="1200" spc="30" dirty="0" smtClean="0"/>
              <a:t> </a:t>
            </a:r>
            <a:r>
              <a:rPr lang="ru-RU" sz="1200" spc="30" dirty="0" err="1"/>
              <a:t>жарыстардан</a:t>
            </a:r>
            <a:r>
              <a:rPr lang="ru-RU" sz="1200" spc="30" dirty="0"/>
              <a:t> </a:t>
            </a:r>
            <a:r>
              <a:rPr lang="ru-RU" sz="1200" spc="30" dirty="0" err="1" smtClean="0"/>
              <a:t>жулделі</a:t>
            </a:r>
            <a:r>
              <a:rPr lang="ru-RU" sz="1200" spc="30" dirty="0" smtClean="0"/>
              <a:t> </a:t>
            </a:r>
            <a:r>
              <a:rPr lang="ru-RU" sz="1200" spc="30" dirty="0" err="1"/>
              <a:t>орындар</a:t>
            </a:r>
            <a:r>
              <a:rPr lang="ru-RU" sz="1200" spc="30" dirty="0"/>
              <a:t> </a:t>
            </a:r>
            <a:r>
              <a:rPr lang="ru-RU" sz="1200" spc="30" dirty="0" err="1" smtClean="0"/>
              <a:t>иегерімін.Университетте</a:t>
            </a:r>
            <a:r>
              <a:rPr lang="ru-RU" sz="1200" spc="30" dirty="0" smtClean="0"/>
              <a:t> </a:t>
            </a:r>
            <a:r>
              <a:rPr lang="ru-RU" sz="1200" spc="30" dirty="0" err="1" smtClean="0"/>
              <a:t>ғылыми</a:t>
            </a:r>
            <a:r>
              <a:rPr lang="ru-RU" sz="1200" spc="30" dirty="0" smtClean="0"/>
              <a:t> </a:t>
            </a:r>
            <a:r>
              <a:rPr lang="ru-RU" sz="1200" spc="30" dirty="0" err="1" smtClean="0"/>
              <a:t>мақалалар</a:t>
            </a:r>
            <a:r>
              <a:rPr lang="ru-RU" sz="1200" spc="30" dirty="0" smtClean="0"/>
              <a:t> </a:t>
            </a:r>
            <a:r>
              <a:rPr lang="ru-RU" sz="1200" spc="30" dirty="0" err="1"/>
              <a:t>жазу</a:t>
            </a:r>
            <a:r>
              <a:rPr lang="ru-RU" sz="1200" spc="30" dirty="0"/>
              <a:t> (</a:t>
            </a:r>
            <a:r>
              <a:rPr lang="ru-RU" sz="1200" spc="30" dirty="0" err="1" smtClean="0"/>
              <a:t>Уәлиев</a:t>
            </a:r>
            <a:r>
              <a:rPr lang="ru-RU" sz="1200" spc="30" dirty="0" smtClean="0"/>
              <a:t> оқулары-2020</a:t>
            </a:r>
            <a:r>
              <a:rPr lang="ru-RU" sz="1200" spc="30" dirty="0"/>
              <a:t>, </a:t>
            </a:r>
            <a:r>
              <a:rPr lang="ru-RU" sz="1200" spc="30" dirty="0" err="1" smtClean="0"/>
              <a:t>Республикалық</a:t>
            </a:r>
            <a:r>
              <a:rPr lang="ru-RU" sz="1200" spc="30" dirty="0" smtClean="0"/>
              <a:t> </a:t>
            </a:r>
            <a:r>
              <a:rPr lang="ru-RU" sz="1200" spc="30" dirty="0" err="1" smtClean="0"/>
              <a:t>ғылыми</a:t>
            </a:r>
            <a:r>
              <a:rPr lang="ru-RU" sz="1200" spc="30" dirty="0" smtClean="0"/>
              <a:t> </a:t>
            </a:r>
            <a:r>
              <a:rPr lang="ru-RU" sz="1200" spc="30" dirty="0" err="1" smtClean="0"/>
              <a:t>практикалық</a:t>
            </a:r>
            <a:r>
              <a:rPr lang="ru-RU" sz="1200" spc="30" dirty="0" smtClean="0"/>
              <a:t> </a:t>
            </a:r>
            <a:r>
              <a:rPr lang="ru-RU" sz="1200" spc="30" dirty="0"/>
              <a:t>конференция </a:t>
            </a:r>
            <a:r>
              <a:rPr lang="ru-RU" sz="1200" spc="30" dirty="0" err="1"/>
              <a:t>материалдарынын</a:t>
            </a:r>
            <a:r>
              <a:rPr lang="ru-RU" sz="1200" spc="30" dirty="0"/>
              <a:t> </a:t>
            </a:r>
            <a:r>
              <a:rPr lang="ru-RU" sz="1200" spc="30" dirty="0" err="1" smtClean="0"/>
              <a:t>жинағы</a:t>
            </a:r>
            <a:r>
              <a:rPr lang="ru-RU" sz="1200" spc="30" dirty="0"/>
              <a:t>) </a:t>
            </a:r>
            <a:r>
              <a:rPr lang="ru-RU" sz="1200" spc="30" dirty="0" err="1"/>
              <a:t>жэне</a:t>
            </a:r>
            <a:r>
              <a:rPr lang="ru-RU" sz="1200" spc="30" dirty="0"/>
              <a:t> </a:t>
            </a:r>
            <a:r>
              <a:rPr lang="ru-RU" sz="1200" spc="30" dirty="0" smtClean="0"/>
              <a:t>«</a:t>
            </a:r>
            <a:r>
              <a:rPr lang="ru-RU" sz="1200" spc="30" dirty="0" err="1" smtClean="0"/>
              <a:t>Ғылыми</a:t>
            </a:r>
            <a:r>
              <a:rPr lang="ru-RU" sz="1200" spc="30" dirty="0" smtClean="0"/>
              <a:t> </a:t>
            </a:r>
            <a:r>
              <a:rPr lang="ru-RU" sz="1200" spc="30" dirty="0" err="1" smtClean="0"/>
              <a:t>көзқарас</a:t>
            </a:r>
            <a:r>
              <a:rPr lang="ru-RU" sz="1200" spc="30" dirty="0"/>
              <a:t>: </a:t>
            </a:r>
            <a:r>
              <a:rPr lang="ru-RU" sz="1200" spc="30" dirty="0" err="1"/>
              <a:t>идеялар</a:t>
            </a:r>
            <a:r>
              <a:rPr lang="ru-RU" sz="1200" spc="30" dirty="0"/>
              <a:t>, </a:t>
            </a:r>
            <a:r>
              <a:rPr lang="ru-RU" sz="1200" spc="30" dirty="0" err="1"/>
              <a:t>зерттеулер</a:t>
            </a:r>
            <a:r>
              <a:rPr lang="ru-RU" sz="1200" spc="30" dirty="0"/>
              <a:t>, </a:t>
            </a:r>
            <a:r>
              <a:rPr lang="ru-RU" sz="1200" spc="30" dirty="0" err="1"/>
              <a:t>инновациялар</a:t>
            </a:r>
            <a:r>
              <a:rPr lang="ru-RU" sz="1200" spc="30" dirty="0"/>
              <a:t>» </a:t>
            </a:r>
            <a:r>
              <a:rPr lang="ru-RU" sz="1200" spc="30" dirty="0" err="1"/>
              <a:t>атты</a:t>
            </a:r>
            <a:r>
              <a:rPr lang="ru-RU" sz="1200" spc="30" dirty="0"/>
              <a:t> </a:t>
            </a:r>
            <a:r>
              <a:rPr lang="ru-RU" sz="1200" spc="25" dirty="0"/>
              <a:t>III </a:t>
            </a:r>
            <a:r>
              <a:rPr lang="ru-RU" sz="1200" spc="30" dirty="0" err="1" smtClean="0"/>
              <a:t>Республикалық</a:t>
            </a:r>
            <a:r>
              <a:rPr lang="ru-RU" sz="1200" spc="30" dirty="0" smtClean="0"/>
              <a:t> </a:t>
            </a:r>
            <a:r>
              <a:rPr lang="ru-RU" sz="1200" spc="30" dirty="0" err="1" smtClean="0"/>
              <a:t>студенттердін</a:t>
            </a:r>
            <a:r>
              <a:rPr lang="ru-RU" sz="1200" spc="30" dirty="0" smtClean="0"/>
              <a:t> </a:t>
            </a:r>
            <a:r>
              <a:rPr lang="ru-RU" sz="1200" spc="30" dirty="0" err="1" smtClean="0"/>
              <a:t>ғылыми-зерттеу</a:t>
            </a:r>
            <a:r>
              <a:rPr lang="ru-RU" sz="1200" spc="30" dirty="0" smtClean="0"/>
              <a:t> </a:t>
            </a:r>
            <a:r>
              <a:rPr lang="ru-RU" sz="1200" spc="30" dirty="0" err="1" smtClean="0"/>
              <a:t>жұмыстары</a:t>
            </a:r>
            <a:r>
              <a:rPr lang="ru-RU" sz="1200" spc="30" dirty="0" smtClean="0"/>
              <a:t> </a:t>
            </a:r>
            <a:r>
              <a:rPr lang="ru-RU" sz="1200" spc="30" dirty="0" err="1"/>
              <a:t>сайысында</a:t>
            </a:r>
            <a:r>
              <a:rPr lang="ru-RU" sz="1200" spc="30" dirty="0"/>
              <a:t> </a:t>
            </a:r>
            <a:r>
              <a:rPr lang="ru-RU" sz="1200" spc="25" dirty="0"/>
              <a:t>II </a:t>
            </a:r>
            <a:r>
              <a:rPr lang="ru-RU" sz="1200" spc="30" dirty="0" err="1"/>
              <a:t>орын</a:t>
            </a:r>
            <a:r>
              <a:rPr lang="ru-RU" sz="1200" spc="30" dirty="0"/>
              <a:t>.</a:t>
            </a:r>
            <a:endParaRPr lang="ru-RU" sz="1200" spc="30" dirty="0">
              <a:latin typeface="Times New Roman" panose="02020603050405020304" pitchFamily="18" charset="0"/>
              <a:ea typeface="Times New Roman" panose="02020603050405020304" pitchFamily="18" charset="0"/>
            </a:endParaRPr>
          </a:p>
          <a:p>
            <a:r>
              <a:rPr lang="ru-RU" sz="1200" b="1" dirty="0" smtClean="0"/>
              <a:t>К</a:t>
            </a:r>
            <a:r>
              <a:rPr lang="kk-KZ" sz="1200" b="1" dirty="0"/>
              <a:t>әсіби </a:t>
            </a:r>
            <a:r>
              <a:rPr lang="kk-KZ" sz="1200" b="1" dirty="0" smtClean="0"/>
              <a:t>білімі</a:t>
            </a:r>
            <a:endParaRPr lang="ru-RU" sz="1200" b="1" dirty="0">
              <a:cs typeface="Times New Roman"/>
            </a:endParaRPr>
          </a:p>
          <a:p>
            <a:r>
              <a:rPr lang="en-US" sz="1200" spc="30" dirty="0" smtClean="0"/>
              <a:t>Microsoft </a:t>
            </a:r>
            <a:r>
              <a:rPr lang="en-US" sz="1200" spc="30" dirty="0"/>
              <a:t>Word, Excel, PowerPoint </a:t>
            </a:r>
            <a:r>
              <a:rPr lang="ru-RU" sz="1200" spc="30" dirty="0" err="1" smtClean="0"/>
              <a:t>және</a:t>
            </a:r>
            <a:r>
              <a:rPr lang="ru-RU" sz="1200" spc="30" dirty="0" smtClean="0"/>
              <a:t> </a:t>
            </a:r>
            <a:r>
              <a:rPr lang="ru-RU" sz="1200" spc="30" dirty="0" err="1"/>
              <a:t>т.б</a:t>
            </a:r>
            <a:r>
              <a:rPr lang="ru-RU" sz="1200" spc="30" dirty="0"/>
              <a:t>. </a:t>
            </a:r>
            <a:r>
              <a:rPr lang="ru-RU" sz="1200" spc="30" dirty="0" err="1" smtClean="0"/>
              <a:t>бағдарламалармен</a:t>
            </a:r>
            <a:r>
              <a:rPr lang="ru-RU" sz="1200" spc="30" dirty="0" smtClean="0"/>
              <a:t> </a:t>
            </a:r>
            <a:r>
              <a:rPr lang="ru-RU" sz="1200" spc="30" dirty="0" err="1" smtClean="0"/>
              <a:t>еркін</a:t>
            </a:r>
            <a:r>
              <a:rPr lang="ru-RU" sz="1200" spc="30" dirty="0" smtClean="0"/>
              <a:t> </a:t>
            </a:r>
            <a:r>
              <a:rPr lang="ru-RU" sz="1200" spc="30" dirty="0" err="1" smtClean="0"/>
              <a:t>жұмыс</a:t>
            </a:r>
            <a:r>
              <a:rPr lang="ru-RU" sz="1200" spc="30" dirty="0" smtClean="0"/>
              <a:t> </a:t>
            </a:r>
            <a:r>
              <a:rPr lang="ru-RU" sz="1200" spc="30" dirty="0" err="1" smtClean="0"/>
              <a:t>жасаймын.Ғаламторды</a:t>
            </a:r>
            <a:r>
              <a:rPr lang="ru-RU" sz="1200" spc="30" dirty="0" smtClean="0"/>
              <a:t> </a:t>
            </a:r>
            <a:r>
              <a:rPr lang="ru-RU" sz="1200" spc="30" dirty="0" err="1" smtClean="0"/>
              <a:t>және</a:t>
            </a:r>
            <a:r>
              <a:rPr lang="ru-RU" sz="1200" spc="30" dirty="0" smtClean="0"/>
              <a:t> </a:t>
            </a:r>
            <a:r>
              <a:rPr lang="ru-RU" sz="1200" spc="30" dirty="0" err="1" smtClean="0"/>
              <a:t>компьютерді</a:t>
            </a:r>
            <a:r>
              <a:rPr lang="ru-RU" sz="1200" spc="30" dirty="0" smtClean="0"/>
              <a:t> </a:t>
            </a:r>
            <a:r>
              <a:rPr lang="en-US" sz="1200" spc="30" dirty="0" err="1"/>
              <a:t>epKiH</a:t>
            </a:r>
            <a:r>
              <a:rPr lang="en-US" sz="1200" spc="30" dirty="0"/>
              <a:t> </a:t>
            </a:r>
            <a:r>
              <a:rPr lang="ru-RU" sz="1200" spc="30" dirty="0" err="1" smtClean="0"/>
              <a:t>колданам</a:t>
            </a:r>
            <a:r>
              <a:rPr lang="ru-RU" sz="1200" spc="30" dirty="0" smtClean="0"/>
              <a:t>.</a:t>
            </a:r>
            <a:endParaRPr lang="ru-RU" sz="1200" spc="30" dirty="0">
              <a:latin typeface="Times New Roman" panose="02020603050405020304" pitchFamily="18" charset="0"/>
            </a:endParaRPr>
          </a:p>
          <a:p>
            <a:r>
              <a:rPr lang="kk-KZ" sz="1200" b="1" dirty="0" smtClean="0"/>
              <a:t>Жеке қасиеттері</a:t>
            </a:r>
            <a:endParaRPr lang="ru-RU" sz="1200" b="1" dirty="0" smtClean="0">
              <a:cs typeface="Times New Roman"/>
            </a:endParaRPr>
          </a:p>
          <a:p>
            <a:r>
              <a:rPr lang="ru-RU" sz="1200" spc="30" dirty="0" err="1" smtClean="0"/>
              <a:t>Ұқыптылық</a:t>
            </a:r>
            <a:r>
              <a:rPr lang="ru-RU" sz="1200" spc="30" dirty="0" smtClean="0"/>
              <a:t>, </a:t>
            </a:r>
            <a:r>
              <a:rPr lang="ru-RU" sz="1200" spc="30" dirty="0" err="1" smtClean="0"/>
              <a:t>төзімділік</a:t>
            </a:r>
            <a:r>
              <a:rPr lang="ru-RU" sz="1200" spc="30" dirty="0"/>
              <a:t>, </a:t>
            </a:r>
            <a:r>
              <a:rPr lang="ru-RU" sz="1200" spc="30" dirty="0" err="1" smtClean="0"/>
              <a:t>жауапкершілік</a:t>
            </a:r>
            <a:r>
              <a:rPr lang="ru-RU" sz="1200" spc="30" dirty="0"/>
              <a:t>, </a:t>
            </a:r>
            <a:r>
              <a:rPr lang="ru-RU" sz="1200" spc="30" dirty="0" err="1"/>
              <a:t>ез</a:t>
            </a:r>
            <a:r>
              <a:rPr lang="ru-RU" sz="1200" spc="30" dirty="0"/>
              <a:t> </a:t>
            </a:r>
            <a:r>
              <a:rPr lang="ru-RU" sz="1200" spc="30" dirty="0" err="1" smtClean="0"/>
              <a:t>бетінше</a:t>
            </a:r>
            <a:r>
              <a:rPr lang="ru-RU" sz="1200" spc="30" dirty="0" smtClean="0"/>
              <a:t> </a:t>
            </a:r>
            <a:r>
              <a:rPr lang="ru-RU" sz="1200" spc="30" dirty="0" err="1" smtClean="0"/>
              <a:t>жұмыс</a:t>
            </a:r>
            <a:r>
              <a:rPr lang="ru-RU" sz="1200" spc="30" dirty="0" smtClean="0"/>
              <a:t> </a:t>
            </a:r>
            <a:r>
              <a:rPr lang="ru-RU" sz="1200" spc="30" dirty="0" err="1" smtClean="0"/>
              <a:t>істей</a:t>
            </a:r>
            <a:r>
              <a:rPr lang="ru-RU" sz="1200" spc="30" dirty="0" smtClean="0"/>
              <a:t> </a:t>
            </a:r>
            <a:r>
              <a:rPr lang="ru-RU" sz="1200" spc="30" dirty="0" err="1" smtClean="0"/>
              <a:t>білу</a:t>
            </a:r>
            <a:r>
              <a:rPr lang="ru-RU" sz="1200" spc="30" dirty="0"/>
              <a:t>, </a:t>
            </a:r>
            <a:r>
              <a:rPr lang="ru-RU" sz="1200" spc="30" dirty="0" err="1"/>
              <a:t>карым-катынас</a:t>
            </a:r>
            <a:r>
              <a:rPr lang="ru-RU" sz="1200" spc="30" dirty="0"/>
              <a:t> </a:t>
            </a:r>
            <a:r>
              <a:rPr lang="ru-RU" sz="1200" spc="30" dirty="0" err="1"/>
              <a:t>таба</a:t>
            </a:r>
            <a:r>
              <a:rPr lang="ru-RU" sz="1200" spc="30" dirty="0"/>
              <a:t> </a:t>
            </a:r>
            <a:r>
              <a:rPr lang="ru-RU" sz="1200" spc="30" dirty="0" err="1" smtClean="0"/>
              <a:t>білу</a:t>
            </a:r>
            <a:r>
              <a:rPr lang="ru-RU" sz="1200" spc="30" dirty="0" smtClean="0"/>
              <a:t>, </a:t>
            </a:r>
            <a:r>
              <a:rPr lang="ru-RU" sz="1200" spc="30" dirty="0" err="1"/>
              <a:t>максаттылык</a:t>
            </a:r>
            <a:r>
              <a:rPr lang="ru-RU" sz="1200" spc="30" dirty="0"/>
              <a:t>, </a:t>
            </a:r>
            <a:r>
              <a:rPr lang="ru-RU" sz="1200" spc="30" dirty="0" err="1"/>
              <a:t>уйымдастырушылык</a:t>
            </a:r>
            <a:r>
              <a:rPr lang="ru-RU" sz="1200" spc="30" dirty="0"/>
              <a:t> </a:t>
            </a:r>
            <a:r>
              <a:rPr lang="ru-RU" sz="1200" spc="30" dirty="0" err="1" smtClean="0"/>
              <a:t>кабілеттер</a:t>
            </a:r>
            <a:r>
              <a:rPr lang="ru-RU" sz="1200" spc="30" dirty="0"/>
              <a:t>, </a:t>
            </a:r>
            <a:r>
              <a:rPr lang="ru-RU" sz="1200" spc="30" dirty="0" err="1" smtClean="0"/>
              <a:t>зейінділік</a:t>
            </a:r>
            <a:r>
              <a:rPr lang="ru-RU" sz="1200" spc="30" dirty="0" smtClean="0"/>
              <a:t> </a:t>
            </a:r>
            <a:r>
              <a:rPr lang="ru-RU" sz="1200" spc="30" dirty="0" err="1" smtClean="0"/>
              <a:t>жэне</a:t>
            </a:r>
            <a:r>
              <a:rPr lang="ru-RU" sz="1200" spc="30" dirty="0" smtClean="0"/>
              <a:t> </a:t>
            </a:r>
            <a:r>
              <a:rPr lang="ru-RU" sz="1200" spc="30" dirty="0" err="1" smtClean="0"/>
              <a:t>өз</a:t>
            </a:r>
            <a:r>
              <a:rPr lang="ru-RU" sz="1200" spc="30" dirty="0" smtClean="0"/>
              <a:t> </a:t>
            </a:r>
            <a:r>
              <a:rPr lang="ru-RU" sz="1200" spc="30" dirty="0" err="1"/>
              <a:t>ойын</a:t>
            </a:r>
            <a:r>
              <a:rPr lang="ru-RU" sz="1200" spc="30" dirty="0"/>
              <a:t> </a:t>
            </a:r>
            <a:r>
              <a:rPr lang="ru-RU" sz="1200" spc="30" dirty="0" err="1" smtClean="0"/>
              <a:t>дұрыс</a:t>
            </a:r>
            <a:r>
              <a:rPr lang="ru-RU" sz="1200" spc="30" dirty="0" smtClean="0"/>
              <a:t> </a:t>
            </a:r>
            <a:r>
              <a:rPr lang="ru-RU" sz="1200" spc="30" dirty="0" err="1" smtClean="0"/>
              <a:t>тұжырымдай</a:t>
            </a:r>
            <a:r>
              <a:rPr lang="ru-RU" sz="1200" spc="30" dirty="0" smtClean="0"/>
              <a:t> </a:t>
            </a:r>
            <a:r>
              <a:rPr lang="kk-KZ" sz="1200" spc="30" dirty="0" smtClean="0"/>
              <a:t>б</a:t>
            </a:r>
            <a:r>
              <a:rPr lang="en-US" sz="1200" spc="30" dirty="0" err="1" smtClean="0"/>
              <a:t>i</a:t>
            </a:r>
            <a:r>
              <a:rPr lang="ru-RU" sz="1200" spc="30" dirty="0" err="1"/>
              <a:t>лу</a:t>
            </a:r>
            <a:r>
              <a:rPr lang="ru-RU" sz="1200" spc="30" dirty="0"/>
              <a:t> </a:t>
            </a:r>
            <a:r>
              <a:rPr lang="ru-RU" sz="1200" spc="30" dirty="0" err="1"/>
              <a:t>сиякты</a:t>
            </a:r>
            <a:r>
              <a:rPr lang="ru-RU" sz="1200" spc="30" dirty="0"/>
              <a:t> </a:t>
            </a:r>
            <a:r>
              <a:rPr lang="ru-RU" sz="1200" spc="30" dirty="0" err="1"/>
              <a:t>касиеттерге</a:t>
            </a:r>
            <a:r>
              <a:rPr lang="ru-RU" sz="1200" spc="30" dirty="0"/>
              <a:t> </a:t>
            </a:r>
            <a:r>
              <a:rPr lang="ru-RU" sz="1200" spc="30" dirty="0" err="1" smtClean="0"/>
              <a:t>иемін</a:t>
            </a:r>
            <a:r>
              <a:rPr lang="ru-RU" sz="1200" spc="30" dirty="0" smtClean="0"/>
              <a:t>.</a:t>
            </a:r>
            <a:endParaRPr lang="ru-RU" sz="1200" spc="30" dirty="0">
              <a:latin typeface="Times New Roman" panose="02020603050405020304" pitchFamily="18" charset="0"/>
              <a:ea typeface="Times New Roman" panose="02020603050405020304" pitchFamily="18" charset="0"/>
            </a:endParaRPr>
          </a:p>
          <a:p>
            <a:r>
              <a:rPr lang="kk-KZ" sz="1200" b="1" dirty="0" smtClean="0"/>
              <a:t>Өмірлік ұстаным</a:t>
            </a:r>
            <a:endParaRPr lang="ru-RU" sz="1200" dirty="0" smtClean="0">
              <a:cs typeface="Times New Roman"/>
            </a:endParaRPr>
          </a:p>
          <a:p>
            <a:r>
              <a:rPr lang="ru-RU" sz="1200" spc="25" dirty="0" smtClean="0">
                <a:cs typeface="Times New Roman"/>
              </a:rPr>
              <a:t>«</a:t>
            </a:r>
            <a:r>
              <a:rPr lang="ru-RU" sz="1200" spc="25" dirty="0" err="1" smtClean="0">
                <a:cs typeface="Times New Roman"/>
              </a:rPr>
              <a:t>Өзіне</a:t>
            </a:r>
            <a:r>
              <a:rPr lang="en-US" sz="800" spc="25" dirty="0" smtClean="0"/>
              <a:t> </a:t>
            </a:r>
            <a:r>
              <a:rPr lang="ru-RU" sz="1200" spc="30" dirty="0"/>
              <a:t>сен, </a:t>
            </a:r>
            <a:r>
              <a:rPr lang="ru-RU" sz="1200" spc="30" dirty="0" err="1" smtClean="0"/>
              <a:t>өзінді</a:t>
            </a:r>
            <a:r>
              <a:rPr lang="ru-RU" sz="1200" spc="30" dirty="0" smtClean="0"/>
              <a:t> </a:t>
            </a:r>
            <a:r>
              <a:rPr lang="ru-RU" sz="1200" spc="30" dirty="0" err="1"/>
              <a:t>алып</a:t>
            </a:r>
            <a:r>
              <a:rPr lang="ru-RU" sz="1200" spc="30" dirty="0"/>
              <a:t> </a:t>
            </a:r>
            <a:r>
              <a:rPr lang="ru-RU" sz="1200" spc="30" dirty="0" err="1" smtClean="0"/>
              <a:t>шығар</a:t>
            </a:r>
            <a:r>
              <a:rPr lang="ru-RU" sz="1200" spc="30" dirty="0"/>
              <a:t>, </a:t>
            </a:r>
            <a:r>
              <a:rPr lang="ru-RU" sz="1200" spc="30" dirty="0" err="1" smtClean="0"/>
              <a:t>акылын</a:t>
            </a:r>
            <a:r>
              <a:rPr lang="ru-RU" sz="1200" spc="30" dirty="0" smtClean="0"/>
              <a:t> </a:t>
            </a:r>
            <a:r>
              <a:rPr lang="ru-RU" sz="1200" spc="30" dirty="0"/>
              <a:t>мен </a:t>
            </a:r>
            <a:r>
              <a:rPr lang="ru-RU" sz="1200" spc="30" dirty="0" err="1" smtClean="0"/>
              <a:t>енбегін</a:t>
            </a:r>
            <a:r>
              <a:rPr lang="ru-RU" sz="1200" spc="30" dirty="0" smtClean="0"/>
              <a:t> </a:t>
            </a:r>
            <a:r>
              <a:rPr lang="ru-RU" sz="1200" spc="30" dirty="0" err="1" smtClean="0"/>
              <a:t>екі</a:t>
            </a:r>
            <a:r>
              <a:rPr lang="ru-RU" sz="1200" spc="30" dirty="0" smtClean="0"/>
              <a:t> </a:t>
            </a:r>
            <a:r>
              <a:rPr lang="ru-RU" sz="1200" spc="30" dirty="0" err="1" smtClean="0"/>
              <a:t>жақтап</a:t>
            </a:r>
            <a:r>
              <a:rPr lang="ru-RU" sz="1200" spc="30" dirty="0"/>
              <a:t>».</a:t>
            </a:r>
            <a:endParaRPr lang="ru-RU" sz="1200" spc="30" dirty="0">
              <a:latin typeface="Times New Roman" panose="02020603050405020304" pitchFamily="18" charset="0"/>
              <a:ea typeface="Times New Roman" panose="02020603050405020304" pitchFamily="18" charset="0"/>
            </a:endParaRPr>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509508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6934" y="896040"/>
            <a:ext cx="10160000" cy="530594"/>
          </a:xfrm>
        </p:spPr>
        <p:txBody>
          <a:bodyPr wrap="square">
            <a:spAutoFit/>
          </a:bodyPr>
          <a:lstStyle/>
          <a:p>
            <a:r>
              <a:rPr lang="kk-KZ" sz="3200" dirty="0" smtClean="0"/>
              <a:t>В БУДУЩЕЕ С КАЧЕСТВЕННЫМ ОБРАЗОВАНИЕМ!</a:t>
            </a:r>
            <a:endParaRPr lang="ru-RU" sz="3200" dirty="0"/>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4</a:t>
            </a:r>
            <a:endParaRPr lang="ru-RU" dirty="0"/>
          </a:p>
        </p:txBody>
      </p:sp>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grpSp>
        <p:nvGrpSpPr>
          <p:cNvPr id="47" name="Группа 46"/>
          <p:cNvGrpSpPr/>
          <p:nvPr/>
        </p:nvGrpSpPr>
        <p:grpSpPr>
          <a:xfrm>
            <a:off x="711764" y="1722408"/>
            <a:ext cx="10735170" cy="4572884"/>
            <a:chOff x="172802" y="1179571"/>
            <a:chExt cx="12058010" cy="5406742"/>
          </a:xfrm>
        </p:grpSpPr>
        <p:sp>
          <p:nvSpPr>
            <p:cNvPr id="48" name="TextBox 47"/>
            <p:cNvSpPr txBox="1"/>
            <p:nvPr/>
          </p:nvSpPr>
          <p:spPr>
            <a:xfrm>
              <a:off x="1212159" y="1286025"/>
              <a:ext cx="4737101" cy="836968"/>
            </a:xfrm>
            <a:prstGeom prst="rect">
              <a:avLst/>
            </a:prstGeom>
            <a:noFill/>
          </p:spPr>
          <p:txBody>
            <a:bodyPr wrap="square" rtlCol="0">
              <a:spAutoFit/>
            </a:bodyPr>
            <a:lstStyle/>
            <a:p>
              <a:r>
                <a:rPr lang="ru-RU" sz="2400" dirty="0" smtClean="0"/>
                <a:t>56 </a:t>
              </a:r>
            </a:p>
            <a:p>
              <a:r>
                <a:rPr lang="ru-RU" sz="1600" dirty="0" smtClean="0"/>
                <a:t>образовательных программ </a:t>
              </a:r>
              <a:r>
                <a:rPr lang="ru-RU" sz="1600" dirty="0" err="1" smtClean="0"/>
                <a:t>бакалавриата</a:t>
              </a:r>
              <a:endParaRPr lang="ru-RU" sz="1600" dirty="0"/>
            </a:p>
          </p:txBody>
        </p:sp>
        <p:sp>
          <p:nvSpPr>
            <p:cNvPr id="49" name="TextBox 48"/>
            <p:cNvSpPr txBox="1"/>
            <p:nvPr/>
          </p:nvSpPr>
          <p:spPr>
            <a:xfrm>
              <a:off x="7493711" y="1347830"/>
              <a:ext cx="4737101" cy="707886"/>
            </a:xfrm>
            <a:prstGeom prst="rect">
              <a:avLst/>
            </a:prstGeom>
            <a:noFill/>
          </p:spPr>
          <p:txBody>
            <a:bodyPr wrap="square" rtlCol="0">
              <a:spAutoFit/>
            </a:bodyPr>
            <a:lstStyle/>
            <a:p>
              <a:r>
                <a:rPr lang="ru-RU" sz="2400" dirty="0" smtClean="0"/>
                <a:t>39 </a:t>
              </a:r>
            </a:p>
            <a:p>
              <a:r>
                <a:rPr lang="ru-RU" sz="1600" dirty="0" smtClean="0"/>
                <a:t>образовательных программ магистратуры</a:t>
              </a:r>
              <a:endParaRPr lang="ru-RU" sz="1600" dirty="0"/>
            </a:p>
          </p:txBody>
        </p:sp>
        <p:sp>
          <p:nvSpPr>
            <p:cNvPr id="50" name="TextBox 49"/>
            <p:cNvSpPr txBox="1"/>
            <p:nvPr/>
          </p:nvSpPr>
          <p:spPr>
            <a:xfrm>
              <a:off x="1212159" y="4755433"/>
              <a:ext cx="4737101" cy="707886"/>
            </a:xfrm>
            <a:prstGeom prst="rect">
              <a:avLst/>
            </a:prstGeom>
            <a:noFill/>
          </p:spPr>
          <p:txBody>
            <a:bodyPr wrap="square" rtlCol="0">
              <a:spAutoFit/>
            </a:bodyPr>
            <a:lstStyle/>
            <a:p>
              <a:r>
                <a:rPr lang="ru-RU" sz="1200" dirty="0" smtClean="0"/>
                <a:t>Более</a:t>
              </a:r>
              <a:r>
                <a:rPr lang="ru-RU" dirty="0" smtClean="0"/>
                <a:t> </a:t>
              </a:r>
              <a:r>
                <a:rPr lang="ru-RU" sz="2400" dirty="0" smtClean="0"/>
                <a:t>400</a:t>
              </a:r>
            </a:p>
            <a:p>
              <a:r>
                <a:rPr lang="ru-RU" sz="1600" dirty="0" smtClean="0"/>
                <a:t>договоров о сотрудничестве с работодателями</a:t>
              </a:r>
              <a:endParaRPr lang="ru-RU" sz="1600" dirty="0"/>
            </a:p>
          </p:txBody>
        </p:sp>
        <p:sp>
          <p:nvSpPr>
            <p:cNvPr id="51" name="TextBox 50"/>
            <p:cNvSpPr txBox="1"/>
            <p:nvPr/>
          </p:nvSpPr>
          <p:spPr>
            <a:xfrm>
              <a:off x="4610236" y="5833476"/>
              <a:ext cx="4737101" cy="707886"/>
            </a:xfrm>
            <a:prstGeom prst="rect">
              <a:avLst/>
            </a:prstGeom>
            <a:noFill/>
          </p:spPr>
          <p:txBody>
            <a:bodyPr wrap="square" rtlCol="0">
              <a:spAutoFit/>
            </a:bodyPr>
            <a:lstStyle/>
            <a:p>
              <a:r>
                <a:rPr lang="ru-RU" sz="1200" dirty="0" smtClean="0"/>
                <a:t>Более</a:t>
              </a:r>
              <a:r>
                <a:rPr lang="ru-RU" dirty="0" smtClean="0"/>
                <a:t> </a:t>
              </a:r>
              <a:r>
                <a:rPr lang="ru-RU" sz="2400" dirty="0" smtClean="0"/>
                <a:t>200 </a:t>
              </a:r>
            </a:p>
            <a:p>
              <a:r>
                <a:rPr lang="ru-RU" sz="1600" dirty="0" smtClean="0"/>
                <a:t>студентов из стран дальнего и ближнего зарубежья</a:t>
              </a:r>
              <a:endParaRPr lang="ru-RU" sz="1600" dirty="0"/>
            </a:p>
          </p:txBody>
        </p:sp>
        <p:sp>
          <p:nvSpPr>
            <p:cNvPr id="52" name="TextBox 51"/>
            <p:cNvSpPr txBox="1"/>
            <p:nvPr/>
          </p:nvSpPr>
          <p:spPr>
            <a:xfrm>
              <a:off x="1290915" y="3511161"/>
              <a:ext cx="4737101" cy="707886"/>
            </a:xfrm>
            <a:prstGeom prst="rect">
              <a:avLst/>
            </a:prstGeom>
            <a:noFill/>
          </p:spPr>
          <p:txBody>
            <a:bodyPr wrap="square" rtlCol="0">
              <a:spAutoFit/>
            </a:bodyPr>
            <a:lstStyle/>
            <a:p>
              <a:r>
                <a:rPr lang="ru-RU" sz="2400" dirty="0" smtClean="0"/>
                <a:t>6 </a:t>
              </a:r>
            </a:p>
            <a:p>
              <a:r>
                <a:rPr lang="ru-RU" sz="1600" dirty="0" smtClean="0"/>
                <a:t>место в национальном рейтинге вузов РК</a:t>
              </a:r>
              <a:endParaRPr lang="ru-RU" sz="1600" dirty="0"/>
            </a:p>
          </p:txBody>
        </p:sp>
        <p:sp>
          <p:nvSpPr>
            <p:cNvPr id="53" name="TextBox 52"/>
            <p:cNvSpPr txBox="1"/>
            <p:nvPr/>
          </p:nvSpPr>
          <p:spPr>
            <a:xfrm>
              <a:off x="1358899" y="2343738"/>
              <a:ext cx="4737101" cy="836968"/>
            </a:xfrm>
            <a:prstGeom prst="rect">
              <a:avLst/>
            </a:prstGeom>
            <a:noFill/>
          </p:spPr>
          <p:txBody>
            <a:bodyPr wrap="square" rtlCol="0">
              <a:spAutoFit/>
            </a:bodyPr>
            <a:lstStyle/>
            <a:p>
              <a:r>
                <a:rPr lang="ru-RU" sz="1200" dirty="0" smtClean="0"/>
                <a:t>Более</a:t>
              </a:r>
              <a:r>
                <a:rPr lang="ru-RU" dirty="0" smtClean="0"/>
                <a:t> </a:t>
              </a:r>
              <a:r>
                <a:rPr lang="ru-RU" sz="2400" dirty="0"/>
                <a:t>8</a:t>
              </a:r>
              <a:r>
                <a:rPr lang="ru-RU" sz="2400" dirty="0" smtClean="0"/>
                <a:t>000 </a:t>
              </a:r>
            </a:p>
            <a:p>
              <a:r>
                <a:rPr lang="ru-RU" sz="1600" dirty="0" smtClean="0"/>
                <a:t>студентов обучаются в ВКГУ</a:t>
              </a:r>
              <a:endParaRPr lang="ru-RU" sz="1600" dirty="0"/>
            </a:p>
          </p:txBody>
        </p:sp>
        <p:pic>
          <p:nvPicPr>
            <p:cNvPr id="54" name="Рисунок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091" y="1179571"/>
              <a:ext cx="946228" cy="946228"/>
            </a:xfrm>
            <a:prstGeom prst="rect">
              <a:avLst/>
            </a:prstGeom>
          </p:spPr>
        </p:pic>
        <p:pic>
          <p:nvPicPr>
            <p:cNvPr id="55" name="Рисунок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1461" y="1253549"/>
              <a:ext cx="872250" cy="872250"/>
            </a:xfrm>
            <a:prstGeom prst="rect">
              <a:avLst/>
            </a:prstGeom>
          </p:spPr>
        </p:pic>
        <p:pic>
          <p:nvPicPr>
            <p:cNvPr id="56" name="Рисунок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542" y="2204618"/>
              <a:ext cx="1066346" cy="1066346"/>
            </a:xfrm>
            <a:prstGeom prst="rect">
              <a:avLst/>
            </a:prstGeom>
          </p:spPr>
        </p:pic>
        <p:pic>
          <p:nvPicPr>
            <p:cNvPr id="57" name="Рисунок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3499" y="3339115"/>
              <a:ext cx="1130577" cy="1007068"/>
            </a:xfrm>
            <a:prstGeom prst="rect">
              <a:avLst/>
            </a:prstGeom>
          </p:spPr>
        </p:pic>
        <p:pic>
          <p:nvPicPr>
            <p:cNvPr id="58" name="Рисунок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802" y="4544450"/>
              <a:ext cx="1037517" cy="1037517"/>
            </a:xfrm>
            <a:prstGeom prst="rect">
              <a:avLst/>
            </a:prstGeom>
          </p:spPr>
        </p:pic>
        <p:pic>
          <p:nvPicPr>
            <p:cNvPr id="59" name="Рисунок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3748" y="4649370"/>
              <a:ext cx="827675" cy="827675"/>
            </a:xfrm>
            <a:prstGeom prst="rect">
              <a:avLst/>
            </a:prstGeom>
          </p:spPr>
        </p:pic>
        <p:pic>
          <p:nvPicPr>
            <p:cNvPr id="60" name="Рисунок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8319" y="3511161"/>
              <a:ext cx="782000" cy="782000"/>
            </a:xfrm>
            <a:prstGeom prst="rect">
              <a:avLst/>
            </a:prstGeom>
          </p:spPr>
        </p:pic>
        <p:pic>
          <p:nvPicPr>
            <p:cNvPr id="61" name="Рисунок 6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4329" y="2232253"/>
              <a:ext cx="1001336" cy="1001336"/>
            </a:xfrm>
            <a:prstGeom prst="rect">
              <a:avLst/>
            </a:prstGeom>
          </p:spPr>
        </p:pic>
        <p:pic>
          <p:nvPicPr>
            <p:cNvPr id="62" name="Рисунок 6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3195" y="5757747"/>
              <a:ext cx="1202757" cy="828566"/>
            </a:xfrm>
            <a:prstGeom prst="rect">
              <a:avLst/>
            </a:prstGeom>
          </p:spPr>
        </p:pic>
      </p:grpSp>
      <p:sp>
        <p:nvSpPr>
          <p:cNvPr id="63" name="TextBox 62"/>
          <p:cNvSpPr txBox="1"/>
          <p:nvPr/>
        </p:nvSpPr>
        <p:spPr>
          <a:xfrm>
            <a:off x="7274363" y="2751757"/>
            <a:ext cx="4737101" cy="707886"/>
          </a:xfrm>
          <a:prstGeom prst="rect">
            <a:avLst/>
          </a:prstGeom>
          <a:noFill/>
        </p:spPr>
        <p:txBody>
          <a:bodyPr wrap="square" rtlCol="0">
            <a:spAutoFit/>
          </a:bodyPr>
          <a:lstStyle/>
          <a:p>
            <a:r>
              <a:rPr lang="ru-RU" sz="2400" dirty="0" smtClean="0"/>
              <a:t>12</a:t>
            </a:r>
            <a:endParaRPr lang="ru-RU" dirty="0" smtClean="0"/>
          </a:p>
          <a:p>
            <a:r>
              <a:rPr lang="ru-RU" sz="1600" dirty="0" smtClean="0"/>
              <a:t>образовательных программ докторантуры</a:t>
            </a:r>
            <a:endParaRPr lang="ru-RU" sz="1600" dirty="0"/>
          </a:p>
        </p:txBody>
      </p:sp>
      <p:sp>
        <p:nvSpPr>
          <p:cNvPr id="64" name="TextBox 63"/>
          <p:cNvSpPr txBox="1"/>
          <p:nvPr/>
        </p:nvSpPr>
        <p:spPr>
          <a:xfrm>
            <a:off x="7308917" y="3692761"/>
            <a:ext cx="4737101" cy="707886"/>
          </a:xfrm>
          <a:prstGeom prst="rect">
            <a:avLst/>
          </a:prstGeom>
          <a:noFill/>
        </p:spPr>
        <p:txBody>
          <a:bodyPr wrap="square" rtlCol="0">
            <a:spAutoFit/>
          </a:bodyPr>
          <a:lstStyle/>
          <a:p>
            <a:r>
              <a:rPr lang="ru-RU" sz="1200" dirty="0" smtClean="0"/>
              <a:t>Более</a:t>
            </a:r>
            <a:r>
              <a:rPr lang="ru-RU" dirty="0" smtClean="0"/>
              <a:t> </a:t>
            </a:r>
            <a:r>
              <a:rPr lang="ru-RU" sz="2400" dirty="0" smtClean="0"/>
              <a:t>98% </a:t>
            </a:r>
          </a:p>
          <a:p>
            <a:r>
              <a:rPr lang="ru-RU" sz="1600" dirty="0" smtClean="0"/>
              <a:t>трудоустроенных выпускников ежегодно</a:t>
            </a:r>
            <a:endParaRPr lang="ru-RU" sz="1600" dirty="0"/>
          </a:p>
        </p:txBody>
      </p:sp>
      <p:sp>
        <p:nvSpPr>
          <p:cNvPr id="65" name="TextBox 64"/>
          <p:cNvSpPr txBox="1"/>
          <p:nvPr/>
        </p:nvSpPr>
        <p:spPr>
          <a:xfrm>
            <a:off x="7209680" y="4659672"/>
            <a:ext cx="4737101" cy="707886"/>
          </a:xfrm>
          <a:prstGeom prst="rect">
            <a:avLst/>
          </a:prstGeom>
          <a:noFill/>
        </p:spPr>
        <p:txBody>
          <a:bodyPr wrap="square" rtlCol="0">
            <a:spAutoFit/>
          </a:bodyPr>
          <a:lstStyle/>
          <a:p>
            <a:r>
              <a:rPr lang="ru-RU" sz="1200" dirty="0" smtClean="0"/>
              <a:t>Более</a:t>
            </a:r>
            <a:r>
              <a:rPr lang="ru-RU" dirty="0" smtClean="0"/>
              <a:t> </a:t>
            </a:r>
            <a:r>
              <a:rPr lang="ru-RU" sz="2400" dirty="0" smtClean="0"/>
              <a:t>110 </a:t>
            </a:r>
          </a:p>
          <a:p>
            <a:r>
              <a:rPr lang="ru-RU" sz="1600" dirty="0" smtClean="0"/>
              <a:t>договоров о сотрудничестве с университетами мира</a:t>
            </a:r>
            <a:endParaRPr lang="ru-RU" sz="1600" dirty="0"/>
          </a:p>
        </p:txBody>
      </p:sp>
    </p:spTree>
    <p:extLst>
      <p:ext uri="{BB962C8B-B14F-4D97-AF65-F5344CB8AC3E}">
        <p14:creationId xmlns:p14="http://schemas.microsoft.com/office/powerpoint/2010/main" val="3155398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smtClean="0">
                <a:solidFill>
                  <a:schemeClr val="bg1"/>
                </a:solidFill>
              </a:rPr>
              <a:t>Қасиманов</a:t>
            </a:r>
            <a:r>
              <a:rPr lang="ru-RU" sz="1400" b="1" dirty="0" smtClean="0">
                <a:solidFill>
                  <a:schemeClr val="bg1"/>
                </a:solidFill>
              </a:rPr>
              <a:t> </a:t>
            </a:r>
            <a:r>
              <a:rPr lang="ru-RU" sz="1400" b="1" dirty="0" err="1" smtClean="0">
                <a:solidFill>
                  <a:schemeClr val="bg1"/>
                </a:solidFill>
              </a:rPr>
              <a:t>Диас</a:t>
            </a:r>
            <a:r>
              <a:rPr lang="ru-RU" sz="1400" b="1" dirty="0" smtClean="0">
                <a:solidFill>
                  <a:schemeClr val="bg1"/>
                </a:solidFill>
              </a:rPr>
              <a:t> </a:t>
            </a:r>
            <a:r>
              <a:rPr lang="ru-RU" sz="1400" b="1" dirty="0" err="1" smtClean="0">
                <a:solidFill>
                  <a:schemeClr val="bg1"/>
                </a:solidFill>
              </a:rPr>
              <a:t>Тұрсынғазыұлы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87764200119</a:t>
            </a:r>
          </a:p>
          <a:p>
            <a:pPr algn="ctr"/>
            <a:r>
              <a:rPr lang="en-US" sz="1400" dirty="0" smtClean="0">
                <a:solidFill>
                  <a:schemeClr val="bg1"/>
                </a:solidFill>
                <a:ea typeface="Calibri" pitchFamily="34" charset="0"/>
                <a:cs typeface="Times New Roman" pitchFamily="18" charset="0"/>
              </a:rPr>
              <a:t>E-mail: </a:t>
            </a:r>
            <a:r>
              <a:rPr lang="en-US" sz="1400" u="sng" dirty="0" smtClean="0">
                <a:solidFill>
                  <a:schemeClr val="bg1"/>
                </a:solidFill>
              </a:rPr>
              <a:t>kasimanovdias.0119@gmail.com</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smtClean="0"/>
              <a:t>19.01.2001</a:t>
            </a:r>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smtClean="0"/>
              <a:t>үйленбеген</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a:t>Кәсіби дайындық және біліктілігі арттыру ресурстық орталығы «Виктимология</a:t>
            </a:r>
            <a:r>
              <a:rPr lang="kk-KZ" sz="1400" dirty="0" smtClean="0"/>
              <a:t>»</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a:t>
            </a:r>
            <a:r>
              <a:rPr lang="kk-KZ" sz="1400" b="1" dirty="0" smtClean="0"/>
              <a:t>жері</a:t>
            </a:r>
            <a:endParaRPr lang="ru-RU" sz="1400" b="1" dirty="0" smtClean="0">
              <a:solidFill>
                <a:prstClr val="black"/>
              </a:solidFill>
              <a:cs typeface="Times New Roman"/>
            </a:endParaRPr>
          </a:p>
          <a:p>
            <a:pPr lvl="0">
              <a:lnSpc>
                <a:spcPct val="106000"/>
              </a:lnSpc>
              <a:tabLst>
                <a:tab pos="2257425" algn="ctr"/>
              </a:tabLst>
            </a:pPr>
            <a:r>
              <a:rPr lang="kk-KZ" sz="1400" dirty="0" smtClean="0">
                <a:solidFill>
                  <a:prstClr val="black"/>
                </a:solidFill>
                <a:ea typeface="Calibri"/>
                <a:cs typeface="Times New Roman"/>
              </a:rPr>
              <a:t>ШҚО бойынша Соттар әкімшісі, «Көкпекті АПБ Самар полиция бөлімі»</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200" b="1" dirty="0"/>
              <a:t>Тілдерді меңгеруі</a:t>
            </a:r>
            <a:endParaRPr lang="ru-RU" sz="1200" b="1" dirty="0">
              <a:solidFill>
                <a:prstClr val="black"/>
              </a:solidFill>
              <a:ea typeface="Calibri"/>
              <a:cs typeface="Times New Roman"/>
            </a:endParaRPr>
          </a:p>
          <a:p>
            <a:r>
              <a:rPr lang="kk-KZ" sz="1200" dirty="0"/>
              <a:t>қазақ, </a:t>
            </a:r>
            <a:r>
              <a:rPr lang="kk-KZ" sz="1200" dirty="0" smtClean="0"/>
              <a:t>орыс, ағылшын</a:t>
            </a:r>
            <a:endParaRPr lang="ru-RU" sz="1200" dirty="0"/>
          </a:p>
          <a:p>
            <a:r>
              <a:rPr lang="kk-KZ" sz="1200" b="1" dirty="0" smtClean="0"/>
              <a:t>Жетістіктері</a:t>
            </a:r>
            <a:r>
              <a:rPr lang="ru-RU" sz="1200" b="1" dirty="0"/>
              <a:t>, </a:t>
            </a:r>
            <a:r>
              <a:rPr lang="kk-KZ" sz="1200" b="1" dirty="0" smtClean="0"/>
              <a:t>марапаттары </a:t>
            </a:r>
            <a:r>
              <a:rPr lang="kk-KZ" sz="1200" spc="30" dirty="0" smtClean="0"/>
              <a:t>Қазақстан тарихы, география бойынша облыстық, аудан аралық олимпиада жүлдегері, қатысқан үшін сертификаттар. Үстел тенисінен аудан аралық жүлдегері</a:t>
            </a:r>
            <a:endParaRPr lang="ru-RU" sz="1200" spc="30" dirty="0">
              <a:latin typeface="Times New Roman" panose="02020603050405020304" pitchFamily="18" charset="0"/>
              <a:ea typeface="Times New Roman" panose="02020603050405020304" pitchFamily="18" charset="0"/>
            </a:endParaRPr>
          </a:p>
          <a:p>
            <a:r>
              <a:rPr lang="ru-RU" sz="1200" b="1" dirty="0" smtClean="0"/>
              <a:t>К</a:t>
            </a:r>
            <a:r>
              <a:rPr lang="kk-KZ" sz="1200" b="1" dirty="0"/>
              <a:t>әсіби </a:t>
            </a:r>
            <a:r>
              <a:rPr lang="kk-KZ" sz="1200" b="1" dirty="0" smtClean="0"/>
              <a:t>білімі</a:t>
            </a:r>
            <a:endParaRPr lang="ru-RU" sz="1200" b="1" dirty="0">
              <a:cs typeface="Times New Roman"/>
            </a:endParaRPr>
          </a:p>
          <a:p>
            <a:r>
              <a:rPr lang="kk-KZ" sz="1200" spc="30" dirty="0" smtClean="0"/>
              <a:t>-</a:t>
            </a:r>
            <a:endParaRPr lang="ru-RU" sz="1200" spc="30" dirty="0">
              <a:latin typeface="Times New Roman" panose="02020603050405020304" pitchFamily="18" charset="0"/>
            </a:endParaRPr>
          </a:p>
          <a:p>
            <a:r>
              <a:rPr lang="kk-KZ" sz="1200" b="1" dirty="0" smtClean="0"/>
              <a:t>Жеке қасиеттері</a:t>
            </a:r>
            <a:endParaRPr lang="ru-RU" sz="1200" b="1" dirty="0" smtClean="0">
              <a:cs typeface="Times New Roman"/>
            </a:endParaRPr>
          </a:p>
          <a:p>
            <a:r>
              <a:rPr lang="kk-KZ" sz="1200" spc="30" dirty="0" smtClean="0"/>
              <a:t>Жауапкершілігім мол, алдыма қойған міндеттерге шығармашылық көзқарасым жоғары, енбекқор, жан-жақты, кез-келген ортада тез тіл табыса аламын.</a:t>
            </a:r>
            <a:endParaRPr lang="ru-RU" sz="1200" spc="30" dirty="0">
              <a:latin typeface="Times New Roman" panose="02020603050405020304" pitchFamily="18" charset="0"/>
              <a:ea typeface="Times New Roman" panose="02020603050405020304" pitchFamily="18" charset="0"/>
            </a:endParaRPr>
          </a:p>
          <a:p>
            <a:r>
              <a:rPr lang="kk-KZ" sz="1200" b="1" dirty="0" smtClean="0"/>
              <a:t>Өмірлік ұстаным</a:t>
            </a:r>
            <a:endParaRPr lang="ru-RU" sz="1200" dirty="0" smtClean="0">
              <a:cs typeface="Times New Roman"/>
            </a:endParaRPr>
          </a:p>
          <a:p>
            <a:r>
              <a:rPr lang="kk-KZ" sz="1200" spc="25" dirty="0" smtClean="0">
                <a:cs typeface="Times New Roman"/>
              </a:rPr>
              <a:t>Армандар орындалады, мақсатың айқын болса</a:t>
            </a:r>
            <a:endParaRPr lang="ru-RU" sz="1200" spc="30" dirty="0">
              <a:latin typeface="Times New Roman" panose="02020603050405020304" pitchFamily="18" charset="0"/>
              <a:ea typeface="Times New Roman" panose="02020603050405020304" pitchFamily="18" charset="0"/>
            </a:endParaRPr>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8055576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388" y="468751"/>
            <a:ext cx="1482175" cy="13730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smtClean="0">
                <a:solidFill>
                  <a:schemeClr val="bg1"/>
                </a:solidFill>
              </a:rPr>
              <a:t>Турарова</a:t>
            </a:r>
            <a:r>
              <a:rPr lang="ru-RU" sz="1400" b="1" dirty="0" smtClean="0">
                <a:solidFill>
                  <a:schemeClr val="bg1"/>
                </a:solidFill>
              </a:rPr>
              <a:t> Сабина </a:t>
            </a:r>
            <a:r>
              <a:rPr lang="ru-RU" sz="1400" b="1" dirty="0" err="1" smtClean="0">
                <a:solidFill>
                  <a:schemeClr val="bg1"/>
                </a:solidFill>
              </a:rPr>
              <a:t>Ермекқызы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87479121499</a:t>
            </a:r>
          </a:p>
          <a:p>
            <a:pPr algn="ctr"/>
            <a:r>
              <a:rPr lang="en-US" sz="1400" dirty="0" smtClean="0">
                <a:solidFill>
                  <a:schemeClr val="bg1"/>
                </a:solidFill>
                <a:ea typeface="Calibri" pitchFamily="34" charset="0"/>
                <a:cs typeface="Times New Roman" pitchFamily="18" charset="0"/>
              </a:rPr>
              <a:t>E-mail: </a:t>
            </a:r>
            <a:r>
              <a:rPr lang="en-US" sz="1400" u="sng" dirty="0" smtClean="0">
                <a:solidFill>
                  <a:schemeClr val="bg1"/>
                </a:solidFill>
              </a:rPr>
              <a:t>Sabina.turarova.06@mail.ru</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smtClean="0"/>
              <a:t>06.05.1999</a:t>
            </a:r>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smtClean="0"/>
              <a:t>тұрмыста</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a:t>Кәсіби дайындық және біліктілігі арттыру ресурстық орталығы «Виктимология</a:t>
            </a:r>
            <a:r>
              <a:rPr lang="kk-KZ" sz="1400" dirty="0" smtClean="0"/>
              <a:t>»</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a:t>
            </a:r>
            <a:r>
              <a:rPr lang="kk-KZ" sz="1400" b="1" dirty="0" smtClean="0"/>
              <a:t>жері</a:t>
            </a:r>
            <a:endParaRPr lang="ru-RU" sz="1400" b="1" dirty="0" smtClean="0">
              <a:solidFill>
                <a:prstClr val="black"/>
              </a:solidFill>
              <a:cs typeface="Times New Roman"/>
            </a:endParaRPr>
          </a:p>
          <a:p>
            <a:pPr lvl="0">
              <a:lnSpc>
                <a:spcPct val="106000"/>
              </a:lnSpc>
              <a:tabLst>
                <a:tab pos="2257425" algn="ctr"/>
              </a:tabLst>
            </a:pPr>
            <a:r>
              <a:rPr lang="kk-KZ" sz="1400" dirty="0" smtClean="0">
                <a:solidFill>
                  <a:prstClr val="black"/>
                </a:solidFill>
                <a:ea typeface="Calibri"/>
                <a:cs typeface="Times New Roman"/>
              </a:rPr>
              <a:t>ШҚО Полиция Департаментінің Жедел криминалистикалық басқармасы</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200" b="1" dirty="0"/>
              <a:t>Тілдерді меңгеруі</a:t>
            </a:r>
            <a:endParaRPr lang="ru-RU" sz="1200" b="1" dirty="0">
              <a:solidFill>
                <a:prstClr val="black"/>
              </a:solidFill>
              <a:ea typeface="Calibri"/>
              <a:cs typeface="Times New Roman"/>
            </a:endParaRPr>
          </a:p>
          <a:p>
            <a:r>
              <a:rPr lang="kk-KZ" sz="1200" dirty="0"/>
              <a:t>қазақ, </a:t>
            </a:r>
            <a:r>
              <a:rPr lang="kk-KZ" sz="1200" dirty="0" smtClean="0"/>
              <a:t>орыс, ағылшын</a:t>
            </a:r>
            <a:endParaRPr lang="ru-RU" sz="1200" dirty="0"/>
          </a:p>
          <a:p>
            <a:r>
              <a:rPr lang="kk-KZ" sz="1200" b="1" dirty="0" smtClean="0"/>
              <a:t>Жетістіктері</a:t>
            </a:r>
            <a:r>
              <a:rPr lang="ru-RU" sz="1200" b="1" dirty="0"/>
              <a:t>, </a:t>
            </a:r>
            <a:r>
              <a:rPr lang="kk-KZ" sz="1200" b="1" dirty="0" smtClean="0"/>
              <a:t>марапаттары </a:t>
            </a:r>
            <a:r>
              <a:rPr lang="kk-KZ" sz="1200" spc="30" dirty="0" smtClean="0"/>
              <a:t>«Абай оқулары» жүлделі 2 орын. Эссе байқауы, жүлделі 3 орын мен марапатт алдым</a:t>
            </a:r>
            <a:endParaRPr lang="ru-RU" sz="1200" spc="30" dirty="0">
              <a:latin typeface="Times New Roman" panose="02020603050405020304" pitchFamily="18" charset="0"/>
              <a:ea typeface="Times New Roman" panose="02020603050405020304" pitchFamily="18" charset="0"/>
            </a:endParaRPr>
          </a:p>
          <a:p>
            <a:r>
              <a:rPr lang="ru-RU" sz="1200" b="1" dirty="0" smtClean="0"/>
              <a:t>К</a:t>
            </a:r>
            <a:r>
              <a:rPr lang="kk-KZ" sz="1200" b="1" dirty="0"/>
              <a:t>әсіби </a:t>
            </a:r>
            <a:r>
              <a:rPr lang="kk-KZ" sz="1200" b="1" dirty="0" smtClean="0"/>
              <a:t>білімі</a:t>
            </a:r>
            <a:endParaRPr lang="ru-RU" sz="1200" b="1" dirty="0">
              <a:cs typeface="Times New Roman"/>
            </a:endParaRPr>
          </a:p>
          <a:p>
            <a:r>
              <a:rPr lang="kk-KZ" sz="1200" spc="30" dirty="0" smtClean="0"/>
              <a:t>Компьютерді жақсф меңгергем, </a:t>
            </a:r>
            <a:r>
              <a:rPr lang="en-US" sz="1200" spc="30" dirty="0" smtClean="0"/>
              <a:t>MS Office, E-mail, </a:t>
            </a:r>
            <a:r>
              <a:rPr lang="kk-KZ" sz="1200" spc="30" dirty="0" smtClean="0"/>
              <a:t>барлық интернет браузелермен және интернет, графикалық бағдарламалармен жұмыс жасаймын</a:t>
            </a:r>
            <a:endParaRPr lang="ru-RU" sz="1200" spc="30" dirty="0">
              <a:latin typeface="Times New Roman" panose="02020603050405020304" pitchFamily="18" charset="0"/>
            </a:endParaRPr>
          </a:p>
          <a:p>
            <a:r>
              <a:rPr lang="kk-KZ" sz="1200" b="1" dirty="0" smtClean="0"/>
              <a:t>Жеке қасиеттері</a:t>
            </a:r>
            <a:endParaRPr lang="ru-RU" sz="1200" b="1" dirty="0" smtClean="0">
              <a:cs typeface="Times New Roman"/>
            </a:endParaRPr>
          </a:p>
          <a:p>
            <a:r>
              <a:rPr lang="kk-KZ" sz="1200" spc="30" dirty="0" smtClean="0"/>
              <a:t>Жауапкершілігім мол, ұйымдастырушылық, коллективте жұмыс істей білу қасиетке иемін, жаңа білім мен ізденіске құштарлығым мол, өзіне тапсырылған жұмысты уақытылы орындаймын</a:t>
            </a:r>
            <a:endParaRPr lang="ru-RU" sz="1200" spc="30" dirty="0">
              <a:latin typeface="Times New Roman" panose="02020603050405020304" pitchFamily="18" charset="0"/>
              <a:ea typeface="Times New Roman" panose="02020603050405020304" pitchFamily="18" charset="0"/>
            </a:endParaRPr>
          </a:p>
          <a:p>
            <a:r>
              <a:rPr lang="kk-KZ" sz="1200" b="1" dirty="0" smtClean="0"/>
              <a:t>Өмірлік ұстаным</a:t>
            </a:r>
            <a:endParaRPr lang="ru-RU" sz="1200" dirty="0" smtClean="0">
              <a:cs typeface="Times New Roman"/>
            </a:endParaRPr>
          </a:p>
          <a:p>
            <a:r>
              <a:rPr lang="kk-KZ" sz="1200" spc="25" dirty="0" smtClean="0">
                <a:cs typeface="Times New Roman"/>
              </a:rPr>
              <a:t>«Сен де бір кірпіш дүниеге, кетігін тап та бар қалан» деп, ұлы Абай нұсқағандай, мен де өн бойыма рухани азық алып, қоғамның кетігіне жол табатын кірпіші болып, қалансам деймін!»</a:t>
            </a:r>
            <a:endParaRPr lang="ru-RU" sz="1200" spc="30" dirty="0">
              <a:latin typeface="Times New Roman" panose="02020603050405020304" pitchFamily="18" charset="0"/>
              <a:ea typeface="Times New Roman" panose="02020603050405020304" pitchFamily="18" charset="0"/>
            </a:endParaRPr>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9393938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137" y="476824"/>
            <a:ext cx="1475426" cy="136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Файзрахманова</a:t>
            </a:r>
            <a:r>
              <a:rPr lang="ru-RU" sz="1400" b="1" dirty="0">
                <a:solidFill>
                  <a:schemeClr val="bg1"/>
                </a:solidFill>
              </a:rPr>
              <a:t> </a:t>
            </a:r>
            <a:r>
              <a:rPr lang="ru-RU" sz="1400" b="1" dirty="0" err="1">
                <a:solidFill>
                  <a:schemeClr val="bg1"/>
                </a:solidFill>
              </a:rPr>
              <a:t>Дарига</a:t>
            </a:r>
            <a:r>
              <a:rPr lang="ru-RU" sz="1400" b="1" dirty="0">
                <a:solidFill>
                  <a:schemeClr val="bg1"/>
                </a:solidFill>
              </a:rPr>
              <a:t> </a:t>
            </a:r>
            <a:r>
              <a:rPr lang="ru-RU" sz="1400" b="1" dirty="0" err="1">
                <a:solidFill>
                  <a:schemeClr val="bg1"/>
                </a:solidFill>
              </a:rPr>
              <a:t>Ержанкызы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87714919139</a:t>
            </a:r>
          </a:p>
          <a:p>
            <a:pPr algn="ctr"/>
            <a:r>
              <a:rPr lang="en-US" sz="1400" dirty="0" smtClean="0">
                <a:solidFill>
                  <a:schemeClr val="bg1"/>
                </a:solidFill>
                <a:ea typeface="Calibri" pitchFamily="34" charset="0"/>
                <a:cs typeface="Times New Roman" pitchFamily="18" charset="0"/>
              </a:rPr>
              <a:t>E-mail: </a:t>
            </a:r>
            <a:r>
              <a:rPr lang="en-US" sz="1400" u="sng" dirty="0">
                <a:solidFill>
                  <a:schemeClr val="bg1"/>
                </a:solidFill>
                <a:hlinkClick r:id="rId3"/>
              </a:rPr>
              <a:t>faizrak.hmanovadariga@icloud.com</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smtClean="0"/>
              <a:t>31.03.2000</a:t>
            </a:r>
          </a:p>
          <a:p>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a:t>Турмыс</a:t>
            </a:r>
            <a:r>
              <a:rPr lang="ru-RU" sz="1400" dirty="0"/>
              <a:t> </a:t>
            </a:r>
            <a:r>
              <a:rPr lang="ru-RU" sz="1400" dirty="0" err="1"/>
              <a:t>курмаган</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a:t>Кәсіби дайындық және біліктілігі арттыру ресурстық орталығы «Виктимология</a:t>
            </a:r>
            <a:r>
              <a:rPr lang="kk-KZ" sz="1400" dirty="0" smtClean="0"/>
              <a:t>», </a:t>
            </a:r>
            <a:r>
              <a:rPr lang="ru-RU" sz="1400" dirty="0" err="1" smtClean="0"/>
              <a:t>Ағылшын</a:t>
            </a:r>
            <a:r>
              <a:rPr lang="ru-RU" sz="1400" dirty="0" smtClean="0"/>
              <a:t> </a:t>
            </a:r>
            <a:r>
              <a:rPr lang="en-US" sz="1400" dirty="0" smtClean="0"/>
              <a:t>T</a:t>
            </a:r>
            <a:r>
              <a:rPr lang="kk-KZ" sz="1400" dirty="0" smtClean="0"/>
              <a:t>ілі</a:t>
            </a:r>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a:t>
            </a:r>
            <a:r>
              <a:rPr lang="kk-KZ" sz="1400" b="1" dirty="0" smtClean="0"/>
              <a:t>жері</a:t>
            </a:r>
            <a:endParaRPr lang="ru-RU" sz="1400" b="1" dirty="0" smtClean="0">
              <a:solidFill>
                <a:prstClr val="black"/>
              </a:solidFill>
              <a:cs typeface="Times New Roman"/>
            </a:endParaRPr>
          </a:p>
          <a:p>
            <a:pPr lvl="0">
              <a:lnSpc>
                <a:spcPct val="106000"/>
              </a:lnSpc>
              <a:tabLst>
                <a:tab pos="2257425" algn="ctr"/>
              </a:tabLst>
            </a:pPr>
            <a:r>
              <a:rPr lang="ru-RU" sz="1400" dirty="0" err="1" smtClean="0"/>
              <a:t>Шығыс</a:t>
            </a:r>
            <a:r>
              <a:rPr lang="ru-RU" sz="1400" dirty="0" smtClean="0"/>
              <a:t> </a:t>
            </a:r>
            <a:r>
              <a:rPr lang="ru-RU" sz="1400" dirty="0" err="1" smtClean="0"/>
              <a:t>Қазақстан</a:t>
            </a:r>
            <a:r>
              <a:rPr lang="ru-RU" sz="1400" dirty="0" smtClean="0"/>
              <a:t> </a:t>
            </a:r>
            <a:r>
              <a:rPr lang="ru-RU" sz="1400" dirty="0" err="1"/>
              <a:t>облысы</a:t>
            </a:r>
            <a:r>
              <a:rPr lang="ru-RU" sz="1400" dirty="0"/>
              <a:t> Алтай </a:t>
            </a:r>
            <a:r>
              <a:rPr lang="ru-RU" sz="1400" dirty="0" err="1" smtClean="0"/>
              <a:t>ауданының</a:t>
            </a:r>
            <a:r>
              <a:rPr lang="ru-RU" sz="1400" dirty="0" smtClean="0"/>
              <a:t> соты, </a:t>
            </a:r>
            <a:r>
              <a:rPr lang="ru-RU" sz="1400" dirty="0" err="1"/>
              <a:t>Шығыс</a:t>
            </a:r>
            <a:r>
              <a:rPr lang="ru-RU" sz="1400" dirty="0"/>
              <a:t> </a:t>
            </a:r>
            <a:r>
              <a:rPr lang="ru-RU" sz="1400" dirty="0" err="1"/>
              <a:t>Қазақстан</a:t>
            </a:r>
            <a:r>
              <a:rPr lang="ru-RU" sz="1400" dirty="0"/>
              <a:t> </a:t>
            </a:r>
            <a:r>
              <a:rPr lang="ru-RU" sz="1400" dirty="0" err="1"/>
              <a:t>облысы</a:t>
            </a:r>
            <a:r>
              <a:rPr lang="ru-RU" sz="1400" dirty="0"/>
              <a:t> Алтай </a:t>
            </a:r>
            <a:r>
              <a:rPr lang="ru-RU" sz="1400" dirty="0" err="1"/>
              <a:t>ауданының</a:t>
            </a:r>
            <a:r>
              <a:rPr lang="ru-RU" sz="1400" dirty="0"/>
              <a:t> </a:t>
            </a:r>
            <a:r>
              <a:rPr lang="ru-RU" sz="1400" dirty="0" err="1" smtClean="0"/>
              <a:t>прокуратурасы</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200" b="1" dirty="0"/>
              <a:t>Тілдерді меңгеруі</a:t>
            </a:r>
            <a:endParaRPr lang="ru-RU" sz="1200" b="1" dirty="0">
              <a:solidFill>
                <a:prstClr val="black"/>
              </a:solidFill>
              <a:ea typeface="Calibri"/>
              <a:cs typeface="Times New Roman"/>
            </a:endParaRPr>
          </a:p>
          <a:p>
            <a:r>
              <a:rPr lang="kk-KZ" sz="1200" dirty="0"/>
              <a:t>қазақ, </a:t>
            </a:r>
            <a:r>
              <a:rPr lang="kk-KZ" sz="1200" dirty="0" smtClean="0"/>
              <a:t>орыс, ағылшын</a:t>
            </a:r>
            <a:endParaRPr lang="ru-RU" sz="1200" dirty="0"/>
          </a:p>
          <a:p>
            <a:r>
              <a:rPr lang="kk-KZ" sz="1200" b="1" dirty="0" smtClean="0"/>
              <a:t>Жетістіктері</a:t>
            </a:r>
            <a:r>
              <a:rPr lang="ru-RU" sz="1200" b="1" dirty="0"/>
              <a:t>, </a:t>
            </a:r>
            <a:r>
              <a:rPr lang="kk-KZ" sz="1200" b="1" dirty="0" smtClean="0"/>
              <a:t>марапаттары </a:t>
            </a:r>
            <a:r>
              <a:rPr lang="ru-RU" sz="1200" dirty="0" err="1" smtClean="0"/>
              <a:t>Казақстан</a:t>
            </a:r>
            <a:r>
              <a:rPr lang="ru-RU" sz="1200" dirty="0" smtClean="0"/>
              <a:t> </a:t>
            </a:r>
            <a:r>
              <a:rPr lang="ru-RU" sz="1200" dirty="0" err="1"/>
              <a:t>тарихы</a:t>
            </a:r>
            <a:r>
              <a:rPr lang="ru-RU" sz="1200" dirty="0"/>
              <a:t>, физика, </a:t>
            </a:r>
            <a:r>
              <a:rPr lang="ru-RU" sz="1200" dirty="0" err="1"/>
              <a:t>адам</a:t>
            </a:r>
            <a:r>
              <a:rPr lang="ru-RU" sz="1200" dirty="0"/>
              <a:t> </a:t>
            </a:r>
            <a:r>
              <a:rPr lang="ru-RU" sz="1200" dirty="0" err="1" smtClean="0"/>
              <a:t>және</a:t>
            </a:r>
            <a:r>
              <a:rPr lang="ru-RU" sz="1200" dirty="0" smtClean="0"/>
              <a:t> </a:t>
            </a:r>
            <a:r>
              <a:rPr lang="ru-RU" sz="1200" dirty="0" err="1" smtClean="0"/>
              <a:t>құкық</a:t>
            </a:r>
            <a:r>
              <a:rPr lang="ru-RU" sz="1200" dirty="0" smtClean="0"/>
              <a:t> </a:t>
            </a:r>
            <a:r>
              <a:rPr lang="ru-RU" sz="1200" dirty="0" err="1" smtClean="0"/>
              <a:t>пәндерінен</a:t>
            </a:r>
            <a:r>
              <a:rPr lang="ru-RU" sz="1200" dirty="0" smtClean="0"/>
              <a:t> – </a:t>
            </a:r>
            <a:r>
              <a:rPr lang="ru-RU" sz="1200" dirty="0" err="1" smtClean="0"/>
              <a:t>жүлделі</a:t>
            </a:r>
            <a:r>
              <a:rPr lang="ru-RU" sz="1200" dirty="0" smtClean="0"/>
              <a:t> </a:t>
            </a:r>
            <a:r>
              <a:rPr lang="ru-RU" sz="1200" dirty="0" err="1" smtClean="0"/>
              <a:t>орындар</a:t>
            </a:r>
            <a:r>
              <a:rPr lang="ru-RU" sz="1200" dirty="0"/>
              <a:t>. Акробатика, би </a:t>
            </a:r>
            <a:r>
              <a:rPr lang="ru-RU" sz="1200" dirty="0" err="1" smtClean="0"/>
              <a:t>және</a:t>
            </a:r>
            <a:r>
              <a:rPr lang="ru-RU" sz="1200" dirty="0" smtClean="0"/>
              <a:t> </a:t>
            </a:r>
            <a:r>
              <a:rPr lang="ru-RU" sz="1200" dirty="0"/>
              <a:t>тхэквондо </a:t>
            </a:r>
            <a:r>
              <a:rPr lang="ru-RU" sz="1200" dirty="0" err="1" smtClean="0"/>
              <a:t>уйірмелерінен</a:t>
            </a:r>
            <a:r>
              <a:rPr lang="ru-RU" sz="1200" dirty="0" smtClean="0"/>
              <a:t> </a:t>
            </a:r>
            <a:r>
              <a:rPr lang="ru-RU" sz="1200" dirty="0"/>
              <a:t>- </a:t>
            </a:r>
            <a:r>
              <a:rPr lang="ru-RU" sz="1200" dirty="0" err="1" smtClean="0"/>
              <a:t>жүлделі</a:t>
            </a:r>
            <a:r>
              <a:rPr lang="ru-RU" sz="1200" dirty="0" smtClean="0"/>
              <a:t> </a:t>
            </a:r>
            <a:r>
              <a:rPr lang="ru-RU" sz="1200" dirty="0" err="1"/>
              <a:t>орындар</a:t>
            </a:r>
            <a:r>
              <a:rPr lang="ru-RU" sz="1200" dirty="0"/>
              <a:t> </a:t>
            </a:r>
            <a:endParaRPr lang="ru-RU" sz="1200" dirty="0" smtClean="0"/>
          </a:p>
          <a:p>
            <a:r>
              <a:rPr lang="ru-RU" sz="1200" b="1" dirty="0" smtClean="0"/>
              <a:t>К</a:t>
            </a:r>
            <a:r>
              <a:rPr lang="kk-KZ" sz="1200" b="1" dirty="0"/>
              <a:t>әсіби </a:t>
            </a:r>
            <a:r>
              <a:rPr lang="kk-KZ" sz="1200" b="1" dirty="0" smtClean="0"/>
              <a:t>білімі</a:t>
            </a:r>
            <a:endParaRPr lang="ru-RU" sz="1200" b="1" dirty="0" smtClean="0">
              <a:cs typeface="Times New Roman"/>
            </a:endParaRPr>
          </a:p>
          <a:p>
            <a:r>
              <a:rPr lang="ru-RU" sz="1200" spc="25" dirty="0" smtClean="0"/>
              <a:t>«</a:t>
            </a:r>
            <a:r>
              <a:rPr lang="ru-RU" sz="1200" spc="25" dirty="0" err="1" smtClean="0"/>
              <a:t>Сыбайлас</a:t>
            </a:r>
            <a:r>
              <a:rPr lang="ru-RU" sz="1200" spc="25" dirty="0" smtClean="0"/>
              <a:t> </a:t>
            </a:r>
            <a:r>
              <a:rPr lang="ru-RU" sz="1200" spc="25" dirty="0" err="1" smtClean="0"/>
              <a:t>жемқорлыққа</a:t>
            </a:r>
            <a:r>
              <a:rPr lang="ru-RU" sz="1200" spc="25" dirty="0"/>
              <a:t>» </a:t>
            </a:r>
            <a:r>
              <a:rPr lang="ru-RU" sz="1200" spc="25" dirty="0" err="1"/>
              <a:t>байланысты</a:t>
            </a:r>
            <a:r>
              <a:rPr lang="ru-RU" sz="1200" spc="25" dirty="0"/>
              <a:t> форум - сертификат.</a:t>
            </a:r>
            <a:endParaRPr lang="ru-RU" sz="1200" spc="25" dirty="0">
              <a:latin typeface="Times New Roman" panose="02020603050405020304" pitchFamily="18" charset="0"/>
              <a:ea typeface="Times New Roman" panose="02020603050405020304" pitchFamily="18" charset="0"/>
            </a:endParaRPr>
          </a:p>
          <a:p>
            <a:r>
              <a:rPr lang="kk-KZ" sz="1200" b="1" dirty="0" smtClean="0"/>
              <a:t>Жеке қасиеттері</a:t>
            </a:r>
            <a:endParaRPr lang="ru-RU" sz="1200" b="1" dirty="0">
              <a:cs typeface="Times New Roman"/>
            </a:endParaRPr>
          </a:p>
          <a:p>
            <a:r>
              <a:rPr lang="ru-RU" sz="1200" spc="25" dirty="0" err="1" smtClean="0"/>
              <a:t>Еңбекқорлық</a:t>
            </a:r>
            <a:r>
              <a:rPr lang="ru-RU" sz="1200" spc="25" dirty="0" smtClean="0"/>
              <a:t>, </a:t>
            </a:r>
            <a:r>
              <a:rPr lang="ru-RU" sz="1200" spc="25" dirty="0" err="1" smtClean="0"/>
              <a:t>жауапкершілік</a:t>
            </a:r>
            <a:r>
              <a:rPr lang="ru-RU" sz="1200" spc="25" dirty="0"/>
              <a:t>, тез </a:t>
            </a:r>
            <a:r>
              <a:rPr lang="ru-RU" sz="1200" spc="25" dirty="0" err="1" smtClean="0"/>
              <a:t>тіл</a:t>
            </a:r>
            <a:r>
              <a:rPr lang="ru-RU" sz="1200" spc="25" dirty="0" smtClean="0"/>
              <a:t> </a:t>
            </a:r>
            <a:r>
              <a:rPr lang="ru-RU" sz="1200" spc="25" dirty="0" err="1"/>
              <a:t>табысу</a:t>
            </a:r>
            <a:r>
              <a:rPr lang="ru-RU" sz="1200" spc="25" dirty="0"/>
              <a:t>, тез </a:t>
            </a:r>
            <a:r>
              <a:rPr lang="ru-RU" sz="1200" spc="25" dirty="0" err="1" smtClean="0"/>
              <a:t>меңгеру</a:t>
            </a:r>
            <a:r>
              <a:rPr lang="ru-RU" sz="1200" spc="25" dirty="0"/>
              <a:t>, </a:t>
            </a:r>
            <a:r>
              <a:rPr lang="ru-RU" sz="1200" spc="25" dirty="0" err="1" smtClean="0"/>
              <a:t>кырағылық</a:t>
            </a:r>
            <a:r>
              <a:rPr lang="ru-RU" sz="1200" spc="25" dirty="0" smtClean="0"/>
              <a:t>, </a:t>
            </a:r>
            <a:r>
              <a:rPr lang="ru-RU" sz="1200" spc="25" dirty="0" err="1" smtClean="0"/>
              <a:t>ұйымдастырушылық</a:t>
            </a:r>
            <a:r>
              <a:rPr lang="ru-RU" sz="1200" spc="25" dirty="0" smtClean="0"/>
              <a:t> </a:t>
            </a:r>
            <a:r>
              <a:rPr lang="ru-RU" sz="1200" spc="25" dirty="0" err="1" smtClean="0"/>
              <a:t>логикалық</a:t>
            </a:r>
            <a:r>
              <a:rPr lang="ru-RU" sz="1200" spc="25" dirty="0" smtClean="0"/>
              <a:t> </a:t>
            </a:r>
            <a:r>
              <a:rPr lang="ru-RU" sz="1200" spc="25" dirty="0" err="1"/>
              <a:t>ойлау</a:t>
            </a:r>
            <a:r>
              <a:rPr lang="ru-RU" sz="1200" spc="25" dirty="0"/>
              <a:t> </a:t>
            </a:r>
            <a:r>
              <a:rPr lang="ru-RU" sz="1200" spc="25" dirty="0" err="1" smtClean="0"/>
              <a:t>және</a:t>
            </a:r>
            <a:r>
              <a:rPr lang="ru-RU" sz="1200" spc="25" dirty="0" smtClean="0"/>
              <a:t> </a:t>
            </a:r>
            <a:r>
              <a:rPr lang="ru-RU" sz="1200" spc="25" dirty="0" err="1" smtClean="0"/>
              <a:t>адамгершілік</a:t>
            </a:r>
            <a:r>
              <a:rPr lang="ru-RU" sz="1200" spc="25" dirty="0" smtClean="0"/>
              <a:t> </a:t>
            </a:r>
            <a:r>
              <a:rPr lang="ru-RU" sz="1200" spc="25" dirty="0" err="1" smtClean="0"/>
              <a:t>қасиеттерінее</a:t>
            </a:r>
            <a:r>
              <a:rPr lang="ru-RU" sz="1200" spc="25" dirty="0" smtClean="0"/>
              <a:t> </a:t>
            </a:r>
            <a:r>
              <a:rPr lang="ru-RU" sz="1200" spc="25" dirty="0" err="1" smtClean="0"/>
              <a:t>иемін</a:t>
            </a:r>
            <a:r>
              <a:rPr lang="ru-RU" sz="1200" spc="25" dirty="0" smtClean="0"/>
              <a:t>.</a:t>
            </a:r>
            <a:endParaRPr lang="ru-RU" sz="1200" spc="25" dirty="0">
              <a:latin typeface="Times New Roman" panose="02020603050405020304" pitchFamily="18" charset="0"/>
              <a:ea typeface="Times New Roman" panose="02020603050405020304" pitchFamily="18" charset="0"/>
            </a:endParaRPr>
          </a:p>
          <a:p>
            <a:r>
              <a:rPr lang="kk-KZ" sz="1200" b="1" dirty="0" smtClean="0"/>
              <a:t>Өмірлік ұстаным</a:t>
            </a:r>
            <a:endParaRPr lang="ru-RU" sz="1200" dirty="0">
              <a:cs typeface="Times New Roman"/>
            </a:endParaRPr>
          </a:p>
          <a:p>
            <a:r>
              <a:rPr lang="ru-RU" sz="1200" spc="25" dirty="0" err="1" smtClean="0"/>
              <a:t>Адамға-ақыл</a:t>
            </a:r>
            <a:r>
              <a:rPr lang="ru-RU" sz="1200" spc="25" dirty="0" smtClean="0"/>
              <a:t> </a:t>
            </a:r>
            <a:r>
              <a:rPr lang="ru-RU" sz="1200" spc="25" dirty="0" err="1"/>
              <a:t>керек</a:t>
            </a:r>
            <a:r>
              <a:rPr lang="ru-RU" sz="1200" spc="25" dirty="0"/>
              <a:t>, </a:t>
            </a:r>
            <a:r>
              <a:rPr lang="en-US" sz="1200" spc="25" dirty="0" err="1"/>
              <a:t>ic</a:t>
            </a:r>
            <a:r>
              <a:rPr lang="en-US" sz="1200" spc="25" dirty="0"/>
              <a:t> </a:t>
            </a:r>
            <a:r>
              <a:rPr lang="ru-RU" sz="1200" spc="25" dirty="0" err="1"/>
              <a:t>керек</a:t>
            </a:r>
            <a:r>
              <a:rPr lang="ru-RU" sz="1200" spc="25" dirty="0"/>
              <a:t>, </a:t>
            </a:r>
            <a:r>
              <a:rPr lang="ru-RU" sz="1200" spc="25" dirty="0" err="1" smtClean="0"/>
              <a:t>мінез</a:t>
            </a:r>
            <a:r>
              <a:rPr lang="ru-RU" sz="1200" spc="25" dirty="0" smtClean="0"/>
              <a:t> </a:t>
            </a:r>
            <a:r>
              <a:rPr lang="ru-RU" sz="1200" spc="25" dirty="0" err="1"/>
              <a:t>керек</a:t>
            </a:r>
            <a:r>
              <a:rPr lang="ru-RU" sz="1200" spc="25" dirty="0"/>
              <a:t>.</a:t>
            </a:r>
            <a:endParaRPr lang="ru-RU" sz="1200" spc="25" dirty="0">
              <a:latin typeface="Times New Roman" panose="02020603050405020304" pitchFamily="18" charset="0"/>
              <a:ea typeface="Times New Roman" panose="02020603050405020304" pitchFamily="18" charset="0"/>
            </a:endParaRPr>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7893533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137" y="494736"/>
            <a:ext cx="1475426" cy="134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a:solidFill>
                  <a:schemeClr val="bg1"/>
                </a:solidFill>
              </a:rPr>
              <a:t>Кадырбекова</a:t>
            </a:r>
            <a:r>
              <a:rPr lang="ru-RU" sz="1400" b="1" dirty="0">
                <a:solidFill>
                  <a:schemeClr val="bg1"/>
                </a:solidFill>
              </a:rPr>
              <a:t> Зарина</a:t>
            </a: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87057642013 </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 </a:t>
            </a:r>
            <a:r>
              <a:rPr lang="en-US" sz="1400" u="sng" dirty="0">
                <a:solidFill>
                  <a:schemeClr val="bg1"/>
                </a:solidFill>
                <a:hlinkClick r:id="rId3"/>
              </a:rPr>
              <a:t>zarina.kadyrbekova@inbox.ru</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a:t>01.03.2001</a:t>
            </a:r>
            <a:br>
              <a:rPr lang="ru-RU" sz="1400" dirty="0"/>
            </a:br>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ru-RU" sz="1400" dirty="0" err="1"/>
              <a:t>Турмыс</a:t>
            </a:r>
            <a:r>
              <a:rPr lang="ru-RU" sz="1400" dirty="0"/>
              <a:t> </a:t>
            </a:r>
            <a:r>
              <a:rPr lang="ru-RU" sz="1400" dirty="0" err="1"/>
              <a:t>курмаган</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ru-RU" sz="1400" dirty="0" err="1" smtClean="0"/>
              <a:t>Ағылшын</a:t>
            </a:r>
            <a:r>
              <a:rPr lang="ru-RU" sz="1400" dirty="0" smtClean="0"/>
              <a:t> </a:t>
            </a:r>
            <a:r>
              <a:rPr lang="en-US" sz="1400" dirty="0" smtClean="0"/>
              <a:t>T</a:t>
            </a:r>
            <a:r>
              <a:rPr lang="kk-KZ" sz="1400" dirty="0" smtClean="0"/>
              <a:t>ілі курсы </a:t>
            </a:r>
            <a:r>
              <a:rPr lang="en-US" sz="1400" dirty="0"/>
              <a:t>English UP&amp;UP</a:t>
            </a:r>
            <a:endParaRPr lang="ru-RU" sz="1400"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a:t>
            </a:r>
            <a:r>
              <a:rPr lang="kk-KZ" sz="1400" b="1" dirty="0" smtClean="0"/>
              <a:t>жері</a:t>
            </a:r>
            <a:endParaRPr lang="ru-RU" sz="1400" b="1" dirty="0" smtClean="0">
              <a:solidFill>
                <a:prstClr val="black"/>
              </a:solidFill>
              <a:cs typeface="Times New Roman"/>
            </a:endParaRPr>
          </a:p>
          <a:p>
            <a:pPr lvl="0">
              <a:lnSpc>
                <a:spcPct val="106000"/>
              </a:lnSpc>
              <a:tabLst>
                <a:tab pos="2257425" algn="ctr"/>
              </a:tabLst>
            </a:pPr>
            <a:r>
              <a:rPr lang="ru-RU" sz="1400" dirty="0" smtClean="0"/>
              <a:t>«</a:t>
            </a:r>
            <a:r>
              <a:rPr lang="ru-RU" sz="1400" dirty="0" err="1"/>
              <a:t>Ө</a:t>
            </a:r>
            <a:r>
              <a:rPr lang="ru-RU" sz="1400" dirty="0" err="1" smtClean="0"/>
              <a:t>скемен</a:t>
            </a:r>
            <a:r>
              <a:rPr lang="ru-RU" sz="1400" dirty="0" smtClean="0"/>
              <a:t> </a:t>
            </a:r>
            <a:r>
              <a:rPr lang="ru-RU" sz="1400" dirty="0" err="1" smtClean="0"/>
              <a:t>қалалық</a:t>
            </a:r>
            <a:r>
              <a:rPr lang="ru-RU" sz="1400" dirty="0" smtClean="0"/>
              <a:t> </a:t>
            </a:r>
            <a:r>
              <a:rPr lang="ru-RU" sz="1400" dirty="0"/>
              <a:t>соты</a:t>
            </a:r>
            <a:r>
              <a:rPr lang="ru-RU" sz="1400" dirty="0" smtClean="0"/>
              <a:t>» №</a:t>
            </a:r>
            <a:r>
              <a:rPr lang="ru-RU" sz="1400" dirty="0"/>
              <a:t>1</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200" b="1" dirty="0"/>
              <a:t>Тілдерді меңгеруі</a:t>
            </a:r>
            <a:endParaRPr lang="ru-RU" sz="1200" b="1" dirty="0">
              <a:solidFill>
                <a:prstClr val="black"/>
              </a:solidFill>
              <a:ea typeface="Calibri"/>
              <a:cs typeface="Times New Roman"/>
            </a:endParaRPr>
          </a:p>
          <a:p>
            <a:r>
              <a:rPr lang="kk-KZ" sz="1200" dirty="0"/>
              <a:t>қазақ, </a:t>
            </a:r>
            <a:r>
              <a:rPr lang="kk-KZ" sz="1200" dirty="0" smtClean="0"/>
              <a:t>орыс, ағылшын</a:t>
            </a:r>
            <a:endParaRPr lang="ru-RU" sz="1200" dirty="0"/>
          </a:p>
          <a:p>
            <a:r>
              <a:rPr lang="kk-KZ" sz="1200" b="1" dirty="0" smtClean="0"/>
              <a:t>Жетістіктері</a:t>
            </a:r>
            <a:r>
              <a:rPr lang="ru-RU" sz="1200" b="1" dirty="0"/>
              <a:t>, </a:t>
            </a:r>
            <a:r>
              <a:rPr lang="kk-KZ" sz="1200" b="1" dirty="0" smtClean="0"/>
              <a:t>марапаттары </a:t>
            </a:r>
            <a:r>
              <a:rPr lang="ru-RU" sz="1200" spc="45" dirty="0"/>
              <a:t>Сертификат: </a:t>
            </a:r>
            <a:r>
              <a:rPr lang="en-US" sz="1200" spc="45" dirty="0"/>
              <a:t>English Language Course, newspaper publication award. </a:t>
            </a:r>
            <a:r>
              <a:rPr lang="ru-RU" sz="1200" spc="45" dirty="0" err="1" smtClean="0"/>
              <a:t>Қазақстан</a:t>
            </a:r>
            <a:r>
              <a:rPr lang="ru-RU" sz="1200" spc="45" dirty="0" smtClean="0"/>
              <a:t> </a:t>
            </a:r>
            <a:r>
              <a:rPr lang="ru-RU" sz="1200" spc="45" dirty="0" err="1"/>
              <a:t>тарих</a:t>
            </a:r>
            <a:r>
              <a:rPr lang="ru-RU" sz="1200" spc="45" dirty="0"/>
              <a:t> </a:t>
            </a:r>
            <a:r>
              <a:rPr lang="ru-RU" sz="1200" spc="45" dirty="0" err="1"/>
              <a:t>бойынша</a:t>
            </a:r>
            <a:r>
              <a:rPr lang="ru-RU" sz="1200" spc="45" dirty="0"/>
              <a:t> </a:t>
            </a:r>
            <a:r>
              <a:rPr lang="ru-RU" sz="1200" spc="45" dirty="0" err="1" smtClean="0"/>
              <a:t>облыстық</a:t>
            </a:r>
            <a:r>
              <a:rPr lang="ru-RU" sz="1200" spc="45" dirty="0" smtClean="0"/>
              <a:t>, </a:t>
            </a:r>
            <a:r>
              <a:rPr lang="ru-RU" sz="1200" spc="45" dirty="0" err="1"/>
              <a:t>мектеп</a:t>
            </a:r>
            <a:r>
              <a:rPr lang="ru-RU" sz="1200" spc="45" dirty="0"/>
              <a:t> </a:t>
            </a:r>
            <a:r>
              <a:rPr lang="ru-RU" sz="1200" spc="45" dirty="0" err="1"/>
              <a:t>аралык</a:t>
            </a:r>
            <a:r>
              <a:rPr lang="ru-RU" sz="1200" spc="45" dirty="0"/>
              <a:t> </a:t>
            </a:r>
            <a:r>
              <a:rPr lang="ru-RU" sz="1200" spc="45" dirty="0" err="1"/>
              <a:t>олимпиадалар</a:t>
            </a:r>
            <a:r>
              <a:rPr lang="ru-RU" sz="1200" spc="45" dirty="0"/>
              <a:t> </a:t>
            </a:r>
            <a:r>
              <a:rPr lang="ru-RU" sz="1200" spc="45" dirty="0" err="1"/>
              <a:t>бойынша</a:t>
            </a:r>
            <a:r>
              <a:rPr lang="ru-RU" sz="1200" spc="45" dirty="0"/>
              <a:t> </a:t>
            </a:r>
            <a:r>
              <a:rPr lang="ru-RU" sz="1200" spc="45" dirty="0" err="1" smtClean="0"/>
              <a:t>қатысқан</a:t>
            </a:r>
            <a:r>
              <a:rPr lang="ru-RU" sz="1200" spc="45" dirty="0" smtClean="0"/>
              <a:t> </a:t>
            </a:r>
            <a:r>
              <a:rPr lang="ru-RU" sz="1200" spc="45" dirty="0" err="1" smtClean="0"/>
              <a:t>үшін</a:t>
            </a:r>
            <a:r>
              <a:rPr lang="ru-RU" sz="1200" spc="45" dirty="0" smtClean="0"/>
              <a:t> </a:t>
            </a:r>
            <a:r>
              <a:rPr lang="ru-RU" sz="1200" spc="45" dirty="0"/>
              <a:t>(</a:t>
            </a:r>
            <a:r>
              <a:rPr lang="ru-RU" sz="1200" spc="45" dirty="0" err="1"/>
              <a:t>сертификаттар</a:t>
            </a:r>
            <a:r>
              <a:rPr lang="ru-RU" sz="1200" spc="45" dirty="0"/>
              <a:t>)</a:t>
            </a:r>
            <a:endParaRPr lang="ru-RU" sz="1200" spc="45" dirty="0">
              <a:latin typeface="Times New Roman" panose="02020603050405020304" pitchFamily="18" charset="0"/>
              <a:ea typeface="Times New Roman" panose="02020603050405020304" pitchFamily="18" charset="0"/>
            </a:endParaRPr>
          </a:p>
          <a:p>
            <a:r>
              <a:rPr lang="ru-RU" sz="1200" b="1" dirty="0" smtClean="0"/>
              <a:t>К</a:t>
            </a:r>
            <a:r>
              <a:rPr lang="kk-KZ" sz="1200" b="1" dirty="0"/>
              <a:t>әсіби </a:t>
            </a:r>
            <a:r>
              <a:rPr lang="kk-KZ" sz="1200" b="1" dirty="0" smtClean="0"/>
              <a:t>білімі</a:t>
            </a:r>
            <a:endParaRPr lang="ru-RU" sz="1200" b="1" dirty="0" smtClean="0">
              <a:cs typeface="Times New Roman"/>
            </a:endParaRPr>
          </a:p>
          <a:p>
            <a:r>
              <a:rPr lang="ru-RU" sz="1200" spc="25" dirty="0" smtClean="0"/>
              <a:t>-</a:t>
            </a:r>
            <a:endParaRPr lang="ru-RU" sz="1200" spc="25" dirty="0">
              <a:latin typeface="Times New Roman" panose="02020603050405020304" pitchFamily="18" charset="0"/>
              <a:ea typeface="Times New Roman" panose="02020603050405020304" pitchFamily="18" charset="0"/>
            </a:endParaRPr>
          </a:p>
          <a:p>
            <a:r>
              <a:rPr lang="kk-KZ" sz="1200" b="1" dirty="0" smtClean="0"/>
              <a:t>Жеке қасиеттері</a:t>
            </a:r>
            <a:endParaRPr lang="ru-RU" sz="1200" b="1" dirty="0" smtClean="0">
              <a:cs typeface="Times New Roman"/>
            </a:endParaRPr>
          </a:p>
          <a:p>
            <a:r>
              <a:rPr lang="ru-RU" sz="1200" spc="45" dirty="0" err="1" smtClean="0"/>
              <a:t>Жауапкершілік</a:t>
            </a:r>
            <a:r>
              <a:rPr lang="ru-RU" sz="1200" spc="45" dirty="0" smtClean="0"/>
              <a:t> </a:t>
            </a:r>
            <a:r>
              <a:rPr lang="ru-RU" sz="1200" spc="45" dirty="0"/>
              <a:t>бар, </a:t>
            </a:r>
            <a:r>
              <a:rPr lang="ru-RU" sz="1200" spc="45" dirty="0" err="1"/>
              <a:t>алдына</a:t>
            </a:r>
            <a:r>
              <a:rPr lang="ru-RU" sz="1200" spc="45" dirty="0"/>
              <a:t> </a:t>
            </a:r>
            <a:r>
              <a:rPr lang="ru-RU" sz="1200" spc="45" dirty="0" err="1" smtClean="0"/>
              <a:t>қойған</a:t>
            </a:r>
            <a:r>
              <a:rPr lang="ru-RU" sz="1200" spc="45" dirty="0" smtClean="0"/>
              <a:t> </a:t>
            </a:r>
            <a:r>
              <a:rPr lang="ru-RU" sz="1200" spc="45" dirty="0" err="1" smtClean="0"/>
              <a:t>міндеттерге</a:t>
            </a:r>
            <a:r>
              <a:rPr lang="ru-RU" sz="1200" spc="45" dirty="0" smtClean="0"/>
              <a:t> </a:t>
            </a:r>
            <a:r>
              <a:rPr lang="ru-RU" sz="1200" spc="45" dirty="0" err="1" smtClean="0"/>
              <a:t>шығармашылық</a:t>
            </a:r>
            <a:r>
              <a:rPr lang="ru-RU" sz="1200" spc="45" dirty="0" smtClean="0"/>
              <a:t> </a:t>
            </a:r>
            <a:r>
              <a:rPr lang="ru-RU" sz="1200" spc="45" dirty="0" err="1" smtClean="0"/>
              <a:t>көзқарасым</a:t>
            </a:r>
            <a:r>
              <a:rPr lang="ru-RU" sz="1200" spc="45" dirty="0" smtClean="0"/>
              <a:t> </a:t>
            </a:r>
            <a:r>
              <a:rPr lang="ru-RU" sz="1200" spc="45" dirty="0" err="1" smtClean="0"/>
              <a:t>жоғары</a:t>
            </a:r>
            <a:r>
              <a:rPr lang="ru-RU" sz="1200" spc="45" dirty="0"/>
              <a:t>, </a:t>
            </a:r>
            <a:r>
              <a:rPr lang="ru-RU" sz="1200" spc="45" dirty="0" err="1" smtClean="0"/>
              <a:t>білімді</a:t>
            </a:r>
            <a:r>
              <a:rPr lang="ru-RU" sz="1200" spc="45" dirty="0" smtClean="0"/>
              <a:t>, </a:t>
            </a:r>
            <a:r>
              <a:rPr lang="ru-RU" sz="1200" spc="45" dirty="0" err="1"/>
              <a:t>жан</a:t>
            </a:r>
            <a:r>
              <a:rPr lang="ru-RU" sz="1200" spc="45" dirty="0"/>
              <a:t>- </a:t>
            </a:r>
            <a:r>
              <a:rPr lang="ru-RU" sz="1200" spc="45" dirty="0" err="1" smtClean="0"/>
              <a:t>жақты</a:t>
            </a:r>
            <a:r>
              <a:rPr lang="ru-RU" sz="1200" spc="45" dirty="0"/>
              <a:t>, </a:t>
            </a:r>
            <a:r>
              <a:rPr lang="ru-RU" sz="1200" spc="45" dirty="0" err="1"/>
              <a:t>кез-келген</a:t>
            </a:r>
            <a:r>
              <a:rPr lang="ru-RU" sz="1200" spc="45" dirty="0"/>
              <a:t> </a:t>
            </a:r>
            <a:r>
              <a:rPr lang="ru-RU" sz="1200" spc="45" dirty="0" err="1"/>
              <a:t>ортада</a:t>
            </a:r>
            <a:r>
              <a:rPr lang="ru-RU" sz="1200" spc="45" dirty="0"/>
              <a:t> тез </a:t>
            </a:r>
            <a:r>
              <a:rPr lang="en-US" sz="1200" spc="45" dirty="0" err="1" smtClean="0"/>
              <a:t>Ti</a:t>
            </a:r>
            <a:r>
              <a:rPr lang="kk-KZ" sz="1200" spc="45" dirty="0" smtClean="0"/>
              <a:t>л </a:t>
            </a:r>
            <a:r>
              <a:rPr lang="ru-RU" sz="1200" spc="45" dirty="0" err="1" smtClean="0"/>
              <a:t>табыса</a:t>
            </a:r>
            <a:r>
              <a:rPr lang="ru-RU" sz="1200" spc="45" dirty="0" smtClean="0"/>
              <a:t> </a:t>
            </a:r>
            <a:r>
              <a:rPr lang="ru-RU" sz="1200" spc="45" dirty="0" err="1"/>
              <a:t>аламын</a:t>
            </a:r>
            <a:r>
              <a:rPr lang="ru-RU" sz="1200" spc="45" dirty="0"/>
              <a:t>.</a:t>
            </a:r>
            <a:endParaRPr lang="ru-RU" sz="1200" spc="45" dirty="0">
              <a:latin typeface="Times New Roman" panose="02020603050405020304" pitchFamily="18" charset="0"/>
              <a:ea typeface="Times New Roman" panose="02020603050405020304" pitchFamily="18" charset="0"/>
            </a:endParaRPr>
          </a:p>
          <a:p>
            <a:r>
              <a:rPr lang="kk-KZ" sz="1200" b="1" dirty="0" smtClean="0"/>
              <a:t>Өмірлік ұстаным</a:t>
            </a:r>
            <a:endParaRPr lang="ru-RU" sz="1200" dirty="0" smtClean="0">
              <a:cs typeface="Times New Roman"/>
            </a:endParaRPr>
          </a:p>
          <a:p>
            <a:r>
              <a:rPr lang="ru-RU" sz="1200" spc="45" dirty="0" err="1" smtClean="0"/>
              <a:t>Желдің</a:t>
            </a:r>
            <a:r>
              <a:rPr lang="ru-RU" sz="1200" spc="45" dirty="0" smtClean="0"/>
              <a:t> </a:t>
            </a:r>
            <a:r>
              <a:rPr lang="ru-RU" sz="1200" spc="45" dirty="0" err="1" smtClean="0"/>
              <a:t>бағытын</a:t>
            </a:r>
            <a:r>
              <a:rPr lang="ru-RU" sz="1200" spc="45" dirty="0" smtClean="0"/>
              <a:t> </a:t>
            </a:r>
            <a:r>
              <a:rPr lang="ru-RU" sz="1200" spc="45" dirty="0" err="1" smtClean="0"/>
              <a:t>өзгерте</a:t>
            </a:r>
            <a:r>
              <a:rPr lang="ru-RU" sz="1200" spc="45" dirty="0" smtClean="0"/>
              <a:t> </a:t>
            </a:r>
            <a:r>
              <a:rPr lang="ru-RU" sz="1200" spc="45" dirty="0" err="1"/>
              <a:t>алмасан</a:t>
            </a:r>
            <a:r>
              <a:rPr lang="ru-RU" sz="1200" spc="45" dirty="0"/>
              <a:t> да, </a:t>
            </a:r>
            <a:r>
              <a:rPr lang="ru-RU" sz="1200" spc="45" dirty="0" err="1" smtClean="0"/>
              <a:t>мақсатына</a:t>
            </a:r>
            <a:r>
              <a:rPr lang="ru-RU" sz="1200" spc="45" dirty="0" smtClean="0"/>
              <a:t> </a:t>
            </a:r>
            <a:r>
              <a:rPr lang="ru-RU" sz="1200" spc="45" dirty="0" err="1" smtClean="0"/>
              <a:t>жету</a:t>
            </a:r>
            <a:r>
              <a:rPr lang="ru-RU" sz="1200" spc="45" dirty="0" smtClean="0"/>
              <a:t> </a:t>
            </a:r>
            <a:r>
              <a:rPr lang="ru-RU" sz="1200" spc="45" dirty="0" err="1" smtClean="0"/>
              <a:t>үшін</a:t>
            </a:r>
            <a:r>
              <a:rPr lang="en-US" sz="1200" spc="45" dirty="0" smtClean="0"/>
              <a:t> </a:t>
            </a:r>
            <a:r>
              <a:rPr lang="ru-RU" sz="1200" spc="45" dirty="0" err="1" smtClean="0"/>
              <a:t>кемеңнін</a:t>
            </a:r>
            <a:r>
              <a:rPr lang="ru-RU" sz="1200" spc="45" dirty="0" smtClean="0"/>
              <a:t> </a:t>
            </a:r>
            <a:r>
              <a:rPr lang="ru-RU" sz="1200" spc="45" dirty="0" err="1" smtClean="0"/>
              <a:t>желкенін</a:t>
            </a:r>
            <a:r>
              <a:rPr lang="ru-RU" sz="1200" spc="45" dirty="0" smtClean="0"/>
              <a:t> </a:t>
            </a:r>
            <a:r>
              <a:rPr lang="ru-RU" sz="1200" spc="45" dirty="0" err="1" smtClean="0"/>
              <a:t>көтере</a:t>
            </a:r>
            <a:r>
              <a:rPr lang="ru-RU" sz="1200" spc="45" dirty="0" smtClean="0"/>
              <a:t> </a:t>
            </a:r>
            <a:r>
              <a:rPr lang="ru-RU" sz="1200" spc="45" dirty="0" err="1" smtClean="0"/>
              <a:t>аласын</a:t>
            </a:r>
            <a:r>
              <a:rPr lang="ru-RU" sz="1200" spc="45" dirty="0" smtClean="0"/>
              <a:t>, </a:t>
            </a:r>
            <a:r>
              <a:rPr lang="ru-RU" sz="1200" spc="45" dirty="0" err="1" smtClean="0"/>
              <a:t>мақсаттын</a:t>
            </a:r>
            <a:r>
              <a:rPr lang="ru-RU" sz="1200" spc="45" dirty="0" smtClean="0"/>
              <a:t> </a:t>
            </a:r>
            <a:r>
              <a:rPr lang="ru-RU" sz="1200" spc="45" dirty="0" err="1" smtClean="0"/>
              <a:t>айқын</a:t>
            </a:r>
            <a:r>
              <a:rPr lang="ru-RU" sz="1200" spc="45" dirty="0" smtClean="0"/>
              <a:t> </a:t>
            </a:r>
            <a:r>
              <a:rPr lang="ru-RU" sz="1200" spc="45" dirty="0" err="1"/>
              <a:t>болсын</a:t>
            </a:r>
            <a:r>
              <a:rPr lang="ru-RU" sz="1200" spc="45" dirty="0"/>
              <a:t>.</a:t>
            </a:r>
            <a:endParaRPr lang="ru-RU" sz="1200" spc="45" dirty="0">
              <a:latin typeface="Times New Roman" panose="02020603050405020304" pitchFamily="18" charset="0"/>
              <a:ea typeface="Times New Roman" panose="02020603050405020304" pitchFamily="18" charset="0"/>
            </a:endParaRPr>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016440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137" y="483344"/>
            <a:ext cx="1475426" cy="133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err="1" smtClean="0">
                <a:solidFill>
                  <a:schemeClr val="bg1"/>
                </a:solidFill>
              </a:rPr>
              <a:t>Көбенов</a:t>
            </a:r>
            <a:r>
              <a:rPr lang="ru-RU" sz="1400" b="1" dirty="0" smtClean="0">
                <a:solidFill>
                  <a:schemeClr val="bg1"/>
                </a:solidFill>
              </a:rPr>
              <a:t> </a:t>
            </a:r>
            <a:r>
              <a:rPr lang="ru-RU" sz="1400" b="1" dirty="0" err="1" smtClean="0">
                <a:solidFill>
                  <a:schemeClr val="bg1"/>
                </a:solidFill>
              </a:rPr>
              <a:t>Қуаныш</a:t>
            </a:r>
            <a:r>
              <a:rPr lang="ru-RU" sz="1400" b="1" dirty="0" smtClean="0">
                <a:solidFill>
                  <a:schemeClr val="bg1"/>
                </a:solidFill>
              </a:rPr>
              <a:t> </a:t>
            </a:r>
            <a:r>
              <a:rPr lang="ru-RU" sz="1400" b="1" dirty="0" err="1" smtClean="0">
                <a:solidFill>
                  <a:schemeClr val="bg1"/>
                </a:solidFill>
              </a:rPr>
              <a:t>Серікбекұлы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87473918135</a:t>
            </a:r>
            <a:r>
              <a:rPr lang="ru-RU" sz="1400" dirty="0" smtClean="0">
                <a:solidFill>
                  <a:schemeClr val="bg1"/>
                </a:solidFill>
              </a:rPr>
              <a:t> </a:t>
            </a:r>
          </a:p>
          <a:p>
            <a:pPr algn="ctr"/>
            <a:r>
              <a:rPr lang="en-US" sz="1400" dirty="0" smtClean="0">
                <a:solidFill>
                  <a:schemeClr val="bg1"/>
                </a:solidFill>
                <a:ea typeface="Calibri" pitchFamily="34" charset="0"/>
                <a:cs typeface="Times New Roman" pitchFamily="18" charset="0"/>
              </a:rPr>
              <a:t>E-mail: </a:t>
            </a:r>
            <a:r>
              <a:rPr lang="en-US" sz="1400" b="1" dirty="0">
                <a:solidFill>
                  <a:schemeClr val="bg1"/>
                </a:solidFill>
                <a:hlinkClick r:id="rId3"/>
              </a:rPr>
              <a:t>ks_kobenov@mail.ru</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a:t>20.03.2001</a:t>
            </a:r>
            <a:br>
              <a:rPr lang="ru-RU" sz="1400" dirty="0"/>
            </a:br>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kk-KZ" sz="1400" dirty="0" err="1"/>
              <a:t>Ү</a:t>
            </a:r>
            <a:r>
              <a:rPr lang="en-US" sz="1400" dirty="0" err="1" smtClean="0"/>
              <a:t>йленбеген</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ru-RU" sz="1400" dirty="0"/>
              <a:t>Курсы </a:t>
            </a:r>
            <a:r>
              <a:rPr lang="ru-RU" sz="1400" dirty="0" smtClean="0"/>
              <a:t>ЦПК </a:t>
            </a:r>
            <a:r>
              <a:rPr lang="kk-KZ" sz="1400" dirty="0"/>
              <a:t>«С.Аманжолов атындағы Шығыс Қазақстан университеті</a:t>
            </a:r>
            <a:r>
              <a:rPr lang="ru-RU" sz="1400" dirty="0"/>
              <a:t>» ҚЕАК</a:t>
            </a:r>
            <a:endParaRPr lang="ru-RU" sz="1400"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a:t>
            </a:r>
            <a:r>
              <a:rPr lang="kk-KZ" sz="1400" b="1" dirty="0" smtClean="0"/>
              <a:t>жері</a:t>
            </a:r>
            <a:endParaRPr lang="ru-RU" sz="1400" b="1" dirty="0" smtClean="0">
              <a:solidFill>
                <a:prstClr val="black"/>
              </a:solidFill>
              <a:cs typeface="Times New Roman"/>
            </a:endParaRPr>
          </a:p>
          <a:p>
            <a:pPr lvl="0">
              <a:lnSpc>
                <a:spcPct val="106000"/>
              </a:lnSpc>
              <a:tabLst>
                <a:tab pos="2257425" algn="ctr"/>
              </a:tabLst>
            </a:pPr>
            <a:r>
              <a:rPr lang="ru-RU" sz="1400" dirty="0" smtClean="0"/>
              <a:t>ШҚО Полиция </a:t>
            </a:r>
            <a:r>
              <a:rPr lang="ru-RU" sz="1400" dirty="0" err="1" smtClean="0"/>
              <a:t>Департаменті</a:t>
            </a:r>
            <a:r>
              <a:rPr lang="ru-RU" sz="1400" dirty="0" smtClean="0"/>
              <a:t>, </a:t>
            </a:r>
            <a:r>
              <a:rPr lang="ru-RU" sz="1400" dirty="0" err="1" smtClean="0"/>
              <a:t>Маркакөл</a:t>
            </a:r>
            <a:r>
              <a:rPr lang="ru-RU" sz="1400" dirty="0" smtClean="0"/>
              <a:t> </a:t>
            </a:r>
            <a:r>
              <a:rPr lang="ru-RU" sz="1400" dirty="0" err="1" smtClean="0"/>
              <a:t>аудандық</a:t>
            </a:r>
            <a:r>
              <a:rPr lang="ru-RU" sz="1400" dirty="0" smtClean="0"/>
              <a:t> полиция </a:t>
            </a:r>
            <a:r>
              <a:rPr lang="ru-RU" sz="1400" dirty="0" err="1" smtClean="0"/>
              <a:t>бөлімі</a:t>
            </a:r>
            <a:r>
              <a:rPr lang="ru-RU" sz="1400" dirty="0" smtClean="0"/>
              <a:t> РУВД</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200" b="1" dirty="0"/>
              <a:t>Тілдерді меңгеруі</a:t>
            </a:r>
            <a:endParaRPr lang="ru-RU" sz="1200" b="1" dirty="0">
              <a:solidFill>
                <a:prstClr val="black"/>
              </a:solidFill>
              <a:ea typeface="Calibri"/>
              <a:cs typeface="Times New Roman"/>
            </a:endParaRPr>
          </a:p>
          <a:p>
            <a:r>
              <a:rPr lang="kk-KZ" sz="1200" dirty="0"/>
              <a:t>қазақ, </a:t>
            </a:r>
            <a:r>
              <a:rPr lang="kk-KZ" sz="1200" dirty="0" smtClean="0"/>
              <a:t>орыс, ағылшын</a:t>
            </a:r>
            <a:endParaRPr lang="ru-RU" sz="1200" dirty="0"/>
          </a:p>
          <a:p>
            <a:r>
              <a:rPr lang="kk-KZ" sz="1200" b="1" dirty="0" smtClean="0"/>
              <a:t>Жетістіктері</a:t>
            </a:r>
            <a:r>
              <a:rPr lang="ru-RU" sz="1200" b="1" dirty="0"/>
              <a:t>, </a:t>
            </a:r>
            <a:r>
              <a:rPr lang="kk-KZ" sz="1200" b="1" dirty="0" smtClean="0"/>
              <a:t>марапаттары </a:t>
            </a:r>
            <a:r>
              <a:rPr lang="ru-RU" sz="1200" spc="45" dirty="0"/>
              <a:t>Сертификат: </a:t>
            </a:r>
            <a:r>
              <a:rPr lang="en-US" sz="1200" spc="45" dirty="0"/>
              <a:t>English Language Course, newspaper publication award. </a:t>
            </a:r>
            <a:r>
              <a:rPr lang="ru-RU" sz="1200" spc="45" dirty="0" err="1" smtClean="0"/>
              <a:t>Қазақстан</a:t>
            </a:r>
            <a:r>
              <a:rPr lang="ru-RU" sz="1200" spc="45" dirty="0" smtClean="0"/>
              <a:t> </a:t>
            </a:r>
            <a:r>
              <a:rPr lang="ru-RU" sz="1200" spc="45" dirty="0" err="1"/>
              <a:t>тарих</a:t>
            </a:r>
            <a:r>
              <a:rPr lang="ru-RU" sz="1200" spc="45" dirty="0"/>
              <a:t> </a:t>
            </a:r>
            <a:r>
              <a:rPr lang="ru-RU" sz="1200" spc="45" dirty="0" err="1"/>
              <a:t>бойынша</a:t>
            </a:r>
            <a:r>
              <a:rPr lang="ru-RU" sz="1200" spc="45" dirty="0"/>
              <a:t> </a:t>
            </a:r>
            <a:r>
              <a:rPr lang="ru-RU" sz="1200" spc="45" dirty="0" err="1" smtClean="0"/>
              <a:t>облыстық</a:t>
            </a:r>
            <a:r>
              <a:rPr lang="ru-RU" sz="1200" spc="45" dirty="0" smtClean="0"/>
              <a:t>, </a:t>
            </a:r>
            <a:r>
              <a:rPr lang="ru-RU" sz="1200" spc="45" dirty="0" err="1"/>
              <a:t>мектеп</a:t>
            </a:r>
            <a:r>
              <a:rPr lang="ru-RU" sz="1200" spc="45" dirty="0"/>
              <a:t> </a:t>
            </a:r>
            <a:r>
              <a:rPr lang="ru-RU" sz="1200" spc="45" dirty="0" err="1"/>
              <a:t>аралык</a:t>
            </a:r>
            <a:r>
              <a:rPr lang="ru-RU" sz="1200" spc="45" dirty="0"/>
              <a:t> </a:t>
            </a:r>
            <a:r>
              <a:rPr lang="ru-RU" sz="1200" spc="45" dirty="0" err="1"/>
              <a:t>олимпиадалар</a:t>
            </a:r>
            <a:r>
              <a:rPr lang="ru-RU" sz="1200" spc="45" dirty="0"/>
              <a:t> </a:t>
            </a:r>
            <a:r>
              <a:rPr lang="ru-RU" sz="1200" spc="45" dirty="0" err="1"/>
              <a:t>бойынша</a:t>
            </a:r>
            <a:r>
              <a:rPr lang="ru-RU" sz="1200" spc="45" dirty="0"/>
              <a:t> </a:t>
            </a:r>
            <a:r>
              <a:rPr lang="ru-RU" sz="1200" spc="45" dirty="0" err="1" smtClean="0"/>
              <a:t>қатысқан</a:t>
            </a:r>
            <a:r>
              <a:rPr lang="ru-RU" sz="1200" spc="45" dirty="0" smtClean="0"/>
              <a:t> </a:t>
            </a:r>
            <a:r>
              <a:rPr lang="ru-RU" sz="1200" spc="45" dirty="0" err="1" smtClean="0"/>
              <a:t>үшін</a:t>
            </a:r>
            <a:r>
              <a:rPr lang="ru-RU" sz="1200" spc="45" dirty="0" smtClean="0"/>
              <a:t> </a:t>
            </a:r>
            <a:r>
              <a:rPr lang="ru-RU" sz="1200" spc="45" dirty="0"/>
              <a:t>(</a:t>
            </a:r>
            <a:r>
              <a:rPr lang="ru-RU" sz="1200" spc="45" dirty="0" err="1"/>
              <a:t>сертификаттар</a:t>
            </a:r>
            <a:r>
              <a:rPr lang="ru-RU" sz="1200" spc="45" dirty="0"/>
              <a:t>)</a:t>
            </a:r>
            <a:endParaRPr lang="ru-RU" sz="1200" spc="45" dirty="0">
              <a:latin typeface="Times New Roman" panose="02020603050405020304" pitchFamily="18" charset="0"/>
              <a:ea typeface="Times New Roman" panose="02020603050405020304" pitchFamily="18" charset="0"/>
            </a:endParaRPr>
          </a:p>
          <a:p>
            <a:r>
              <a:rPr lang="ru-RU" sz="1200" b="1" dirty="0" smtClean="0"/>
              <a:t>К</a:t>
            </a:r>
            <a:r>
              <a:rPr lang="kk-KZ" sz="1200" b="1" dirty="0"/>
              <a:t>әсіби </a:t>
            </a:r>
            <a:r>
              <a:rPr lang="kk-KZ" sz="1200" b="1" dirty="0" smtClean="0"/>
              <a:t>білімі</a:t>
            </a:r>
            <a:endParaRPr lang="ru-RU" sz="1200" b="1" dirty="0" smtClean="0">
              <a:cs typeface="Times New Roman"/>
            </a:endParaRPr>
          </a:p>
          <a:p>
            <a:r>
              <a:rPr lang="ru-RU" sz="1200" spc="25" dirty="0" smtClean="0"/>
              <a:t>-</a:t>
            </a:r>
            <a:endParaRPr lang="ru-RU" sz="1200" spc="25" dirty="0">
              <a:latin typeface="Times New Roman" panose="02020603050405020304" pitchFamily="18" charset="0"/>
              <a:ea typeface="Times New Roman" panose="02020603050405020304" pitchFamily="18" charset="0"/>
            </a:endParaRPr>
          </a:p>
          <a:p>
            <a:r>
              <a:rPr lang="kk-KZ" sz="1200" b="1" dirty="0" smtClean="0"/>
              <a:t>Жеке қасиеттері</a:t>
            </a:r>
            <a:endParaRPr lang="ru-RU" sz="1200" b="1" dirty="0">
              <a:cs typeface="Times New Roman"/>
            </a:endParaRPr>
          </a:p>
          <a:p>
            <a:r>
              <a:rPr lang="ru-RU" sz="1200" spc="30" dirty="0" err="1" smtClean="0"/>
              <a:t>Адамдармен</a:t>
            </a:r>
            <a:r>
              <a:rPr lang="ru-RU" sz="1200" spc="30" dirty="0" smtClean="0"/>
              <a:t> </a:t>
            </a:r>
            <a:r>
              <a:rPr lang="ru-RU" sz="1200" spc="30" dirty="0"/>
              <a:t>тез </a:t>
            </a:r>
            <a:r>
              <a:rPr lang="ru-RU" sz="1200" spc="30" dirty="0" err="1" smtClean="0"/>
              <a:t>тіл</a:t>
            </a:r>
            <a:r>
              <a:rPr lang="ru-RU" sz="1200" spc="30" dirty="0" smtClean="0"/>
              <a:t> </a:t>
            </a:r>
            <a:r>
              <a:rPr lang="ru-RU" sz="1200" spc="30" dirty="0" err="1" smtClean="0"/>
              <a:t>табысу</a:t>
            </a:r>
            <a:r>
              <a:rPr lang="ru-RU" sz="1200" spc="30" dirty="0"/>
              <a:t>, </a:t>
            </a:r>
            <a:r>
              <a:rPr lang="ru-RU" sz="1200" spc="30" dirty="0" err="1" smtClean="0"/>
              <a:t>ұжымда</a:t>
            </a:r>
            <a:r>
              <a:rPr lang="ru-RU" sz="1200" spc="30" dirty="0" smtClean="0"/>
              <a:t> </a:t>
            </a:r>
            <a:r>
              <a:rPr lang="ru-RU" sz="1200" spc="30" dirty="0" err="1" smtClean="0"/>
              <a:t>жұмыс</a:t>
            </a:r>
            <a:r>
              <a:rPr lang="ru-RU" sz="1200" spc="30" dirty="0"/>
              <a:t> </a:t>
            </a:r>
            <a:r>
              <a:rPr lang="ru-RU" sz="1200" spc="30" dirty="0" err="1" smtClean="0"/>
              <a:t>істеу</a:t>
            </a:r>
            <a:r>
              <a:rPr lang="en-US" sz="800" dirty="0" smtClean="0"/>
              <a:t> </a:t>
            </a:r>
            <a:r>
              <a:rPr lang="ru-RU" sz="1200" spc="30" dirty="0" err="1" smtClean="0"/>
              <a:t>қабілеті</a:t>
            </a:r>
            <a:r>
              <a:rPr lang="ru-RU" sz="1200" spc="30" dirty="0" smtClean="0"/>
              <a:t>, </a:t>
            </a:r>
            <a:r>
              <a:rPr lang="ru-RU" sz="1200" spc="30" dirty="0" err="1" smtClean="0"/>
              <a:t>тиянақты</a:t>
            </a:r>
            <a:r>
              <a:rPr lang="ru-RU" sz="1200" spc="30" dirty="0"/>
              <a:t>, </a:t>
            </a:r>
            <a:r>
              <a:rPr lang="ru-RU" sz="1200" spc="30" dirty="0" err="1"/>
              <a:t>табанды</a:t>
            </a:r>
            <a:r>
              <a:rPr lang="ru-RU" sz="1200" spc="30" dirty="0"/>
              <a:t>.</a:t>
            </a:r>
            <a:endParaRPr lang="ru-RU" sz="1200" spc="30" dirty="0">
              <a:latin typeface="Times New Roman" panose="02020603050405020304" pitchFamily="18" charset="0"/>
              <a:ea typeface="Times New Roman" panose="02020603050405020304" pitchFamily="18" charset="0"/>
            </a:endParaRPr>
          </a:p>
          <a:p>
            <a:r>
              <a:rPr lang="kk-KZ" sz="1200" b="1" dirty="0" smtClean="0"/>
              <a:t>Өмірлік ұстаным</a:t>
            </a:r>
            <a:endParaRPr lang="ru-RU" sz="1200" dirty="0" smtClean="0">
              <a:cs typeface="Times New Roman"/>
            </a:endParaRPr>
          </a:p>
          <a:p>
            <a:r>
              <a:rPr lang="kk-KZ" sz="1200" spc="45" dirty="0" smtClean="0"/>
              <a:t>Бастаған істі – аяғына дейін жеткізу</a:t>
            </a:r>
            <a:endParaRPr lang="ru-RU" sz="1200" spc="45" dirty="0">
              <a:latin typeface="Times New Roman" panose="02020603050405020304" pitchFamily="18" charset="0"/>
              <a:ea typeface="Times New Roman" panose="02020603050405020304" pitchFamily="18" charset="0"/>
            </a:endParaRPr>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8717301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400" b="1" dirty="0">
                <a:solidFill>
                  <a:schemeClr val="bg1"/>
                </a:solidFill>
              </a:rPr>
              <a:t>Муратов </a:t>
            </a:r>
            <a:r>
              <a:rPr lang="ru-RU" sz="1400" b="1" dirty="0" err="1">
                <a:solidFill>
                  <a:schemeClr val="bg1"/>
                </a:solidFill>
              </a:rPr>
              <a:t>Еркайрат</a:t>
            </a:r>
            <a:r>
              <a:rPr lang="ru-RU" sz="1400" b="1" dirty="0">
                <a:solidFill>
                  <a:schemeClr val="bg1"/>
                </a:solidFill>
              </a:rPr>
              <a:t> </a:t>
            </a:r>
            <a:r>
              <a:rPr lang="ru-RU" sz="1400" b="1" dirty="0" err="1">
                <a:solidFill>
                  <a:schemeClr val="bg1"/>
                </a:solidFill>
              </a:rPr>
              <a:t>Амангелдыулы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+77776995500 </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 </a:t>
            </a:r>
            <a:r>
              <a:rPr lang="en-US" sz="1400" u="sng" dirty="0">
                <a:solidFill>
                  <a:schemeClr val="bg1"/>
                </a:solidFill>
                <a:hlinkClick r:id="rId2"/>
              </a:rPr>
              <a:t>muratov.erkairat@mail.ru</a:t>
            </a:r>
            <a:endParaRPr lang="ru-RU" sz="1400" spc="50" dirty="0">
              <a:solidFill>
                <a:schemeClr val="bg1"/>
              </a:solidFill>
              <a:latin typeface="Times New Roman" panose="02020603050405020304" pitchFamily="18" charset="0"/>
              <a:ea typeface="Times New Roman" panose="02020603050405020304" pitchFamily="18" charset="0"/>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a:t>Туған </a:t>
            </a:r>
            <a:r>
              <a:rPr lang="kk-KZ" sz="1400" b="1" dirty="0" smtClean="0"/>
              <a:t>жылы</a:t>
            </a:r>
            <a:r>
              <a:rPr lang="ru-RU" sz="1400" b="1" dirty="0" smtClean="0"/>
              <a:t>: </a:t>
            </a:r>
            <a:r>
              <a:rPr lang="ru-RU" sz="1400" dirty="0"/>
              <a:t>29.12.1996</a:t>
            </a:r>
            <a:br>
              <a:rPr lang="ru-RU" sz="1400" dirty="0"/>
            </a:br>
            <a:r>
              <a:rPr lang="ru-RU" sz="1400" b="1" dirty="0" err="1" smtClean="0"/>
              <a:t>Отбасылық</a:t>
            </a:r>
            <a:r>
              <a:rPr lang="ru-RU" sz="1400" b="1" dirty="0" smtClean="0"/>
              <a:t> </a:t>
            </a:r>
            <a:r>
              <a:rPr lang="ru-RU" sz="1400" b="1" dirty="0" err="1" smtClean="0"/>
              <a:t>жағдайы</a:t>
            </a:r>
            <a:r>
              <a:rPr lang="ru-RU" sz="1400" b="1" dirty="0" smtClean="0"/>
              <a:t>:</a:t>
            </a:r>
            <a:r>
              <a:rPr lang="ru-RU" sz="1400" dirty="0" smtClean="0"/>
              <a:t> </a:t>
            </a:r>
            <a:r>
              <a:rPr lang="kk-KZ" sz="1400" dirty="0" err="1"/>
              <a:t>Ү</a:t>
            </a:r>
            <a:r>
              <a:rPr lang="en-US" sz="1400" dirty="0" err="1" smtClean="0"/>
              <a:t>йленбеген</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Білімі</a:t>
            </a:r>
            <a:endParaRPr lang="ru-RU" sz="1400" b="1" dirty="0">
              <a:solidFill>
                <a:schemeClr val="bg1"/>
              </a:solidFill>
              <a:ea typeface="Calibri"/>
              <a:cs typeface="Times New Roman"/>
            </a:endParaRPr>
          </a:p>
          <a:p>
            <a:pPr lvl="0">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a:t>
            </a:r>
            <a:r>
              <a:rPr lang="ru-RU" sz="1400" dirty="0" smtClean="0">
                <a:solidFill>
                  <a:schemeClr val="bg1"/>
                </a:solidFill>
              </a:rPr>
              <a:t>» ҚЕАК</a:t>
            </a:r>
            <a:r>
              <a:rPr lang="ru-RU" sz="1400" dirty="0">
                <a:solidFill>
                  <a:schemeClr val="bg1"/>
                </a:solidFill>
              </a:rPr>
              <a:t>, 6В04201</a:t>
            </a:r>
            <a:r>
              <a:rPr lang="ru-RU" sz="1400" dirty="0" smtClean="0">
                <a:solidFill>
                  <a:schemeClr val="bg1"/>
                </a:solidFill>
              </a:rPr>
              <a:t> </a:t>
            </a:r>
            <a:r>
              <a:rPr lang="ru-RU" sz="1400" dirty="0" err="1" smtClean="0">
                <a:solidFill>
                  <a:schemeClr val="bg1"/>
                </a:solidFill>
              </a:rPr>
              <a:t>Құқықтану</a:t>
            </a:r>
            <a:r>
              <a:rPr lang="ru-RU" sz="1400" dirty="0" smtClean="0">
                <a:solidFill>
                  <a:schemeClr val="bg1"/>
                </a:solidFill>
              </a:rPr>
              <a:t>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kk-KZ" sz="1400" b="1" dirty="0"/>
              <a:t>Қосымша білімі</a:t>
            </a:r>
          </a:p>
          <a:p>
            <a:r>
              <a:rPr lang="kk-KZ" sz="1400" dirty="0" smtClean="0"/>
              <a:t>Ағылшын тілі курсы </a:t>
            </a:r>
            <a:r>
              <a:rPr lang="en-US" sz="1400" dirty="0" smtClean="0"/>
              <a:t>"OXFORD </a:t>
            </a:r>
            <a:r>
              <a:rPr lang="en-US" sz="1400" dirty="0"/>
              <a:t>TEAM"</a:t>
            </a:r>
            <a:endParaRPr lang="ru-RU" sz="1400"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400" b="1" dirty="0"/>
              <a:t>Өндірістік практика өткен </a:t>
            </a:r>
            <a:r>
              <a:rPr lang="kk-KZ" sz="1400" b="1" dirty="0" smtClean="0"/>
              <a:t>жері</a:t>
            </a:r>
            <a:endParaRPr lang="ru-RU" sz="1400" b="1" dirty="0" smtClean="0">
              <a:solidFill>
                <a:prstClr val="black"/>
              </a:solidFill>
              <a:cs typeface="Times New Roman"/>
            </a:endParaRPr>
          </a:p>
          <a:p>
            <a:pPr lvl="0">
              <a:lnSpc>
                <a:spcPct val="106000"/>
              </a:lnSpc>
              <a:tabLst>
                <a:tab pos="2257425" algn="ctr"/>
              </a:tabLst>
            </a:pPr>
            <a:r>
              <a:rPr lang="ru-RU" sz="1400" dirty="0"/>
              <a:t>Ювенальный суд</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err="1">
                <a:solidFill>
                  <a:schemeClr val="bg1"/>
                </a:solidFill>
                <a:ea typeface="Calibri"/>
                <a:cs typeface="Times New Roman"/>
              </a:rPr>
              <a:t>Жұмыс</a:t>
            </a:r>
            <a:r>
              <a:rPr lang="ru-RU" sz="1400" b="1" dirty="0">
                <a:solidFill>
                  <a:schemeClr val="bg1"/>
                </a:solidFill>
                <a:ea typeface="Calibri"/>
                <a:cs typeface="Times New Roman"/>
              </a:rPr>
              <a:t> </a:t>
            </a:r>
            <a:r>
              <a:rPr lang="ru-RU" sz="1400" b="1" dirty="0" err="1">
                <a:solidFill>
                  <a:schemeClr val="bg1"/>
                </a:solidFill>
                <a:ea typeface="Calibri"/>
                <a:cs typeface="Times New Roman"/>
              </a:rPr>
              <a:t>тәжірибесі</a:t>
            </a:r>
            <a:r>
              <a:rPr lang="ru-RU" sz="1400" b="1" dirty="0">
                <a:solidFill>
                  <a:schemeClr val="bg1"/>
                </a:solidFill>
                <a:ea typeface="Calibri"/>
                <a:cs typeface="Times New Roman"/>
              </a:rPr>
              <a:t> </a:t>
            </a:r>
          </a:p>
          <a:p>
            <a:pPr lvl="0"/>
            <a:r>
              <a:rPr lang="kk-KZ" sz="1100" dirty="0" smtClean="0">
                <a:solidFill>
                  <a:schemeClr val="bg1"/>
                </a:solidFill>
              </a:rPr>
              <a:t>жоқ</a:t>
            </a:r>
            <a:endParaRPr lang="ru-RU" sz="11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kk-KZ" sz="1200" b="1" dirty="0"/>
              <a:t>Тілдерді меңгеруі</a:t>
            </a:r>
            <a:endParaRPr lang="ru-RU" sz="1200" b="1" dirty="0">
              <a:solidFill>
                <a:prstClr val="black"/>
              </a:solidFill>
              <a:ea typeface="Calibri"/>
              <a:cs typeface="Times New Roman"/>
            </a:endParaRPr>
          </a:p>
          <a:p>
            <a:r>
              <a:rPr lang="kk-KZ" sz="1200" dirty="0"/>
              <a:t>қазақ, </a:t>
            </a:r>
            <a:r>
              <a:rPr lang="kk-KZ" sz="1200" dirty="0" smtClean="0"/>
              <a:t>орыс, ағылшын</a:t>
            </a:r>
            <a:endParaRPr lang="ru-RU" sz="1200" dirty="0"/>
          </a:p>
          <a:p>
            <a:pPr marL="63500" marR="495300">
              <a:lnSpc>
                <a:spcPts val="1320"/>
              </a:lnSpc>
            </a:pPr>
            <a:r>
              <a:rPr lang="kk-KZ" sz="1200" b="1" dirty="0" smtClean="0"/>
              <a:t>Жетістіктері</a:t>
            </a:r>
            <a:r>
              <a:rPr lang="ru-RU" sz="1200" b="1" dirty="0"/>
              <a:t>, </a:t>
            </a:r>
            <a:r>
              <a:rPr lang="kk-KZ" sz="1200" b="1" dirty="0" smtClean="0"/>
              <a:t>марапаттары </a:t>
            </a:r>
            <a:r>
              <a:rPr lang="ru-RU" sz="1200" spc="30" dirty="0" err="1" smtClean="0"/>
              <a:t>Қазақ</a:t>
            </a:r>
            <a:r>
              <a:rPr lang="ru-RU" sz="1200" spc="30" dirty="0" smtClean="0"/>
              <a:t> </a:t>
            </a:r>
            <a:r>
              <a:rPr lang="ru-RU" sz="1200" spc="30" dirty="0" err="1" smtClean="0"/>
              <a:t>тілінен</a:t>
            </a:r>
            <a:r>
              <a:rPr lang="ru-RU" sz="1200" spc="30" dirty="0" smtClean="0"/>
              <a:t> «</a:t>
            </a:r>
            <a:r>
              <a:rPr lang="ru-RU" sz="1200" spc="30" dirty="0" err="1" smtClean="0"/>
              <a:t>Жарқын</a:t>
            </a:r>
            <a:r>
              <a:rPr lang="ru-RU" sz="1200" spc="30" dirty="0" smtClean="0"/>
              <a:t> </a:t>
            </a:r>
            <a:r>
              <a:rPr lang="ru-RU" sz="1200" spc="30" dirty="0" err="1" smtClean="0"/>
              <a:t>болашақ</a:t>
            </a:r>
            <a:r>
              <a:rPr lang="ru-RU" sz="1200" spc="30" dirty="0" smtClean="0"/>
              <a:t>» </a:t>
            </a:r>
            <a:r>
              <a:rPr lang="ru-RU" sz="1200" spc="30" dirty="0" err="1"/>
              <a:t>олимпиадасы</a:t>
            </a:r>
            <a:r>
              <a:rPr lang="ru-RU" sz="1200" spc="30" dirty="0"/>
              <a:t> </a:t>
            </a:r>
            <a:r>
              <a:rPr lang="ru-RU" sz="1200" spc="30" dirty="0" err="1" smtClean="0"/>
              <a:t>облыстық</a:t>
            </a:r>
            <a:r>
              <a:rPr lang="ru-RU" sz="1200" spc="30" dirty="0" smtClean="0"/>
              <a:t> </a:t>
            </a:r>
            <a:r>
              <a:rPr lang="ru-RU" sz="1200" spc="30" dirty="0" err="1" smtClean="0"/>
              <a:t>кезенінін</a:t>
            </a:r>
            <a:r>
              <a:rPr lang="ru-RU" sz="1200" spc="30" dirty="0" smtClean="0"/>
              <a:t> </a:t>
            </a:r>
            <a:r>
              <a:rPr lang="ru-RU" sz="1200" spc="30" dirty="0" err="1" smtClean="0"/>
              <a:t>жеңімпазы</a:t>
            </a:r>
            <a:r>
              <a:rPr lang="ru-RU" sz="1200" spc="30" dirty="0" smtClean="0"/>
              <a:t> «</a:t>
            </a:r>
            <a:r>
              <a:rPr lang="ru-RU" sz="1200" spc="30" dirty="0" err="1" smtClean="0"/>
              <a:t>Жазушылар</a:t>
            </a:r>
            <a:r>
              <a:rPr lang="ru-RU" sz="1200" spc="30" dirty="0"/>
              <a:t>» </a:t>
            </a:r>
            <a:r>
              <a:rPr lang="ru-RU" sz="1200" spc="30" dirty="0" err="1" smtClean="0"/>
              <a:t>бағыты</a:t>
            </a:r>
            <a:r>
              <a:rPr lang="ru-RU" sz="1200" spc="30" dirty="0" smtClean="0"/>
              <a:t> </a:t>
            </a:r>
            <a:r>
              <a:rPr lang="ru-RU" sz="1200" spc="30" dirty="0" err="1"/>
              <a:t>бойынша</a:t>
            </a:r>
            <a:r>
              <a:rPr lang="ru-RU" sz="1200" spc="30" dirty="0"/>
              <a:t> 1 </a:t>
            </a:r>
            <a:r>
              <a:rPr lang="ru-RU" sz="1200" spc="30" dirty="0" err="1" smtClean="0"/>
              <a:t>орын</a:t>
            </a:r>
            <a:r>
              <a:rPr lang="ru-RU" sz="1200" spc="30" dirty="0" smtClean="0"/>
              <a:t>. </a:t>
            </a:r>
            <a:r>
              <a:rPr lang="ru-RU" sz="1200" spc="30" dirty="0" err="1"/>
              <a:t>Қ</a:t>
            </a:r>
            <a:r>
              <a:rPr lang="ru-RU" sz="1200" spc="30" dirty="0" err="1" smtClean="0"/>
              <a:t>азак</a:t>
            </a:r>
            <a:r>
              <a:rPr lang="ru-RU" sz="1200" spc="30" dirty="0" smtClean="0"/>
              <a:t> </a:t>
            </a:r>
            <a:r>
              <a:rPr lang="ru-RU" sz="1200" spc="30" dirty="0" err="1" smtClean="0"/>
              <a:t>тілінен</a:t>
            </a:r>
            <a:r>
              <a:rPr lang="ru-RU" sz="1200" spc="30" dirty="0" smtClean="0"/>
              <a:t> «</a:t>
            </a:r>
            <a:r>
              <a:rPr lang="ru-RU" sz="1200" spc="30" dirty="0" err="1" smtClean="0"/>
              <a:t>Жарқын</a:t>
            </a:r>
            <a:r>
              <a:rPr lang="ru-RU" sz="1200" spc="30" dirty="0" smtClean="0"/>
              <a:t> </a:t>
            </a:r>
            <a:r>
              <a:rPr lang="ru-RU" sz="1200" spc="30" dirty="0" err="1" smtClean="0"/>
              <a:t>болашақ</a:t>
            </a:r>
            <a:r>
              <a:rPr lang="ru-RU" sz="1200" spc="30" dirty="0" smtClean="0"/>
              <a:t>» </a:t>
            </a:r>
            <a:r>
              <a:rPr lang="ru-RU" sz="1200" spc="30" dirty="0" err="1" smtClean="0"/>
              <a:t>олимпиадасының</a:t>
            </a:r>
            <a:r>
              <a:rPr lang="ru-RU" sz="1200" spc="30" dirty="0" smtClean="0"/>
              <a:t> </a:t>
            </a:r>
            <a:r>
              <a:rPr lang="ru-RU" sz="1200" spc="30" dirty="0" err="1" smtClean="0"/>
              <a:t>республикалық</a:t>
            </a:r>
            <a:r>
              <a:rPr lang="ru-RU" sz="1200" spc="30" dirty="0" smtClean="0"/>
              <a:t> </a:t>
            </a:r>
            <a:r>
              <a:rPr lang="ru-RU" sz="1200" spc="30" dirty="0" err="1" smtClean="0"/>
              <a:t>кезенің</a:t>
            </a:r>
            <a:r>
              <a:rPr lang="ru-RU" sz="1200" spc="30" dirty="0" smtClean="0"/>
              <a:t> </a:t>
            </a:r>
            <a:r>
              <a:rPr lang="kk-KZ" sz="1200" spc="30" dirty="0" smtClean="0"/>
              <a:t>иег</a:t>
            </a:r>
            <a:r>
              <a:rPr lang="en-US" sz="1200" spc="30" dirty="0" smtClean="0"/>
              <a:t>epi</a:t>
            </a:r>
            <a:r>
              <a:rPr lang="en-US" sz="1200" spc="30" dirty="0"/>
              <a:t>. </a:t>
            </a:r>
            <a:r>
              <a:rPr lang="ru-RU" sz="1200" spc="30" dirty="0"/>
              <a:t>(сертификат)</a:t>
            </a:r>
            <a:endParaRPr lang="ru-RU" sz="1200" spc="30" dirty="0">
              <a:latin typeface="Sylfaen" panose="010A0502050306030303" pitchFamily="18" charset="0"/>
              <a:ea typeface="Times New Roman" panose="02020603050405020304" pitchFamily="18" charset="0"/>
              <a:cs typeface="Sylfaen" panose="010A0502050306030303" pitchFamily="18" charset="0"/>
            </a:endParaRPr>
          </a:p>
          <a:p>
            <a:r>
              <a:rPr lang="ru-RU" sz="1200" b="1" dirty="0" smtClean="0"/>
              <a:t>К</a:t>
            </a:r>
            <a:r>
              <a:rPr lang="kk-KZ" sz="1200" b="1" dirty="0"/>
              <a:t>әсіби </a:t>
            </a:r>
            <a:r>
              <a:rPr lang="kk-KZ" sz="1200" b="1" dirty="0" smtClean="0"/>
              <a:t>білімі</a:t>
            </a:r>
            <a:endParaRPr lang="ru-RU" sz="1200" b="1" dirty="0" smtClean="0">
              <a:cs typeface="Times New Roman"/>
            </a:endParaRPr>
          </a:p>
          <a:p>
            <a:r>
              <a:rPr lang="ru-RU" sz="1200" dirty="0" err="1"/>
              <a:t>Компьютерде</a:t>
            </a:r>
            <a:r>
              <a:rPr lang="ru-RU" sz="1200" dirty="0"/>
              <a:t> </a:t>
            </a:r>
            <a:r>
              <a:rPr lang="ru-RU" sz="1200" dirty="0" err="1" smtClean="0"/>
              <a:t>еркін</a:t>
            </a:r>
            <a:r>
              <a:rPr lang="ru-RU" sz="1200" dirty="0" smtClean="0"/>
              <a:t> </a:t>
            </a:r>
            <a:r>
              <a:rPr lang="ru-RU" sz="1200" dirty="0" err="1" smtClean="0"/>
              <a:t>жұмыс</a:t>
            </a:r>
            <a:r>
              <a:rPr lang="ru-RU" sz="1200" dirty="0" smtClean="0"/>
              <a:t> </a:t>
            </a:r>
            <a:r>
              <a:rPr lang="ru-RU" sz="1200" dirty="0" err="1" smtClean="0"/>
              <a:t>істей</a:t>
            </a:r>
            <a:r>
              <a:rPr lang="ru-RU" sz="1200" dirty="0" smtClean="0"/>
              <a:t> </a:t>
            </a:r>
            <a:r>
              <a:rPr lang="ru-RU" sz="1200" dirty="0" err="1"/>
              <a:t>аламын</a:t>
            </a:r>
            <a:r>
              <a:rPr lang="ru-RU" sz="1200" dirty="0"/>
              <a:t>.</a:t>
            </a:r>
            <a:endParaRPr lang="ru-RU" sz="1200" spc="25" dirty="0">
              <a:latin typeface="Times New Roman" panose="02020603050405020304" pitchFamily="18" charset="0"/>
              <a:ea typeface="Times New Roman" panose="02020603050405020304" pitchFamily="18" charset="0"/>
            </a:endParaRPr>
          </a:p>
          <a:p>
            <a:r>
              <a:rPr lang="kk-KZ" sz="1200" b="1" dirty="0" smtClean="0"/>
              <a:t>Жеке қасиеттері</a:t>
            </a:r>
            <a:endParaRPr lang="ru-RU" sz="1200" b="1" dirty="0" smtClean="0">
              <a:cs typeface="Times New Roman"/>
            </a:endParaRPr>
          </a:p>
          <a:p>
            <a:r>
              <a:rPr lang="ru-RU" sz="1200" spc="30" dirty="0" err="1" smtClean="0"/>
              <a:t>Жұмыс</a:t>
            </a:r>
            <a:r>
              <a:rPr lang="ru-RU" sz="1200" spc="30" dirty="0" smtClean="0"/>
              <a:t> </a:t>
            </a:r>
            <a:r>
              <a:rPr lang="ru-RU" sz="1200" spc="30" dirty="0" err="1"/>
              <a:t>барысында</a:t>
            </a:r>
            <a:r>
              <a:rPr lang="ru-RU" sz="1200" spc="30" dirty="0"/>
              <a:t> </a:t>
            </a:r>
            <a:r>
              <a:rPr lang="ru-RU" sz="1200" spc="30" dirty="0" err="1"/>
              <a:t>артык</a:t>
            </a:r>
            <a:r>
              <a:rPr lang="ru-RU" sz="1200" spc="30" dirty="0"/>
              <a:t> </a:t>
            </a:r>
            <a:r>
              <a:rPr lang="en-US" sz="1200" spc="30" dirty="0" err="1"/>
              <a:t>ic</a:t>
            </a:r>
            <a:r>
              <a:rPr lang="ru-RU" sz="1200" spc="30" dirty="0" smtClean="0"/>
              <a:t>-</a:t>
            </a:r>
            <a:r>
              <a:rPr lang="ru-RU" sz="1200" spc="30" dirty="0" err="1" smtClean="0"/>
              <a:t>әрекеттер</a:t>
            </a:r>
            <a:r>
              <a:rPr lang="ru-RU" sz="1200" spc="30" dirty="0" smtClean="0"/>
              <a:t> </a:t>
            </a:r>
            <a:r>
              <a:rPr lang="ru-RU" sz="1200" spc="30" dirty="0"/>
              <a:t>мен </a:t>
            </a:r>
            <a:r>
              <a:rPr lang="ru-RU" sz="1200" spc="30" dirty="0" err="1" smtClean="0"/>
              <a:t>сөздерге</a:t>
            </a:r>
            <a:r>
              <a:rPr lang="ru-RU" sz="1200" spc="30" dirty="0" smtClean="0"/>
              <a:t> </a:t>
            </a:r>
            <a:r>
              <a:rPr lang="ru-RU" sz="1200" spc="30" dirty="0" err="1" smtClean="0"/>
              <a:t>салмақты</a:t>
            </a:r>
            <a:r>
              <a:rPr lang="ru-RU" sz="1200" spc="30" dirty="0" smtClean="0"/>
              <a:t> </a:t>
            </a:r>
            <a:r>
              <a:rPr lang="ru-RU" sz="1200" spc="30" dirty="0" err="1" smtClean="0"/>
              <a:t>қараймын</a:t>
            </a:r>
            <a:r>
              <a:rPr lang="ru-RU" sz="1200" spc="30" dirty="0"/>
              <a:t>, </a:t>
            </a:r>
            <a:r>
              <a:rPr lang="ru-RU" sz="1200" spc="30" dirty="0" err="1" smtClean="0"/>
              <a:t>Өз</a:t>
            </a:r>
            <a:r>
              <a:rPr lang="ru-RU" sz="1200" spc="30" dirty="0" smtClean="0"/>
              <a:t> </a:t>
            </a:r>
            <a:r>
              <a:rPr lang="ru-RU" sz="1200" spc="30" dirty="0" err="1" smtClean="0"/>
              <a:t>өзімізді</a:t>
            </a:r>
            <a:r>
              <a:rPr lang="ru-RU" sz="1200" spc="30" dirty="0" smtClean="0"/>
              <a:t> </a:t>
            </a:r>
            <a:r>
              <a:rPr lang="ru-RU" sz="1200" spc="30" dirty="0" err="1"/>
              <a:t>ұ</a:t>
            </a:r>
            <a:r>
              <a:rPr lang="ru-RU" sz="1200" spc="30" dirty="0" err="1" smtClean="0"/>
              <a:t>стамды</a:t>
            </a:r>
            <a:r>
              <a:rPr lang="ru-RU" sz="1200" spc="30" dirty="0"/>
              <a:t>, </a:t>
            </a:r>
            <a:r>
              <a:rPr lang="ru-RU" sz="1200" spc="30" dirty="0" err="1" smtClean="0"/>
              <a:t>көшіліктін</a:t>
            </a:r>
            <a:r>
              <a:rPr lang="ru-RU" sz="1200" spc="30" dirty="0" smtClean="0"/>
              <a:t> </a:t>
            </a:r>
            <a:r>
              <a:rPr lang="ru-RU" sz="1200" spc="30" dirty="0" err="1"/>
              <a:t>ортасында</a:t>
            </a:r>
            <a:r>
              <a:rPr lang="ru-RU" sz="1200" spc="30" dirty="0"/>
              <a:t> </a:t>
            </a:r>
            <a:r>
              <a:rPr lang="ru-RU" sz="1200" spc="30" dirty="0" err="1" smtClean="0"/>
              <a:t>салмақты</a:t>
            </a:r>
            <a:r>
              <a:rPr lang="ru-RU" sz="1200" spc="30" dirty="0" smtClean="0"/>
              <a:t> </a:t>
            </a:r>
            <a:r>
              <a:rPr lang="ru-RU" sz="1200" spc="30" dirty="0" err="1"/>
              <a:t>байсалды</a:t>
            </a:r>
            <a:r>
              <a:rPr lang="ru-RU" sz="1200" spc="30" dirty="0"/>
              <a:t> </a:t>
            </a:r>
            <a:r>
              <a:rPr lang="ru-RU" sz="1200" spc="30" dirty="0" err="1" smtClean="0"/>
              <a:t>ұстаймын</a:t>
            </a:r>
            <a:r>
              <a:rPr lang="ru-RU" sz="1200" spc="30" dirty="0"/>
              <a:t>, </a:t>
            </a:r>
            <a:r>
              <a:rPr lang="ru-RU" sz="1200" spc="30" dirty="0" err="1"/>
              <a:t>кез-келген</a:t>
            </a:r>
            <a:r>
              <a:rPr lang="ru-RU" sz="1200" spc="30" dirty="0"/>
              <a:t> </a:t>
            </a:r>
            <a:r>
              <a:rPr lang="ru-RU" sz="1200" spc="30" dirty="0" err="1"/>
              <a:t>ортада</a:t>
            </a:r>
            <a:r>
              <a:rPr lang="ru-RU" sz="1200" spc="30" dirty="0"/>
              <a:t> тез </a:t>
            </a:r>
            <a:r>
              <a:rPr lang="ru-RU" sz="1200" spc="30" dirty="0" err="1" smtClean="0"/>
              <a:t>уйренісіп</a:t>
            </a:r>
            <a:r>
              <a:rPr lang="ru-RU" sz="1200" spc="30" dirty="0" smtClean="0"/>
              <a:t> </a:t>
            </a:r>
            <a:r>
              <a:rPr lang="ru-RU" sz="1200" spc="30" dirty="0" err="1" smtClean="0"/>
              <a:t>кетемін</a:t>
            </a:r>
            <a:r>
              <a:rPr lang="ru-RU" sz="1200" spc="30" dirty="0" smtClean="0"/>
              <a:t>.</a:t>
            </a:r>
            <a:endParaRPr lang="ru-RU" sz="1200" spc="30" dirty="0">
              <a:latin typeface="Sylfaen" panose="010A0502050306030303" pitchFamily="18" charset="0"/>
              <a:ea typeface="Times New Roman" panose="02020603050405020304" pitchFamily="18" charset="0"/>
              <a:cs typeface="Sylfaen" panose="010A0502050306030303" pitchFamily="18" charset="0"/>
            </a:endParaRPr>
          </a:p>
          <a:p>
            <a:r>
              <a:rPr lang="kk-KZ" sz="1200" b="1" dirty="0" smtClean="0"/>
              <a:t>Өмірлік ұстаным</a:t>
            </a:r>
            <a:endParaRPr lang="ru-RU" sz="1200" dirty="0">
              <a:cs typeface="Times New Roman"/>
            </a:endParaRPr>
          </a:p>
          <a:p>
            <a:r>
              <a:rPr lang="kk-KZ" sz="1200" spc="30" dirty="0" smtClean="0"/>
              <a:t>Үш</a:t>
            </a:r>
            <a:r>
              <a:rPr lang="en-US" sz="1200" spc="30" dirty="0" smtClean="0"/>
              <a:t> </a:t>
            </a:r>
            <a:r>
              <a:rPr lang="kk-KZ" sz="1100" spc="35" dirty="0" smtClean="0"/>
              <a:t>нәрсені</a:t>
            </a:r>
            <a:r>
              <a:rPr lang="en-US" sz="1100" spc="35" dirty="0" smtClean="0"/>
              <a:t> </a:t>
            </a:r>
            <a:r>
              <a:rPr lang="ru-RU" sz="1200" spc="30" dirty="0" err="1" smtClean="0"/>
              <a:t>ұмытпа</a:t>
            </a:r>
            <a:r>
              <a:rPr lang="ru-RU" sz="1200" spc="30" dirty="0"/>
              <a:t>: </a:t>
            </a:r>
            <a:r>
              <a:rPr lang="kk-KZ" sz="1200" spc="30" dirty="0" smtClean="0"/>
              <a:t>Өзінді</a:t>
            </a:r>
            <a:r>
              <a:rPr lang="en-US" sz="1200" spc="30" dirty="0" smtClean="0"/>
              <a:t> </a:t>
            </a:r>
            <a:r>
              <a:rPr lang="ru-RU" sz="1200" spc="30" dirty="0" err="1" smtClean="0"/>
              <a:t>қурметте,өзгелерді</a:t>
            </a:r>
            <a:r>
              <a:rPr lang="ru-RU" sz="1200" spc="30" dirty="0" smtClean="0"/>
              <a:t> </a:t>
            </a:r>
            <a:r>
              <a:rPr lang="ru-RU" sz="1200" spc="30" dirty="0" err="1" smtClean="0"/>
              <a:t>қ</a:t>
            </a:r>
            <a:r>
              <a:rPr lang="ru-RU" sz="1200" spc="30" dirty="0" err="1"/>
              <a:t>ұ</a:t>
            </a:r>
            <a:r>
              <a:rPr lang="ru-RU" sz="1200" spc="30" dirty="0" err="1" smtClean="0"/>
              <a:t>рметте</a:t>
            </a:r>
            <a:r>
              <a:rPr lang="ru-RU" sz="1200" spc="30" dirty="0" smtClean="0"/>
              <a:t> </a:t>
            </a:r>
            <a:r>
              <a:rPr lang="ru-RU" sz="1200" spc="30" dirty="0" err="1" smtClean="0"/>
              <a:t>және</a:t>
            </a:r>
            <a:r>
              <a:rPr lang="ru-RU" sz="1200" spc="30" dirty="0" smtClean="0"/>
              <a:t> </a:t>
            </a:r>
            <a:r>
              <a:rPr lang="ru-RU" sz="1200" spc="30" dirty="0" err="1" smtClean="0"/>
              <a:t>өз</a:t>
            </a:r>
            <a:r>
              <a:rPr lang="ru-RU" sz="1200" spc="30" dirty="0" smtClean="0"/>
              <a:t> </a:t>
            </a:r>
            <a:r>
              <a:rPr lang="ru-RU" sz="1200" spc="30" dirty="0" err="1" smtClean="0"/>
              <a:t>жасаған</a:t>
            </a:r>
            <a:r>
              <a:rPr lang="ru-RU" sz="1200" spc="30" dirty="0" smtClean="0"/>
              <a:t> </a:t>
            </a:r>
            <a:r>
              <a:rPr lang="ru-RU" sz="1200" spc="30" dirty="0" err="1" smtClean="0"/>
              <a:t>әр</a:t>
            </a:r>
            <a:r>
              <a:rPr lang="ru-RU" sz="1200" spc="30" dirty="0" smtClean="0"/>
              <a:t> </a:t>
            </a:r>
            <a:r>
              <a:rPr lang="en-US" sz="1200" spc="30" dirty="0" err="1"/>
              <a:t>ic</a:t>
            </a:r>
            <a:r>
              <a:rPr lang="ru-RU" sz="1200" spc="30" dirty="0" smtClean="0"/>
              <a:t>-</a:t>
            </a:r>
            <a:r>
              <a:rPr lang="ru-RU" sz="1200" spc="30" dirty="0" err="1" smtClean="0"/>
              <a:t>әрекетәне</a:t>
            </a:r>
            <a:r>
              <a:rPr lang="ru-RU" sz="1200" spc="30" dirty="0" smtClean="0"/>
              <a:t> </a:t>
            </a:r>
            <a:r>
              <a:rPr lang="ru-RU" sz="1200" spc="30" dirty="0" err="1"/>
              <a:t>жауап</a:t>
            </a:r>
            <a:r>
              <a:rPr lang="ru-RU" sz="1200" spc="30" dirty="0"/>
              <a:t> </a:t>
            </a:r>
            <a:r>
              <a:rPr lang="ru-RU" sz="1200" spc="30" dirty="0" err="1"/>
              <a:t>бере</a:t>
            </a:r>
            <a:r>
              <a:rPr lang="ru-RU" sz="1200" spc="30" dirty="0"/>
              <a:t> </a:t>
            </a:r>
            <a:r>
              <a:rPr lang="ru-RU" sz="1200" spc="30" dirty="0" err="1" smtClean="0"/>
              <a:t>біл</a:t>
            </a:r>
            <a:r>
              <a:rPr lang="ru-RU" sz="1200" spc="30" dirty="0" smtClean="0"/>
              <a:t>!</a:t>
            </a:r>
            <a:endParaRPr lang="ru-RU" sz="1200" spc="30" dirty="0">
              <a:latin typeface="Sylfaen" panose="010A0502050306030303" pitchFamily="18" charset="0"/>
              <a:ea typeface="Times New Roman" panose="02020603050405020304" pitchFamily="18" charset="0"/>
              <a:cs typeface="Sylfaen" panose="010A0502050306030303" pitchFamily="18" charset="0"/>
            </a:endParaRPr>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605758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Rectangle 2"/>
          <p:cNvSpPr>
            <a:spLocks noChangeArrowheads="1"/>
          </p:cNvSpPr>
          <p:nvPr/>
        </p:nvSpPr>
        <p:spPr bwMode="auto">
          <a:xfrm>
            <a:off x="2760137" y="476824"/>
            <a:ext cx="8783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b="1" dirty="0" smtClean="0">
                <a:solidFill>
                  <a:schemeClr val="bg1"/>
                </a:solidFill>
              </a:rPr>
              <a:t>Адылханова Айнур Бауыржанқызы</a:t>
            </a:r>
            <a:endParaRPr lang="ru-RU" sz="1400" b="1"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87006828752</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u="sng" dirty="0" smtClean="0">
                <a:solidFill>
                  <a:schemeClr val="bg1"/>
                </a:solidFill>
              </a:rPr>
              <a:t>adylkhanova.ainurrra@icloud.com</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04.07.2001г</a:t>
            </a:r>
            <a:r>
              <a:rPr lang="ru-RU" sz="1400" dirty="0" smtClean="0"/>
              <a:t>.</a:t>
            </a:r>
          </a:p>
          <a:p>
            <a:r>
              <a:rPr lang="ru-RU" sz="1400" b="1" dirty="0" smtClean="0"/>
              <a:t>Семейное </a:t>
            </a:r>
            <a:r>
              <a:rPr lang="ru-RU" sz="1400" b="1" dirty="0"/>
              <a:t>положение:</a:t>
            </a:r>
            <a:r>
              <a:rPr lang="ru-RU" sz="1400" dirty="0"/>
              <a:t>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6В04201 Юриспруденция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1400" dirty="0" smtClean="0"/>
              <a:t>-</a:t>
            </a:r>
            <a:endParaRPr lang="ru-RU" sz="1400" dirty="0"/>
          </a:p>
          <a:p>
            <a:endParaRPr lang="ru-RU" sz="1400" b="1" cap="small" dirty="0"/>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Восточно-Казахстанский областной суд, Специализированный международный экономический суд ВКО</a:t>
            </a:r>
            <a:endParaRPr lang="ru-RU" sz="1400" dirty="0" smtClean="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pPr lvl="0"/>
            <a:r>
              <a:rPr lang="kk-KZ" sz="1200" dirty="0" smtClean="0">
                <a:solidFill>
                  <a:schemeClr val="bg1"/>
                </a:solidFill>
              </a:rPr>
              <a:t>нет</a:t>
            </a:r>
            <a:endParaRPr lang="ru-RU" sz="1200" dirty="0">
              <a:solidFill>
                <a:schemeClr val="bg1"/>
              </a:solidFill>
            </a:endParaRPr>
          </a:p>
          <a:p>
            <a:endParaRPr lang="ru-RU" sz="1200" dirty="0">
              <a:solidFill>
                <a:schemeClr val="bg1"/>
              </a:solidFill>
            </a:endParaRPr>
          </a:p>
          <a:p>
            <a:endParaRPr lang="ru-RU" sz="1000" dirty="0">
              <a:solidFill>
                <a:schemeClr val="bg1"/>
              </a:solidFill>
            </a:endParaRPr>
          </a:p>
          <a:p>
            <a:endParaRPr lang="ru-RU" sz="1200" dirty="0">
              <a:solidFill>
                <a:schemeClr val="bg1"/>
              </a:solidFill>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sr-Cyrl-CS" sz="1300" dirty="0"/>
              <a:t>Казахский - родной, русский – </a:t>
            </a:r>
            <a:r>
              <a:rPr lang="sr-Cyrl-CS" sz="1300" dirty="0" smtClean="0"/>
              <a:t>свободно, английский - базовый</a:t>
            </a:r>
          </a:p>
          <a:p>
            <a:r>
              <a:rPr lang="ru-RU" sz="1300" b="1" dirty="0" smtClean="0">
                <a:ea typeface="Calibri"/>
                <a:cs typeface="Times New Roman"/>
              </a:rPr>
              <a:t>Достижения, награды </a:t>
            </a:r>
            <a:r>
              <a:rPr lang="en-US" sz="1300" dirty="0" smtClean="0"/>
              <a:t>-</a:t>
            </a:r>
            <a:endParaRPr lang="ru-RU" sz="1300" dirty="0" smtClean="0">
              <a:ea typeface="Calibri"/>
              <a:cs typeface="Times New Roman"/>
            </a:endParaRPr>
          </a:p>
          <a:p>
            <a:pPr>
              <a:lnSpc>
                <a:spcPct val="106000"/>
              </a:lnSpc>
              <a:tabLst>
                <a:tab pos="2257425" algn="ctr"/>
              </a:tabLst>
            </a:pPr>
            <a:r>
              <a:rPr lang="ru-RU" sz="1300" b="1" dirty="0" smtClean="0">
                <a:ea typeface="Calibri"/>
                <a:cs typeface="Times New Roman"/>
              </a:rPr>
              <a:t>Профессиональные знания и навыки</a:t>
            </a:r>
            <a:endParaRPr lang="en-US" sz="1300" b="1" dirty="0" smtClean="0">
              <a:ea typeface="Calibri"/>
              <a:cs typeface="Times New Roman"/>
            </a:endParaRPr>
          </a:p>
          <a:p>
            <a:pPr>
              <a:lnSpc>
                <a:spcPct val="106000"/>
              </a:lnSpc>
              <a:tabLst>
                <a:tab pos="2257425" algn="ctr"/>
              </a:tabLst>
            </a:pPr>
            <a:r>
              <a:rPr lang="ru-RU" sz="1400" spc="40" dirty="0" smtClean="0"/>
              <a:t>Настойчивость</a:t>
            </a:r>
            <a:r>
              <a:rPr lang="ru-RU" sz="1400" spc="40" dirty="0"/>
              <a:t>, ответственность, коммуникабельность, трудолюбие, ум, хитрость.</a:t>
            </a:r>
            <a:endParaRPr lang="ru-RU" sz="1400" spc="40" dirty="0">
              <a:latin typeface="Times New Roman" panose="02020603050405020304" pitchFamily="18" charset="0"/>
              <a:ea typeface="Times New Roman" panose="02020603050405020304" pitchFamily="18" charset="0"/>
            </a:endParaRPr>
          </a:p>
          <a:p>
            <a:pPr lvl="0"/>
            <a:r>
              <a:rPr lang="ru-RU" sz="1300" b="1" dirty="0" smtClean="0">
                <a:ea typeface="Calibri"/>
                <a:cs typeface="Times New Roman"/>
              </a:rPr>
              <a:t>Личные качества</a:t>
            </a:r>
            <a:endParaRPr lang="en-US" sz="1300" b="1" dirty="0" smtClean="0">
              <a:ea typeface="Calibri"/>
              <a:cs typeface="Times New Roman"/>
            </a:endParaRPr>
          </a:p>
          <a:p>
            <a:pPr lvl="0"/>
            <a:r>
              <a:rPr lang="ru-RU" sz="1400" spc="40" dirty="0" smtClean="0"/>
              <a:t>Душевная </a:t>
            </a:r>
            <a:r>
              <a:rPr lang="ru-RU" sz="1400" spc="40" dirty="0"/>
              <a:t>доброта, бескорыстие, умение поддержать и выслушать людей, выстраивание личных границ и позиций, уважение и терпеливость.</a:t>
            </a:r>
            <a:endParaRPr lang="ru-RU" sz="1400" spc="40" dirty="0">
              <a:latin typeface="Times New Roman" panose="02020603050405020304" pitchFamily="18" charset="0"/>
              <a:ea typeface="Times New Roman" panose="02020603050405020304" pitchFamily="18" charset="0"/>
            </a:endParaRPr>
          </a:p>
          <a:p>
            <a:r>
              <a:rPr lang="ru-RU" sz="1300" b="1" dirty="0" smtClean="0">
                <a:ea typeface="Calibri"/>
                <a:cs typeface="Times New Roman"/>
              </a:rPr>
              <a:t>Жизненное кредо</a:t>
            </a:r>
            <a:endParaRPr lang="ru-RU" sz="1300" dirty="0" smtClean="0">
              <a:ea typeface="Calibri"/>
              <a:cs typeface="Times New Roman"/>
            </a:endParaRPr>
          </a:p>
          <a:p>
            <a:r>
              <a:rPr lang="kk-KZ" sz="1300" smtClean="0"/>
              <a:t>Либо ты, либо тебя</a:t>
            </a:r>
            <a:endParaRPr lang="ru-RU" sz="1300" dirty="0"/>
          </a:p>
          <a:p>
            <a:pPr>
              <a:lnSpc>
                <a:spcPct val="106000"/>
              </a:lnSpc>
              <a:tabLst>
                <a:tab pos="2257425" algn="ctr"/>
              </a:tabLst>
            </a:pP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1623117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0"/>
          <p:cNvSpPr>
            <a:spLocks noGrp="1"/>
          </p:cNvSpPr>
          <p:nvPr>
            <p:ph type="title"/>
          </p:nvPr>
        </p:nvSpPr>
        <p:spPr>
          <a:xfrm>
            <a:off x="1295399" y="660399"/>
            <a:ext cx="10126133" cy="968855"/>
          </a:xfrm>
          <a:solidFill>
            <a:srgbClr val="DB65D5"/>
          </a:solidFill>
        </p:spPr>
        <p:txBody>
          <a:bodyPr>
            <a:spAutoFit/>
          </a:bodyPr>
          <a:lstStyle/>
          <a:p>
            <a:pPr algn="r"/>
            <a:r>
              <a:rPr lang="ru-RU" sz="3200" b="1" dirty="0" smtClean="0">
                <a:solidFill>
                  <a:srgbClr val="EEECE1"/>
                </a:solidFill>
              </a:rPr>
              <a:t>ВЫСШАЯ ШКОЛА ГУМАНИТАРНЫХ НАУК/ </a:t>
            </a:r>
            <a:br>
              <a:rPr lang="ru-RU" sz="3200" b="1" dirty="0" smtClean="0">
                <a:solidFill>
                  <a:srgbClr val="EEECE1"/>
                </a:solidFill>
              </a:rPr>
            </a:br>
            <a:r>
              <a:rPr lang="ru-RU" sz="3200" b="1" dirty="0" smtClean="0">
                <a:solidFill>
                  <a:srgbClr val="EEECE1"/>
                </a:solidFill>
              </a:rPr>
              <a:t>ГУМАНИТАРЛЫҚ ҒЫЛЫМДАР ЖОҒАРЫ МЕКТЕБІ</a:t>
            </a:r>
            <a:endParaRPr lang="ru-RU" sz="3200" b="1" dirty="0">
              <a:solidFill>
                <a:srgbClr val="EEECE1"/>
              </a:solidFill>
            </a:endParaRPr>
          </a:p>
        </p:txBody>
      </p:sp>
      <p:sp>
        <p:nvSpPr>
          <p:cNvPr id="13" name="Прямоугольник 12"/>
          <p:cNvSpPr/>
          <p:nvPr/>
        </p:nvSpPr>
        <p:spPr>
          <a:xfrm>
            <a:off x="1295399" y="2624667"/>
            <a:ext cx="6878276" cy="707886"/>
          </a:xfrm>
          <a:prstGeom prst="rect">
            <a:avLst/>
          </a:prstGeom>
        </p:spPr>
        <p:txBody>
          <a:bodyPr wrap="square">
            <a:spAutoFit/>
          </a:bodyPr>
          <a:lstStyle/>
          <a:p>
            <a:pPr>
              <a:defRPr/>
            </a:pPr>
            <a:r>
              <a:rPr lang="kk-KZ" sz="4000" dirty="0" smtClean="0">
                <a:solidFill>
                  <a:schemeClr val="tx2">
                    <a:lumMod val="75000"/>
                  </a:schemeClr>
                </a:solidFill>
              </a:rPr>
              <a:t>Резюме выпускников</a:t>
            </a:r>
            <a:endParaRPr lang="ru-RU" sz="4000" dirty="0" smtClean="0">
              <a:solidFill>
                <a:schemeClr val="tx2">
                  <a:lumMod val="75000"/>
                </a:schemeClr>
              </a:solidFill>
            </a:endParaRPr>
          </a:p>
        </p:txBody>
      </p:sp>
      <p:sp>
        <p:nvSpPr>
          <p:cNvPr id="15" name="Прямоугольник 14"/>
          <p:cNvSpPr/>
          <p:nvPr/>
        </p:nvSpPr>
        <p:spPr>
          <a:xfrm>
            <a:off x="5477932" y="4101182"/>
            <a:ext cx="5943600" cy="707886"/>
          </a:xfrm>
          <a:prstGeom prst="rect">
            <a:avLst/>
          </a:prstGeom>
        </p:spPr>
        <p:txBody>
          <a:bodyPr wrap="square">
            <a:spAutoFit/>
          </a:bodyPr>
          <a:lstStyle/>
          <a:p>
            <a:pPr lvl="0">
              <a:defRPr/>
            </a:pPr>
            <a:r>
              <a:rPr lang="kk-KZ" sz="4000" dirty="0" smtClean="0">
                <a:solidFill>
                  <a:srgbClr val="1F497D">
                    <a:lumMod val="75000"/>
                  </a:srgbClr>
                </a:solidFill>
              </a:rPr>
              <a:t>Түлектердің түйіндемелері </a:t>
            </a:r>
            <a:endParaRPr lang="ru-RU" sz="4000" dirty="0" smtClean="0">
              <a:solidFill>
                <a:srgbClr val="1F497D">
                  <a:lumMod val="75000"/>
                </a:srgbClr>
              </a:solidFill>
            </a:endParaRPr>
          </a:p>
        </p:txBody>
      </p:sp>
      <p:cxnSp>
        <p:nvCxnSpPr>
          <p:cNvPr id="18" name="Прямая соединительная линия 17"/>
          <p:cNvCxnSpPr/>
          <p:nvPr/>
        </p:nvCxnSpPr>
        <p:spPr>
          <a:xfrm>
            <a:off x="1600200" y="3716867"/>
            <a:ext cx="9423400" cy="0"/>
          </a:xfrm>
          <a:prstGeom prst="line">
            <a:avLst/>
          </a:prstGeom>
          <a:ln>
            <a:solidFill>
              <a:srgbClr val="DB65D5"/>
            </a:solidFill>
          </a:ln>
        </p:spPr>
        <p:style>
          <a:lnRef idx="2">
            <a:schemeClr val="accent3"/>
          </a:lnRef>
          <a:fillRef idx="0">
            <a:schemeClr val="accent3"/>
          </a:fillRef>
          <a:effectRef idx="1">
            <a:schemeClr val="accent3"/>
          </a:effectRef>
          <a:fontRef idx="minor">
            <a:schemeClr val="tx1"/>
          </a:fontRef>
        </p:style>
      </p:cxnSp>
      <p:sp>
        <p:nvSpPr>
          <p:cNvPr id="19" name="Прямоугольник 18"/>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11</a:t>
            </a:r>
            <a:endParaRPr lang="ru-RU" dirty="0"/>
          </a:p>
        </p:txBody>
      </p:sp>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7956619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cshape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830" y="480726"/>
            <a:ext cx="1480038" cy="1361044"/>
          </a:xfrm>
          <a:prstGeom prst="rect">
            <a:avLst/>
          </a:prstGeom>
          <a:noFill/>
          <a:extLst>
            <a:ext uri="{909E8E84-426E-40DD-AFC4-6F175D3DCCD1}">
              <a14:hiddenFill xmlns:a14="http://schemas.microsoft.com/office/drawing/2010/main">
                <a:solidFill>
                  <a:srgbClr val="FFFFFF"/>
                </a:solidFill>
              </a14:hiddenFill>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КЕҢЕСОВА </a:t>
            </a:r>
            <a:endParaRPr lang="ru-RU" sz="1600" b="1" dirty="0">
              <a:solidFill>
                <a:schemeClr val="bg1"/>
              </a:solidFill>
            </a:endParaRPr>
          </a:p>
          <a:p>
            <a:pPr algn="ctr"/>
            <a:r>
              <a:rPr lang="kk-KZ" sz="1600" b="1" dirty="0">
                <a:solidFill>
                  <a:schemeClr val="bg1"/>
                </a:solidFill>
              </a:rPr>
              <a:t>КӘМИЛА </a:t>
            </a:r>
            <a:endParaRPr lang="ru-RU" sz="1600" b="1" dirty="0">
              <a:solidFill>
                <a:schemeClr val="bg1"/>
              </a:solidFill>
            </a:endParaRPr>
          </a:p>
          <a:p>
            <a:pPr algn="ctr"/>
            <a:r>
              <a:rPr lang="kk-KZ" sz="1600" b="1" dirty="0">
                <a:solidFill>
                  <a:schemeClr val="bg1"/>
                </a:solidFill>
              </a:rPr>
              <a:t>ҚАЙРАТҚЫЗЫ</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ru-RU" sz="1400" dirty="0">
                <a:solidFill>
                  <a:schemeClr val="bg1"/>
                </a:solidFill>
              </a:rPr>
              <a:t>7 (777) 015-41-65 </a:t>
            </a:r>
            <a:endParaRPr lang="ru-RU" sz="1400" dirty="0" smtClean="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ru-RU" sz="1400" dirty="0">
                <a:solidFill>
                  <a:schemeClr val="bg1"/>
                </a:solidFill>
                <a:hlinkClick r:id="rId3"/>
              </a:rPr>
              <a:t>kamilakayratovna@mail.ru</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05.02.2001 </a:t>
            </a:r>
            <a:endParaRPr lang="ru-RU" sz="1400" dirty="0" smtClean="0"/>
          </a:p>
          <a:p>
            <a:r>
              <a:rPr lang="ru-RU" sz="1400" b="1" dirty="0"/>
              <a:t>Семейное положение:</a:t>
            </a:r>
            <a:r>
              <a:rPr lang="ru-RU" sz="1400" dirty="0"/>
              <a:t> не замужем</a:t>
            </a:r>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ru-RU"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a:lnSpc>
                <a:spcPct val="106000"/>
              </a:lnSpc>
              <a:tabLst>
                <a:tab pos="2257425" algn="ctr"/>
              </a:tabLst>
            </a:pPr>
            <a:r>
              <a:rPr lang="kk-KZ" sz="1400" dirty="0" smtClean="0">
                <a:solidFill>
                  <a:schemeClr val="bg1"/>
                </a:solidFill>
              </a:rPr>
              <a:t>нет</a:t>
            </a: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kk-KZ" sz="1300" dirty="0"/>
              <a:t>Казахский </a:t>
            </a:r>
            <a:r>
              <a:rPr lang="ru-RU" sz="1300" dirty="0"/>
              <a:t>(родной),  русский ( свободно), а</a:t>
            </a:r>
            <a:r>
              <a:rPr lang="ru-RU" sz="1300" dirty="0" smtClean="0"/>
              <a:t>нглийский </a:t>
            </a:r>
            <a:r>
              <a:rPr lang="ru-RU" sz="1300" dirty="0"/>
              <a:t>(</a:t>
            </a:r>
            <a:r>
              <a:rPr lang="en-US" sz="1300" dirty="0"/>
              <a:t>C</a:t>
            </a:r>
            <a:r>
              <a:rPr lang="ru-RU" sz="1300" dirty="0"/>
              <a:t>1</a:t>
            </a:r>
            <a:r>
              <a:rPr lang="ru-RU" sz="1300" dirty="0" smtClean="0"/>
              <a:t>); турецкий </a:t>
            </a:r>
            <a:r>
              <a:rPr lang="ru-RU" sz="1300" dirty="0"/>
              <a:t>(А2</a:t>
            </a:r>
            <a:r>
              <a:rPr lang="ru-RU" sz="1300" dirty="0" smtClean="0"/>
              <a:t>); </a:t>
            </a:r>
            <a:r>
              <a:rPr lang="ru-RU" sz="1300" dirty="0" err="1"/>
              <a:t>ф</a:t>
            </a:r>
            <a:r>
              <a:rPr lang="ru-RU" sz="1300" dirty="0" err="1" smtClean="0"/>
              <a:t>ранцузкий</a:t>
            </a:r>
            <a:r>
              <a:rPr lang="ru-RU" sz="1300" dirty="0" smtClean="0"/>
              <a:t> </a:t>
            </a:r>
            <a:r>
              <a:rPr lang="ru-RU" sz="1300" dirty="0"/>
              <a:t>(А 1) </a:t>
            </a:r>
            <a:endParaRPr lang="ru-RU" sz="1300" dirty="0" smtClean="0"/>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a:t>Печать, сканирование, копирование </a:t>
            </a:r>
            <a:r>
              <a:rPr lang="ru-RU" sz="1300" dirty="0" smtClean="0"/>
              <a:t>документов, Интернет, Электронная почта, </a:t>
            </a:r>
            <a:r>
              <a:rPr lang="ru-RU" sz="1300" dirty="0" err="1" smtClean="0"/>
              <a:t>Microsoft</a:t>
            </a:r>
            <a:r>
              <a:rPr lang="ru-RU" sz="1300" dirty="0" smtClean="0"/>
              <a:t> </a:t>
            </a:r>
            <a:r>
              <a:rPr lang="ru-RU" sz="1300" dirty="0" err="1"/>
              <a:t>Word</a:t>
            </a:r>
            <a:r>
              <a:rPr lang="ru-RU" sz="1300" dirty="0" smtClean="0"/>
              <a:t>.</a:t>
            </a:r>
            <a:r>
              <a:rPr lang="ru-RU" sz="1300" dirty="0"/>
              <a:t/>
            </a:r>
            <a:br>
              <a:rPr lang="ru-RU" sz="1300" dirty="0"/>
            </a:br>
            <a:r>
              <a:rPr lang="ru-RU" sz="1300" b="1" dirty="0" smtClean="0">
                <a:ea typeface="Calibri"/>
                <a:cs typeface="Times New Roman"/>
              </a:rPr>
              <a:t>Личные качества</a:t>
            </a:r>
          </a:p>
          <a:p>
            <a:r>
              <a:rPr lang="ru-RU" sz="1300" dirty="0"/>
              <a:t>отсутствие вредных привычек, энергичность, креативность, самостоятельность, ответственность, коммуникабельность, быстрая обучаемость</a:t>
            </a:r>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404911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cstate="print">
            <a:extLst>
              <a:ext uri="{28A0092B-C50C-407E-A947-70E740481C1C}">
                <a14:useLocalDpi xmlns:a14="http://schemas.microsoft.com/office/drawing/2010/main" val="0"/>
              </a:ext>
            </a:extLst>
          </a:blip>
          <a:stretch>
            <a:fillRect/>
          </a:stretch>
        </p:blipFill>
        <p:spPr>
          <a:xfrm>
            <a:off x="2757830" y="480726"/>
            <a:ext cx="1480038"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a:solidFill>
                  <a:schemeClr val="bg1"/>
                </a:solidFill>
              </a:rPr>
              <a:t>Ахметова </a:t>
            </a:r>
            <a:r>
              <a:rPr lang="ru-RU" sz="1600" b="1" dirty="0" err="1" smtClean="0">
                <a:solidFill>
                  <a:schemeClr val="bg1"/>
                </a:solidFill>
              </a:rPr>
              <a:t>Аружан</a:t>
            </a:r>
            <a:r>
              <a:rPr lang="ru-RU" sz="1600" b="1" dirty="0" smtClean="0">
                <a:solidFill>
                  <a:schemeClr val="bg1"/>
                </a:solidFill>
              </a:rPr>
              <a:t> </a:t>
            </a:r>
            <a:r>
              <a:rPr lang="ru-RU" sz="1600" b="1" dirty="0" err="1" smtClean="0">
                <a:solidFill>
                  <a:schemeClr val="bg1"/>
                </a:solidFill>
              </a:rPr>
              <a:t>Саматқызы</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dirty="0">
                <a:solidFill>
                  <a:schemeClr val="bg1"/>
                </a:solidFill>
              </a:rPr>
              <a:t>87715403681 </a:t>
            </a:r>
            <a:endParaRPr lang="kk-KZ" sz="1400" dirty="0" smtClean="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en-US" sz="1400" u="sng" dirty="0" err="1">
                <a:solidFill>
                  <a:schemeClr val="bg1"/>
                </a:solidFill>
                <a:hlinkClick r:id="rId3"/>
              </a:rPr>
              <a:t>ari</a:t>
            </a:r>
            <a:r>
              <a:rPr lang="ru-RU" sz="1400" u="sng" dirty="0">
                <a:solidFill>
                  <a:schemeClr val="bg1"/>
                </a:solidFill>
                <a:hlinkClick r:id="rId3"/>
              </a:rPr>
              <a:t>.</a:t>
            </a:r>
            <a:r>
              <a:rPr lang="en-US" sz="1400" u="sng" dirty="0">
                <a:solidFill>
                  <a:schemeClr val="bg1"/>
                </a:solidFill>
                <a:hlinkClick r:id="rId3"/>
              </a:rPr>
              <a:t>pinky</a:t>
            </a:r>
            <a:r>
              <a:rPr lang="ru-RU" sz="1400" u="sng" dirty="0">
                <a:solidFill>
                  <a:schemeClr val="bg1"/>
                </a:solidFill>
                <a:hlinkClick r:id="rId3"/>
              </a:rPr>
              <a:t>@</a:t>
            </a:r>
            <a:r>
              <a:rPr lang="en-US" sz="1400" u="sng" dirty="0">
                <a:solidFill>
                  <a:schemeClr val="bg1"/>
                </a:solidFill>
                <a:hlinkClick r:id="rId3"/>
              </a:rPr>
              <a:t>mail</a:t>
            </a:r>
            <a:r>
              <a:rPr lang="ru-RU" sz="1400" u="sng" dirty="0">
                <a:solidFill>
                  <a:schemeClr val="bg1"/>
                </a:solidFill>
                <a:hlinkClick r:id="rId3"/>
              </a:rPr>
              <a:t>.</a:t>
            </a:r>
            <a:r>
              <a:rPr lang="en-US" sz="1400" u="sng" dirty="0" err="1">
                <a:solidFill>
                  <a:schemeClr val="bg1"/>
                </a:solidFill>
                <a:hlinkClick r:id="rId3"/>
              </a:rPr>
              <a:t>ru</a:t>
            </a:r>
            <a:r>
              <a:rPr lang="en-US" sz="1400"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27.10.2000</a:t>
            </a:r>
          </a:p>
          <a:p>
            <a:r>
              <a:rPr lang="ru-RU" sz="1400" b="1" dirty="0" smtClean="0"/>
              <a:t>Семейное </a:t>
            </a:r>
            <a:r>
              <a:rPr lang="ru-RU" sz="1400" b="1" dirty="0"/>
              <a:t>положение:</a:t>
            </a:r>
            <a:r>
              <a:rPr lang="ru-RU" sz="1400" dirty="0"/>
              <a:t> не замужем</a:t>
            </a:r>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ru-RU"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a:lnSpc>
                <a:spcPct val="106000"/>
              </a:lnSpc>
              <a:tabLst>
                <a:tab pos="2257425" algn="ctr"/>
              </a:tabLst>
            </a:pPr>
            <a:r>
              <a:rPr lang="kk-KZ" sz="1400" dirty="0" smtClean="0">
                <a:solidFill>
                  <a:schemeClr val="bg1"/>
                </a:solidFill>
              </a:rPr>
              <a:t>нет</a:t>
            </a: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kk-KZ" sz="1300" dirty="0"/>
              <a:t>Казахский </a:t>
            </a:r>
            <a:r>
              <a:rPr lang="ru-RU" sz="1300" dirty="0"/>
              <a:t>(родной),  русский ( свободно), </a:t>
            </a:r>
            <a:r>
              <a:rPr lang="kk-KZ" sz="1300" dirty="0" err="1"/>
              <a:t>а</a:t>
            </a:r>
            <a:r>
              <a:rPr lang="en-US" sz="1300" dirty="0" err="1" smtClean="0"/>
              <a:t>нглийский</a:t>
            </a:r>
            <a:r>
              <a:rPr lang="en-US" sz="1300" dirty="0" smtClean="0"/>
              <a:t> </a:t>
            </a:r>
            <a:r>
              <a:rPr lang="en-US" sz="1300" dirty="0"/>
              <a:t>(</a:t>
            </a:r>
            <a:r>
              <a:rPr lang="en-US" sz="1300" dirty="0" smtClean="0"/>
              <a:t>В2)</a:t>
            </a:r>
            <a:r>
              <a:rPr lang="ru-RU" sz="1300" dirty="0" smtClean="0"/>
              <a:t>, </a:t>
            </a:r>
            <a:r>
              <a:rPr lang="en-US" sz="1300" dirty="0" err="1" smtClean="0"/>
              <a:t>Корейский</a:t>
            </a:r>
            <a:r>
              <a:rPr lang="en-US" sz="1300" dirty="0" smtClean="0"/>
              <a:t> </a:t>
            </a:r>
            <a:r>
              <a:rPr lang="en-US" sz="1300" dirty="0"/>
              <a:t>(A2)</a:t>
            </a:r>
            <a:endParaRPr lang="ru-RU" sz="1300" dirty="0"/>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a:t>Владение </a:t>
            </a:r>
            <a:r>
              <a:rPr lang="en-US" sz="1300" dirty="0"/>
              <a:t>Word</a:t>
            </a:r>
            <a:r>
              <a:rPr lang="ru-RU" sz="1300" dirty="0"/>
              <a:t>  работа с электронной почтой, различными браузерами. </a:t>
            </a:r>
            <a:r>
              <a:rPr lang="en-US" sz="1300" dirty="0" err="1" smtClean="0"/>
              <a:t>Умение</a:t>
            </a:r>
            <a:r>
              <a:rPr lang="en-US" sz="1300" dirty="0" smtClean="0"/>
              <a:t> </a:t>
            </a:r>
            <a:r>
              <a:rPr lang="en-US" sz="1300" dirty="0" err="1"/>
              <a:t>печатать</a:t>
            </a:r>
            <a:r>
              <a:rPr lang="en-US" sz="1300" dirty="0"/>
              <a:t> 10 </a:t>
            </a:r>
            <a:r>
              <a:rPr lang="en-US" sz="1300" dirty="0" err="1"/>
              <a:t>пальцами</a:t>
            </a:r>
            <a:r>
              <a:rPr lang="en-US" sz="1300" dirty="0"/>
              <a:t> </a:t>
            </a:r>
            <a:endParaRPr lang="kk-KZ" sz="1300" dirty="0" smtClean="0"/>
          </a:p>
          <a:p>
            <a:r>
              <a:rPr lang="ru-RU" sz="1300" b="1" dirty="0" smtClean="0">
                <a:ea typeface="Calibri"/>
                <a:cs typeface="Times New Roman"/>
              </a:rPr>
              <a:t>Личные качества</a:t>
            </a:r>
          </a:p>
          <a:p>
            <a:pPr lvl="0"/>
            <a:r>
              <a:rPr lang="ru-RU" sz="1300" dirty="0" smtClean="0"/>
              <a:t>Ответственность, Внимательность, Исполнительность, Коммуникабельность, Пунктуальность</a:t>
            </a:r>
            <a:endParaRPr lang="ru-RU" sz="1300" dirty="0"/>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946495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5</a:t>
            </a:r>
            <a:endParaRPr lang="ru-RU" dirty="0"/>
          </a:p>
        </p:txBody>
      </p:sp>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10" name="矩形 6"/>
          <p:cNvSpPr/>
          <p:nvPr/>
        </p:nvSpPr>
        <p:spPr bwMode="auto">
          <a:xfrm>
            <a:off x="1578748" y="3265494"/>
            <a:ext cx="1964552" cy="1785833"/>
          </a:xfrm>
          <a:prstGeom prst="rect">
            <a:avLst/>
          </a:prstGeom>
          <a:solidFill>
            <a:srgbClr val="298B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04" eaLnBrk="1" fontAlgn="auto" hangingPunct="1">
              <a:spcBef>
                <a:spcPts val="0"/>
              </a:spcBef>
              <a:spcAft>
                <a:spcPts val="0"/>
              </a:spcAft>
              <a:defRPr/>
            </a:pPr>
            <a:r>
              <a:rPr lang="ru-RU" altLang="zh-CN" sz="1600" dirty="0" smtClean="0">
                <a:solidFill>
                  <a:schemeClr val="tx1"/>
                </a:solidFill>
              </a:rPr>
              <a:t>Факультет экономики и права</a:t>
            </a:r>
            <a:endParaRPr lang="zh-CN" altLang="en-US" sz="1600" dirty="0">
              <a:solidFill>
                <a:schemeClr val="tx1"/>
              </a:solidFill>
            </a:endParaRPr>
          </a:p>
        </p:txBody>
      </p:sp>
      <p:sp>
        <p:nvSpPr>
          <p:cNvPr id="11" name="矩形 18"/>
          <p:cNvSpPr/>
          <p:nvPr/>
        </p:nvSpPr>
        <p:spPr bwMode="auto">
          <a:xfrm>
            <a:off x="3597921" y="1234781"/>
            <a:ext cx="1993144" cy="1953933"/>
          </a:xfrm>
          <a:prstGeom prst="rect">
            <a:avLst/>
          </a:prstGeom>
          <a:solidFill>
            <a:srgbClr val="54A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04" eaLnBrk="1" fontAlgn="auto" hangingPunct="1">
              <a:spcBef>
                <a:spcPts val="0"/>
              </a:spcBef>
              <a:spcAft>
                <a:spcPts val="0"/>
              </a:spcAft>
              <a:defRPr/>
            </a:pPr>
            <a:r>
              <a:rPr lang="ru-RU" altLang="zh-CN" sz="1600" dirty="0" smtClean="0">
                <a:solidFill>
                  <a:schemeClr val="tx1"/>
                </a:solidFill>
              </a:rPr>
              <a:t>Факультет естественных наук и технологий</a:t>
            </a:r>
            <a:endParaRPr lang="zh-CN" altLang="en-US" sz="1600" dirty="0">
              <a:solidFill>
                <a:schemeClr val="tx1"/>
              </a:solidFill>
            </a:endParaRPr>
          </a:p>
        </p:txBody>
      </p:sp>
      <p:sp>
        <p:nvSpPr>
          <p:cNvPr id="13" name="矩形 23"/>
          <p:cNvSpPr/>
          <p:nvPr/>
        </p:nvSpPr>
        <p:spPr bwMode="auto">
          <a:xfrm>
            <a:off x="5645685" y="3265494"/>
            <a:ext cx="1909997" cy="1785832"/>
          </a:xfrm>
          <a:prstGeom prst="rect">
            <a:avLst/>
          </a:prstGeom>
          <a:solidFill>
            <a:srgbClr val="298B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04" eaLnBrk="1" fontAlgn="auto" hangingPunct="1">
              <a:spcBef>
                <a:spcPts val="0"/>
              </a:spcBef>
              <a:spcAft>
                <a:spcPts val="0"/>
              </a:spcAft>
              <a:defRPr/>
            </a:pPr>
            <a:r>
              <a:rPr lang="ru-RU" altLang="zh-CN" sz="1600" dirty="0" smtClean="0">
                <a:solidFill>
                  <a:schemeClr val="tx1"/>
                </a:solidFill>
              </a:rPr>
              <a:t>Факультет филологии, истории и международных отношений</a:t>
            </a:r>
            <a:endParaRPr lang="zh-CN" altLang="en-US" sz="1600" dirty="0">
              <a:solidFill>
                <a:schemeClr val="tx1"/>
              </a:solidFill>
            </a:endParaRPr>
          </a:p>
        </p:txBody>
      </p:sp>
      <p:sp>
        <p:nvSpPr>
          <p:cNvPr id="17" name="矩形 12"/>
          <p:cNvSpPr/>
          <p:nvPr/>
        </p:nvSpPr>
        <p:spPr bwMode="auto">
          <a:xfrm>
            <a:off x="7610302" y="1234782"/>
            <a:ext cx="1997220" cy="1978724"/>
          </a:xfrm>
          <a:prstGeom prst="rect">
            <a:avLst/>
          </a:prstGeom>
          <a:solidFill>
            <a:srgbClr val="54A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04" eaLnBrk="1" fontAlgn="auto" hangingPunct="1">
              <a:spcBef>
                <a:spcPts val="0"/>
              </a:spcBef>
              <a:spcAft>
                <a:spcPts val="0"/>
              </a:spcAft>
              <a:defRPr/>
            </a:pPr>
            <a:r>
              <a:rPr lang="ru-RU" altLang="zh-CN" sz="1600" dirty="0" smtClean="0">
                <a:solidFill>
                  <a:schemeClr val="tx1"/>
                </a:solidFill>
              </a:rPr>
              <a:t>Факультет психологии, педагогики и культуры</a:t>
            </a:r>
            <a:endParaRPr lang="zh-CN" altLang="en-US" sz="1600" dirty="0">
              <a:solidFill>
                <a:schemeClr val="tx1"/>
              </a:solidFill>
            </a:endParaRPr>
          </a:p>
        </p:txBody>
      </p:sp>
      <p:pic>
        <p:nvPicPr>
          <p:cNvPr id="18" name="Рисунок 17"/>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625" t="12256"/>
          <a:stretch/>
        </p:blipFill>
        <p:spPr>
          <a:xfrm>
            <a:off x="1578748" y="1234781"/>
            <a:ext cx="1964552" cy="1953933"/>
          </a:xfrm>
          <a:prstGeom prst="rect">
            <a:avLst/>
          </a:prstGeom>
        </p:spPr>
      </p:pic>
      <p:pic>
        <p:nvPicPr>
          <p:cNvPr id="19" name="Рисунок 18"/>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7618" t="14363" r="9931"/>
          <a:stretch/>
        </p:blipFill>
        <p:spPr>
          <a:xfrm>
            <a:off x="5645685" y="1234781"/>
            <a:ext cx="1909997" cy="1953933"/>
          </a:xfrm>
          <a:prstGeom prst="rect">
            <a:avLst/>
          </a:prstGeom>
        </p:spPr>
      </p:pic>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6858" y="3265493"/>
            <a:ext cx="1955269" cy="1785833"/>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9240" y="3265492"/>
            <a:ext cx="1978282" cy="1785833"/>
          </a:xfrm>
          <a:prstGeom prst="rect">
            <a:avLst/>
          </a:prstGeom>
        </p:spPr>
      </p:pic>
      <p:graphicFrame>
        <p:nvGraphicFramePr>
          <p:cNvPr id="22" name="Схема 21"/>
          <p:cNvGraphicFramePr/>
          <p:nvPr>
            <p:extLst>
              <p:ext uri="{D42A27DB-BD31-4B8C-83A1-F6EECF244321}">
                <p14:modId xmlns:p14="http://schemas.microsoft.com/office/powerpoint/2010/main" val="2587077"/>
              </p:ext>
            </p:extLst>
          </p:nvPr>
        </p:nvGraphicFramePr>
        <p:xfrm>
          <a:off x="1195312" y="5051325"/>
          <a:ext cx="9791700" cy="171320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3" name="Прямоугольная выноска 22"/>
          <p:cNvSpPr/>
          <p:nvPr/>
        </p:nvSpPr>
        <p:spPr>
          <a:xfrm>
            <a:off x="10040986" y="3673901"/>
            <a:ext cx="1623649" cy="969015"/>
          </a:xfrm>
          <a:prstGeom prst="wedgeRectCallout">
            <a:avLst>
              <a:gd name="adj1" fmla="val -90447"/>
              <a:gd name="adj2" fmla="val 128030"/>
            </a:avLst>
          </a:prstGeom>
          <a:ln>
            <a:solidFill>
              <a:srgbClr val="54AAF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1600" dirty="0" smtClean="0"/>
              <a:t>Направления подготовки ВКУ</a:t>
            </a:r>
            <a:endParaRPr lang="ru-RU" sz="1600" dirty="0"/>
          </a:p>
        </p:txBody>
      </p:sp>
      <p:sp>
        <p:nvSpPr>
          <p:cNvPr id="24" name="Заголовок 1"/>
          <p:cNvSpPr>
            <a:spLocks noGrp="1"/>
          </p:cNvSpPr>
          <p:nvPr>
            <p:ph type="title"/>
          </p:nvPr>
        </p:nvSpPr>
        <p:spPr>
          <a:xfrm>
            <a:off x="1335989" y="460309"/>
            <a:ext cx="10160000" cy="530594"/>
          </a:xfrm>
        </p:spPr>
        <p:txBody>
          <a:bodyPr wrap="square">
            <a:spAutoFit/>
          </a:bodyPr>
          <a:lstStyle/>
          <a:p>
            <a:r>
              <a:rPr lang="kk-KZ" sz="3200" dirty="0" smtClean="0"/>
              <a:t>ФАКУЛЬТЕТЫ ВКУ</a:t>
            </a:r>
            <a:endParaRPr lang="ru-RU" sz="3200" dirty="0"/>
          </a:p>
        </p:txBody>
      </p:sp>
    </p:spTree>
    <p:extLst>
      <p:ext uri="{BB962C8B-B14F-4D97-AF65-F5344CB8AC3E}">
        <p14:creationId xmlns:p14="http://schemas.microsoft.com/office/powerpoint/2010/main" val="3155398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lnSpc>
                <a:spcPct val="107000"/>
              </a:lnSpc>
              <a:spcAft>
                <a:spcPts val="800"/>
              </a:spcAft>
            </a:pPr>
            <a:r>
              <a:rPr lang="en-US" sz="1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Merkhatkyzy</a:t>
            </a:r>
            <a:r>
              <a:rPr lang="en-US"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Meruyert</a:t>
            </a:r>
            <a:endParaRPr lang="ru-RU"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en-US" sz="1400" dirty="0">
                <a:solidFill>
                  <a:schemeClr val="bg1"/>
                </a:solidFill>
              </a:rPr>
              <a:t>+7-747-681-74-62</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en-US" sz="1400" u="sng" dirty="0">
                <a:solidFill>
                  <a:schemeClr val="bg1"/>
                </a:solidFill>
                <a:hlinkClick r:id="rId2"/>
              </a:rPr>
              <a:t>meruert120420@gmail.com</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en-US" sz="1400" dirty="0"/>
              <a:t>16</a:t>
            </a:r>
            <a:r>
              <a:rPr lang="en-US" sz="1400" baseline="30000" dirty="0"/>
              <a:t>th</a:t>
            </a:r>
            <a:r>
              <a:rPr lang="en-US" sz="1400" dirty="0"/>
              <a:t> </a:t>
            </a:r>
            <a:r>
              <a:rPr lang="en-US" sz="1400" dirty="0" smtClean="0"/>
              <a:t>April,2000</a:t>
            </a:r>
            <a:endParaRPr lang="kk-KZ" sz="1400" dirty="0" smtClean="0"/>
          </a:p>
          <a:p>
            <a:r>
              <a:rPr lang="ru-RU" sz="1400" b="1" dirty="0" smtClean="0"/>
              <a:t>Семейное </a:t>
            </a:r>
            <a:r>
              <a:rPr lang="ru-RU" sz="1400" b="1" dirty="0"/>
              <a:t>положение:</a:t>
            </a:r>
            <a:r>
              <a:rPr lang="ru-RU" sz="1400" dirty="0"/>
              <a:t> </a:t>
            </a:r>
            <a:r>
              <a:rPr lang="en-US" sz="1400" dirty="0"/>
              <a:t>single </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en-US" sz="1200" dirty="0"/>
              <a:t>Certificate “ Development of digital competence of teachers”</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a:lnSpc>
                <a:spcPct val="106000"/>
              </a:lnSpc>
              <a:tabLst>
                <a:tab pos="2257425" algn="ctr"/>
              </a:tabLst>
            </a:pPr>
            <a:r>
              <a:rPr lang="kk-KZ" sz="1400" dirty="0" smtClean="0">
                <a:solidFill>
                  <a:schemeClr val="bg1"/>
                </a:solidFill>
              </a:rPr>
              <a:t>нет</a:t>
            </a: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en-US" sz="1300" dirty="0"/>
              <a:t>Kazakh, Russian, English, Chinese </a:t>
            </a:r>
            <a:endParaRPr lang="ru-RU" sz="1300" dirty="0"/>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kk-KZ" sz="1300" dirty="0" smtClean="0"/>
              <a:t>-</a:t>
            </a:r>
          </a:p>
          <a:p>
            <a:r>
              <a:rPr lang="ru-RU" sz="1300" b="1" dirty="0" smtClean="0">
                <a:ea typeface="Calibri"/>
                <a:cs typeface="Times New Roman"/>
              </a:rPr>
              <a:t>Личные качества</a:t>
            </a:r>
          </a:p>
          <a:p>
            <a:r>
              <a:rPr lang="en-US" sz="1300" dirty="0"/>
              <a:t>Punctuality, responsibility, </a:t>
            </a:r>
            <a:r>
              <a:rPr lang="en-US" sz="1300" dirty="0" err="1"/>
              <a:t>communinicativenesss</a:t>
            </a:r>
            <a:endParaRPr lang="ru-RU" sz="1300" dirty="0"/>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21050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err="1">
                <a:solidFill>
                  <a:schemeClr val="bg1"/>
                </a:solidFill>
              </a:rPr>
              <a:t>Альжапарова</a:t>
            </a:r>
            <a:r>
              <a:rPr lang="ru-RU" sz="1600" b="1" dirty="0">
                <a:solidFill>
                  <a:schemeClr val="bg1"/>
                </a:solidFill>
              </a:rPr>
              <a:t> Сауле </a:t>
            </a:r>
            <a:r>
              <a:rPr lang="ru-RU" sz="1600" b="1" dirty="0" err="1">
                <a:solidFill>
                  <a:schemeClr val="bg1"/>
                </a:solidFill>
              </a:rPr>
              <a:t>Аскарбековна</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ru-RU" sz="1400" dirty="0">
                <a:solidFill>
                  <a:schemeClr val="bg1"/>
                </a:solidFill>
              </a:rPr>
              <a:t>87083538410</a:t>
            </a: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ru-RU" sz="1400" u="sng" dirty="0">
                <a:solidFill>
                  <a:schemeClr val="bg1"/>
                </a:solidFill>
                <a:hlinkClick r:id="rId2"/>
              </a:rPr>
              <a:t>alzhaparova05@mail.ru</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5 февраля 2001г</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a:lnSpc>
                <a:spcPct val="106000"/>
              </a:lnSpc>
              <a:tabLst>
                <a:tab pos="2257425" algn="ctr"/>
              </a:tabLst>
            </a:pPr>
            <a:r>
              <a:rPr lang="kk-KZ" sz="1400" dirty="0" smtClean="0">
                <a:solidFill>
                  <a:schemeClr val="bg1"/>
                </a:solidFill>
              </a:rPr>
              <a:t>нет</a:t>
            </a: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smtClean="0"/>
              <a:t>Английский язык, Турецкий </a:t>
            </a:r>
            <a:r>
              <a:rPr lang="ru-RU" sz="1300" dirty="0"/>
              <a:t>язык</a:t>
            </a:r>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a:t>Знание методик обучения английскому </a:t>
            </a:r>
            <a:r>
              <a:rPr lang="ru-RU" sz="1300" dirty="0" smtClean="0"/>
              <a:t>языку, Знание </a:t>
            </a:r>
            <a:r>
              <a:rPr lang="ru-RU" sz="1300" dirty="0"/>
              <a:t>английского на уровне С1, </a:t>
            </a:r>
            <a:r>
              <a:rPr lang="en-US" sz="1300" dirty="0"/>
              <a:t>A</a:t>
            </a:r>
            <a:r>
              <a:rPr lang="ru-RU" sz="1300" dirty="0" err="1"/>
              <a:t>dvance</a:t>
            </a:r>
            <a:r>
              <a:rPr lang="en-US" sz="1300" dirty="0" smtClean="0"/>
              <a:t>d</a:t>
            </a:r>
            <a:r>
              <a:rPr lang="ru-RU" sz="1300" dirty="0" smtClean="0"/>
              <a:t>, Навыки </a:t>
            </a:r>
            <a:r>
              <a:rPr lang="ru-RU" sz="1300" dirty="0"/>
              <a:t>подготовки к </a:t>
            </a:r>
            <a:r>
              <a:rPr lang="ru-RU" sz="1300" dirty="0" smtClean="0"/>
              <a:t>СОР,СОЧ,ЕНТ, Знание </a:t>
            </a:r>
            <a:r>
              <a:rPr lang="ru-RU" sz="1300" dirty="0"/>
              <a:t>основ детской </a:t>
            </a:r>
            <a:r>
              <a:rPr lang="ru-RU" sz="1300" dirty="0" smtClean="0"/>
              <a:t>психологии</a:t>
            </a:r>
            <a:endParaRPr lang="kk-KZ" sz="1300" dirty="0" smtClean="0"/>
          </a:p>
          <a:p>
            <a:r>
              <a:rPr lang="ru-RU" sz="1300" b="1" dirty="0" smtClean="0">
                <a:ea typeface="Calibri"/>
                <a:cs typeface="Times New Roman"/>
              </a:rPr>
              <a:t>Личные качества</a:t>
            </a:r>
          </a:p>
          <a:p>
            <a:r>
              <a:rPr lang="ru-RU" sz="1300" dirty="0"/>
              <a:t>Ответственная, коммуникабельная, требовательная, трудолюбивая</a:t>
            </a:r>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978930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err="1">
                <a:solidFill>
                  <a:schemeClr val="bg1"/>
                </a:solidFill>
              </a:rPr>
              <a:t>Барзанова</a:t>
            </a:r>
            <a:r>
              <a:rPr lang="ru-RU" sz="1600" b="1" dirty="0">
                <a:solidFill>
                  <a:schemeClr val="bg1"/>
                </a:solidFill>
              </a:rPr>
              <a:t> </a:t>
            </a:r>
            <a:r>
              <a:rPr lang="ru-RU" sz="1600" b="1" dirty="0" err="1" smtClean="0">
                <a:solidFill>
                  <a:schemeClr val="bg1"/>
                </a:solidFill>
              </a:rPr>
              <a:t>Наргиз</a:t>
            </a:r>
            <a:r>
              <a:rPr lang="ru-RU" sz="1600" b="1" dirty="0" smtClean="0">
                <a:solidFill>
                  <a:schemeClr val="bg1"/>
                </a:solidFill>
              </a:rPr>
              <a:t> </a:t>
            </a:r>
            <a:r>
              <a:rPr lang="ru-RU" sz="1600" b="1" dirty="0" err="1">
                <a:solidFill>
                  <a:schemeClr val="bg1"/>
                </a:solidFill>
              </a:rPr>
              <a:t>Қайратқызы</a:t>
            </a:r>
            <a:endParaRPr lang="ru-RU" sz="1600" b="1" dirty="0">
              <a:solidFill>
                <a:schemeClr val="bg1"/>
              </a:solidFill>
            </a:endParaRPr>
          </a:p>
          <a:p>
            <a:endParaRPr lang="ru-RU" sz="1600" dirty="0"/>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ru-RU" sz="1400" dirty="0">
                <a:solidFill>
                  <a:schemeClr val="bg1"/>
                </a:solidFill>
              </a:rPr>
              <a:t>87071284493</a:t>
            </a: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ru-RU" sz="1400" u="sng" dirty="0">
                <a:solidFill>
                  <a:schemeClr val="bg1"/>
                </a:solidFill>
              </a:rPr>
              <a:t>barzanova.nargiz@bk.ru</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06.08.2000</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a:lnSpc>
                <a:spcPct val="106000"/>
              </a:lnSpc>
              <a:tabLst>
                <a:tab pos="2257425" algn="ctr"/>
              </a:tabLst>
            </a:pPr>
            <a:r>
              <a:rPr lang="ru-RU" sz="1400" dirty="0">
                <a:solidFill>
                  <a:schemeClr val="bg1"/>
                </a:solidFill>
              </a:rPr>
              <a:t>Репетитор английского языка в образовательном центре «Альфа» города </a:t>
            </a:r>
            <a:r>
              <a:rPr lang="ru-RU" sz="1400" dirty="0" err="1">
                <a:solidFill>
                  <a:schemeClr val="bg1"/>
                </a:solidFill>
              </a:rPr>
              <a:t>Риддер</a:t>
            </a: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a:t>Казахский(родной) язык, русский язык, английский язык, корейский язык.</a:t>
            </a:r>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a:t>Прохождении практики в школах, работа репетитором английского языка. </a:t>
            </a:r>
          </a:p>
          <a:p>
            <a:r>
              <a:rPr lang="ru-RU" sz="1300" b="1" dirty="0" smtClean="0">
                <a:ea typeface="Calibri"/>
                <a:cs typeface="Times New Roman"/>
              </a:rPr>
              <a:t>Личные качества</a:t>
            </a:r>
          </a:p>
          <a:p>
            <a:r>
              <a:rPr lang="ru-RU" sz="1300" dirty="0"/>
              <a:t>Умение работать в группе, ответственность, внимательность, быстрая обучаемость.</a:t>
            </a:r>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405872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err="1">
                <a:solidFill>
                  <a:schemeClr val="bg1"/>
                </a:solidFill>
              </a:rPr>
              <a:t>Габилова</a:t>
            </a:r>
            <a:r>
              <a:rPr lang="ru-RU" sz="1600" b="1" dirty="0">
                <a:solidFill>
                  <a:schemeClr val="bg1"/>
                </a:solidFill>
              </a:rPr>
              <a:t> </a:t>
            </a:r>
            <a:r>
              <a:rPr lang="ru-RU" sz="1600" b="1" dirty="0" err="1">
                <a:solidFill>
                  <a:schemeClr val="bg1"/>
                </a:solidFill>
              </a:rPr>
              <a:t>Риана</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ru-RU" sz="1400" dirty="0">
                <a:solidFill>
                  <a:schemeClr val="bg1"/>
                </a:solidFill>
              </a:rPr>
              <a:t>+7 (708) </a:t>
            </a:r>
            <a:r>
              <a:rPr lang="ru-RU" sz="1400" dirty="0" smtClean="0">
                <a:solidFill>
                  <a:schemeClr val="bg1"/>
                </a:solidFill>
              </a:rPr>
              <a:t>7519779</a:t>
            </a: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en-US" sz="1400" dirty="0">
                <a:solidFill>
                  <a:schemeClr val="bg1"/>
                </a:solidFill>
              </a:rPr>
              <a:t>manameururu@gmail.com </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15 июля </a:t>
            </a:r>
            <a:r>
              <a:rPr lang="ru-RU" sz="1400" dirty="0" smtClean="0"/>
              <a:t>2000</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a:lnSpc>
                <a:spcPct val="106000"/>
              </a:lnSpc>
              <a:tabLst>
                <a:tab pos="2257425" algn="ctr"/>
              </a:tabLst>
            </a:pPr>
            <a:r>
              <a:rPr lang="ru-RU"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a:t>Русский — Родной Аварский — C1 — Продвинутый Английский — B2 — Средне-продвинутый Китайский — A1 — </a:t>
            </a:r>
            <a:r>
              <a:rPr lang="ru-RU" sz="1300" dirty="0" smtClean="0"/>
              <a:t>Начальный</a:t>
            </a:r>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a:t>Прохождении практики в </a:t>
            </a:r>
            <a:r>
              <a:rPr lang="ru-RU" sz="1300" dirty="0" smtClean="0"/>
              <a:t>школах</a:t>
            </a:r>
          </a:p>
          <a:p>
            <a:r>
              <a:rPr lang="ru-RU" sz="1300" b="1" dirty="0" smtClean="0">
                <a:ea typeface="Calibri"/>
                <a:cs typeface="Times New Roman"/>
              </a:rPr>
              <a:t>Личные качества</a:t>
            </a:r>
          </a:p>
          <a:p>
            <a:r>
              <a:rPr lang="ru-RU" sz="1300" dirty="0" smtClean="0"/>
              <a:t>-</a:t>
            </a:r>
            <a:endParaRPr lang="ru-RU" sz="1300" dirty="0"/>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192351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C:\Users\User\Desktop\гульдана фото.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830" y="474477"/>
            <a:ext cx="1464945" cy="1367292"/>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Ескали Гүлдана Дауренқызы</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lvl="0"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dirty="0">
                <a:solidFill>
                  <a:schemeClr val="bg1"/>
                </a:solidFill>
              </a:rPr>
              <a:t>87066405818</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kk-KZ" sz="1400" dirty="0" smtClean="0">
                <a:solidFill>
                  <a:schemeClr val="bg1"/>
                </a:solidFill>
              </a:rPr>
              <a:t>-</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kk-KZ" sz="1400" dirty="0" smtClean="0"/>
              <a:t>11.12.2000</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a:solidFill>
                  <a:schemeClr val="bg1"/>
                </a:solidFill>
              </a:rPr>
              <a:t>2018г. Администратор в фитнес клубе «</a:t>
            </a:r>
            <a:r>
              <a:rPr lang="en-US" sz="1400" dirty="0">
                <a:solidFill>
                  <a:schemeClr val="bg1"/>
                </a:solidFill>
              </a:rPr>
              <a:t>Space Fitness</a:t>
            </a:r>
            <a:r>
              <a:rPr lang="kk-KZ" sz="1400" dirty="0">
                <a:solidFill>
                  <a:schemeClr val="bg1"/>
                </a:solidFill>
              </a:rPr>
              <a:t>»</a:t>
            </a:r>
            <a:endParaRPr lang="ru-RU" sz="1400" dirty="0">
              <a:solidFill>
                <a:schemeClr val="bg1"/>
              </a:solidFill>
            </a:endParaRPr>
          </a:p>
          <a:p>
            <a:pPr lvl="0"/>
            <a:r>
              <a:rPr lang="kk-KZ" sz="1400" dirty="0">
                <a:solidFill>
                  <a:schemeClr val="bg1"/>
                </a:solidFill>
              </a:rPr>
              <a:t>2019г. Продавец-консультант в магазине женской одежды.</a:t>
            </a:r>
            <a:endParaRPr lang="ru-RU" sz="1400" dirty="0">
              <a:solidFill>
                <a:schemeClr val="bg1"/>
              </a:solidFill>
            </a:endParaRPr>
          </a:p>
          <a:p>
            <a:pPr lvl="0"/>
            <a:r>
              <a:rPr lang="kk-KZ" sz="1400" dirty="0">
                <a:solidFill>
                  <a:schemeClr val="bg1"/>
                </a:solidFill>
              </a:rPr>
              <a:t>2021г. Образовательная школа «5ке».</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kk-KZ" sz="1300" dirty="0" smtClean="0"/>
              <a:t>Казахский</a:t>
            </a:r>
            <a:r>
              <a:rPr lang="ru-RU" sz="1300" dirty="0" smtClean="0"/>
              <a:t>,  русский, </a:t>
            </a:r>
            <a:r>
              <a:rPr lang="ru-RU" sz="1300" dirty="0"/>
              <a:t>английский </a:t>
            </a:r>
            <a:endParaRPr lang="ru-RU" sz="1300" dirty="0" smtClean="0"/>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smtClean="0"/>
              <a:t>-</a:t>
            </a:r>
          </a:p>
          <a:p>
            <a:r>
              <a:rPr lang="ru-RU" sz="1300" b="1" dirty="0" smtClean="0">
                <a:ea typeface="Calibri"/>
                <a:cs typeface="Times New Roman"/>
              </a:rPr>
              <a:t>Личные качества</a:t>
            </a:r>
          </a:p>
          <a:p>
            <a:r>
              <a:rPr lang="kk-KZ" sz="1400" dirty="0"/>
              <a:t>Ответственная, целеустремленная,умение работать в команде,быстро обучаюсь</a:t>
            </a:r>
            <a:r>
              <a:rPr lang="kk-KZ" sz="1400" dirty="0" smtClean="0"/>
              <a:t>.</a:t>
            </a:r>
            <a:endParaRPr lang="ru-RU" sz="1300" dirty="0"/>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444325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1"/>
          <p:cNvPicPr/>
          <p:nvPr/>
        </p:nvPicPr>
        <p:blipFill>
          <a:blip r:embed="rId2" cstate="print"/>
          <a:srcRect/>
          <a:stretch/>
        </p:blipFill>
        <p:spPr>
          <a:xfrm>
            <a:off x="2757830" y="474477"/>
            <a:ext cx="1464945" cy="1367292"/>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solidFill>
                  <a:schemeClr val="bg1"/>
                </a:solidFill>
              </a:rPr>
              <a:t>Жасузахова Айзада Сакенқизи</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lvl="0"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en-US" sz="1400" dirty="0">
                <a:solidFill>
                  <a:schemeClr val="bg1"/>
                </a:solidFill>
              </a:rPr>
              <a:t>87751186918 </a:t>
            </a:r>
            <a:endParaRPr lang="kk-KZ" sz="1400" dirty="0" smtClean="0">
              <a:solidFill>
                <a:schemeClr val="bg1"/>
              </a:solidFill>
            </a:endParaRPr>
          </a:p>
          <a:p>
            <a:pPr lvl="0"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en-US" sz="1400" u="sng" dirty="0">
                <a:solidFill>
                  <a:schemeClr val="bg1"/>
                </a:solidFill>
                <a:hlinkClick r:id="rId3"/>
              </a:rPr>
              <a:t>aizada.zhassuzakhova@mail.ru</a:t>
            </a:r>
            <a:r>
              <a:rPr lang="ru-RU" sz="1400" dirty="0"/>
              <a:t> </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kk-KZ" sz="1400" dirty="0" smtClean="0"/>
              <a:t>25.12.2000</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pPr>
              <a:lnSpc>
                <a:spcPct val="107000"/>
              </a:lnSpc>
              <a:spcAft>
                <a:spcPts val="800"/>
              </a:spcAft>
            </a:pPr>
            <a:r>
              <a:rPr lang="ru-RU" sz="1300" dirty="0"/>
              <a:t>Знание английского языка: Базовый уровень и разговорный </a:t>
            </a:r>
            <a:r>
              <a:rPr lang="ru-RU" sz="1300" dirty="0" smtClean="0"/>
              <a:t>уровень</a:t>
            </a:r>
            <a:endParaRPr lang="ru-RU" sz="1300" dirty="0" smtClean="0">
              <a:latin typeface="Calibri" panose="020F0502020204030204" pitchFamily="34" charset="0"/>
            </a:endParaRPr>
          </a:p>
          <a:p>
            <a:pPr>
              <a:lnSpc>
                <a:spcPct val="107000"/>
              </a:lnSpc>
              <a:spcAft>
                <a:spcPts val="800"/>
              </a:spcAft>
            </a:pPr>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smtClean="0"/>
              <a:t>-</a:t>
            </a:r>
          </a:p>
          <a:p>
            <a:r>
              <a:rPr lang="ru-RU" sz="1300" b="1" dirty="0" smtClean="0">
                <a:ea typeface="Calibri"/>
                <a:cs typeface="Times New Roman"/>
              </a:rPr>
              <a:t>Личные качества</a:t>
            </a:r>
          </a:p>
          <a:p>
            <a:r>
              <a:rPr lang="ru-RU" sz="1300" dirty="0" smtClean="0"/>
              <a:t>Ответственность, уверенность в себе, внимательность, умение общаться с детьми и с коллегами. </a:t>
            </a:r>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4"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224469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Қадырова Аяулы </a:t>
            </a:r>
            <a:r>
              <a:rPr lang="kk-KZ" sz="1600" b="1" dirty="0" smtClean="0">
                <a:solidFill>
                  <a:schemeClr val="bg1"/>
                </a:solidFill>
              </a:rPr>
              <a:t>Саятқызы</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dirty="0">
                <a:solidFill>
                  <a:schemeClr val="bg1"/>
                </a:solidFill>
              </a:rPr>
              <a:t>87476191482</a:t>
            </a:r>
            <a:endParaRPr lang="ru-RU" sz="1400" dirty="0">
              <a:solidFill>
                <a:schemeClr val="bg1"/>
              </a:solidFill>
            </a:endParaRPr>
          </a:p>
          <a:p>
            <a:pPr lvl="0"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kk-KZ" sz="1400" u="sng" dirty="0" smtClean="0">
                <a:solidFill>
                  <a:schemeClr val="bg1"/>
                </a:solidFill>
              </a:rPr>
              <a:t>-</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kk-KZ" sz="1400" dirty="0"/>
              <a:t>27.07.2000 </a:t>
            </a:r>
            <a:endParaRPr lang="ru-RU" sz="1400" dirty="0"/>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a:t>Курсы английского языка в центре «</a:t>
            </a:r>
            <a:r>
              <a:rPr lang="en-US" sz="1200" dirty="0"/>
              <a:t>BEST Language Center</a:t>
            </a:r>
            <a:r>
              <a:rPr lang="kk-KZ" sz="1200" dirty="0" smtClean="0"/>
              <a:t>»;</a:t>
            </a:r>
            <a:r>
              <a:rPr lang="ru-RU" sz="1200" dirty="0"/>
              <a:t> </a:t>
            </a:r>
            <a:r>
              <a:rPr lang="kk-KZ" sz="1200" dirty="0" smtClean="0"/>
              <a:t>у</a:t>
            </a:r>
            <a:r>
              <a:rPr lang="ru-RU" sz="1200" dirty="0" err="1"/>
              <a:t>ровень</a:t>
            </a:r>
            <a:r>
              <a:rPr lang="ru-RU" sz="1200" dirty="0"/>
              <a:t>: </a:t>
            </a:r>
            <a:r>
              <a:rPr lang="en-US" sz="1200" dirty="0"/>
              <a:t>Upper-Intermediate</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ru-RU" sz="1400" dirty="0">
                <a:solidFill>
                  <a:schemeClr val="bg1"/>
                </a:solidFill>
              </a:rPr>
              <a:t>Менеджер по работе с клиентами ТОО «</a:t>
            </a:r>
            <a:r>
              <a:rPr lang="en-US" sz="1400" dirty="0" err="1">
                <a:solidFill>
                  <a:schemeClr val="bg1"/>
                </a:solidFill>
              </a:rPr>
              <a:t>Wildberries</a:t>
            </a:r>
            <a:r>
              <a:rPr lang="ru-RU" sz="1400" dirty="0">
                <a:solidFill>
                  <a:schemeClr val="bg1"/>
                </a:solidFill>
              </a:rPr>
              <a:t>»</a:t>
            </a:r>
          </a:p>
          <a:p>
            <a:pPr lvl="0"/>
            <a:r>
              <a:rPr lang="kk-KZ" sz="1400" dirty="0">
                <a:solidFill>
                  <a:schemeClr val="bg1"/>
                </a:solidFill>
              </a:rPr>
              <a:t>Специалист по страхованию в АО СК «Евразия</a:t>
            </a:r>
            <a:r>
              <a:rPr lang="kk-KZ" sz="1400" dirty="0" smtClean="0">
                <a:solidFill>
                  <a:schemeClr val="bg1"/>
                </a:solidFill>
              </a:rPr>
              <a:t>»</a:t>
            </a:r>
            <a:endParaRPr lang="ru-RU" sz="1400" dirty="0">
              <a:solidFill>
                <a:schemeClr val="bg1"/>
              </a:solidFill>
            </a:endParaRPr>
          </a:p>
          <a:p>
            <a:pPr lvl="0"/>
            <a:r>
              <a:rPr lang="kk-KZ" sz="1200" dirty="0">
                <a:solidFill>
                  <a:schemeClr val="bg1"/>
                </a:solidFill>
              </a:rPr>
              <a:t>умение владеть ПК</a:t>
            </a:r>
            <a:r>
              <a:rPr lang="ru-RU" sz="1200" dirty="0">
                <a:solidFill>
                  <a:schemeClr val="bg1"/>
                </a:solidFill>
              </a:rPr>
              <a:t>(</a:t>
            </a:r>
            <a:r>
              <a:rPr lang="en-US" sz="1200" dirty="0">
                <a:solidFill>
                  <a:schemeClr val="bg1"/>
                </a:solidFill>
              </a:rPr>
              <a:t>Word</a:t>
            </a:r>
            <a:r>
              <a:rPr lang="ru-RU" sz="1200" dirty="0">
                <a:solidFill>
                  <a:schemeClr val="bg1"/>
                </a:solidFill>
              </a:rPr>
              <a:t>. </a:t>
            </a:r>
            <a:r>
              <a:rPr lang="en-US" sz="1200" dirty="0">
                <a:solidFill>
                  <a:schemeClr val="bg1"/>
                </a:solidFill>
              </a:rPr>
              <a:t>Excel</a:t>
            </a:r>
            <a:r>
              <a:rPr lang="ru-RU" sz="1200" dirty="0">
                <a:solidFill>
                  <a:schemeClr val="bg1"/>
                </a:solidFill>
              </a:rPr>
              <a:t>)</a:t>
            </a:r>
            <a:r>
              <a:rPr lang="kk-KZ" sz="1200" dirty="0">
                <a:solidFill>
                  <a:schemeClr val="bg1"/>
                </a:solidFill>
              </a:rPr>
              <a:t>,базой </a:t>
            </a:r>
            <a:r>
              <a:rPr lang="ru-RU" sz="1200" dirty="0">
                <a:solidFill>
                  <a:schemeClr val="bg1"/>
                </a:solidFill>
              </a:rPr>
              <a:t>,программами</a:t>
            </a:r>
            <a:r>
              <a:rPr lang="kk-KZ" sz="1200" dirty="0" smtClean="0">
                <a:solidFill>
                  <a:schemeClr val="bg1"/>
                </a:solidFill>
              </a:rPr>
              <a:t>;</a:t>
            </a:r>
            <a:r>
              <a:rPr lang="ru-RU" sz="1200" dirty="0">
                <a:solidFill>
                  <a:schemeClr val="bg1"/>
                </a:solidFill>
              </a:rPr>
              <a:t> </a:t>
            </a:r>
            <a:r>
              <a:rPr lang="kk-KZ" sz="1200" dirty="0" smtClean="0">
                <a:solidFill>
                  <a:schemeClr val="bg1"/>
                </a:solidFill>
              </a:rPr>
              <a:t>общение </a:t>
            </a:r>
            <a:r>
              <a:rPr lang="kk-KZ" sz="1200" dirty="0">
                <a:solidFill>
                  <a:schemeClr val="bg1"/>
                </a:solidFill>
              </a:rPr>
              <a:t>с </a:t>
            </a:r>
            <a:r>
              <a:rPr lang="kk-KZ" sz="1200" dirty="0" smtClean="0">
                <a:solidFill>
                  <a:schemeClr val="bg1"/>
                </a:solidFill>
              </a:rPr>
              <a:t>клиентами;</a:t>
            </a:r>
            <a:r>
              <a:rPr lang="ru-RU" sz="1200" dirty="0">
                <a:solidFill>
                  <a:schemeClr val="bg1"/>
                </a:solidFill>
              </a:rPr>
              <a:t> </a:t>
            </a:r>
            <a:r>
              <a:rPr lang="kk-KZ" sz="1200" dirty="0" smtClean="0">
                <a:solidFill>
                  <a:schemeClr val="bg1"/>
                </a:solidFill>
              </a:rPr>
              <a:t>консультация</a:t>
            </a:r>
            <a:r>
              <a:rPr lang="kk-KZ" sz="1200" dirty="0">
                <a:solidFill>
                  <a:schemeClr val="bg1"/>
                </a:solidFill>
              </a:rPr>
              <a:t>.</a:t>
            </a:r>
            <a:endParaRPr lang="ru-RU" sz="1200" dirty="0">
              <a:solidFill>
                <a:schemeClr val="bg1"/>
              </a:solidFill>
            </a:endParaRPr>
          </a:p>
          <a:p>
            <a:pPr lvl="0"/>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pPr lvl="0"/>
            <a:r>
              <a:rPr lang="kk-KZ" sz="1300" dirty="0"/>
              <a:t>казахский язык (свободно)</a:t>
            </a:r>
            <a:r>
              <a:rPr lang="ru-RU" sz="1300" dirty="0" smtClean="0"/>
              <a:t>; </a:t>
            </a:r>
            <a:r>
              <a:rPr lang="kk-KZ" sz="1300" dirty="0" smtClean="0"/>
              <a:t>русский </a:t>
            </a:r>
            <a:r>
              <a:rPr lang="kk-KZ" sz="1300" dirty="0"/>
              <a:t>язык (свободно)</a:t>
            </a:r>
            <a:r>
              <a:rPr lang="ru-RU" sz="1300" dirty="0" smtClean="0"/>
              <a:t>; </a:t>
            </a:r>
            <a:r>
              <a:rPr lang="kk-KZ" sz="1300" dirty="0" smtClean="0"/>
              <a:t>английский </a:t>
            </a:r>
            <a:r>
              <a:rPr lang="kk-KZ" sz="1300" dirty="0"/>
              <a:t>язык (средне</a:t>
            </a:r>
            <a:r>
              <a:rPr lang="kk-KZ" sz="1300" dirty="0" smtClean="0"/>
              <a:t>);</a:t>
            </a:r>
            <a:r>
              <a:rPr lang="ru-RU" sz="1300" dirty="0"/>
              <a:t> </a:t>
            </a:r>
            <a:r>
              <a:rPr lang="kk-KZ" sz="1300" dirty="0" smtClean="0"/>
              <a:t>китайский </a:t>
            </a:r>
            <a:r>
              <a:rPr lang="kk-KZ" sz="1300" dirty="0"/>
              <a:t>язык (средне).</a:t>
            </a:r>
            <a:endParaRPr lang="ru-RU" sz="1300" dirty="0"/>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smtClean="0"/>
              <a:t>-</a:t>
            </a:r>
          </a:p>
          <a:p>
            <a:r>
              <a:rPr lang="ru-RU" sz="1300" b="1" dirty="0" smtClean="0">
                <a:ea typeface="Calibri"/>
                <a:cs typeface="Times New Roman"/>
              </a:rPr>
              <a:t>Личные качества</a:t>
            </a:r>
          </a:p>
          <a:p>
            <a:pPr lvl="0"/>
            <a:r>
              <a:rPr lang="ru-RU" sz="1300" dirty="0"/>
              <a:t>коммуникабельность, быстрая </a:t>
            </a:r>
            <a:r>
              <a:rPr lang="ru-RU" sz="1300" dirty="0" smtClean="0"/>
              <a:t>обучаемость; </a:t>
            </a:r>
            <a:r>
              <a:rPr lang="kk-KZ" sz="1300" dirty="0" smtClean="0"/>
              <a:t>умение </a:t>
            </a:r>
            <a:r>
              <a:rPr lang="kk-KZ" sz="1300" dirty="0"/>
              <a:t>находить контакт с </a:t>
            </a:r>
            <a:r>
              <a:rPr lang="kk-KZ" sz="1300" dirty="0" smtClean="0"/>
              <a:t>клиентами;</a:t>
            </a:r>
            <a:r>
              <a:rPr lang="ru-RU" sz="1300" dirty="0"/>
              <a:t> </a:t>
            </a:r>
            <a:r>
              <a:rPr lang="ru-RU" sz="1300" dirty="0" smtClean="0"/>
              <a:t>грамотный </a:t>
            </a:r>
            <a:r>
              <a:rPr lang="ru-RU" sz="1300" dirty="0"/>
              <a:t>подход к выполнению обязанностей;</a:t>
            </a:r>
          </a:p>
          <a:p>
            <a:pPr lvl="0"/>
            <a:r>
              <a:rPr lang="ru-RU" sz="1300" dirty="0"/>
              <a:t>грамотная речь</a:t>
            </a:r>
            <a:r>
              <a:rPr lang="kk-KZ" sz="1300" dirty="0" smtClean="0"/>
              <a:t>;</a:t>
            </a:r>
            <a:r>
              <a:rPr lang="ru-RU" sz="1300" dirty="0"/>
              <a:t> </a:t>
            </a:r>
            <a:r>
              <a:rPr lang="kk-KZ" sz="1300" dirty="0" smtClean="0"/>
              <a:t>ответственность </a:t>
            </a:r>
            <a:r>
              <a:rPr lang="kk-KZ" sz="1300" dirty="0"/>
              <a:t>,отзывчивость,аккуратность;</a:t>
            </a:r>
            <a:endParaRPr lang="ru-RU" sz="1300" dirty="0"/>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669882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err="1">
                <a:solidFill>
                  <a:schemeClr val="bg1"/>
                </a:solidFill>
              </a:rPr>
              <a:t>Касенжарова</a:t>
            </a:r>
            <a:r>
              <a:rPr lang="ru-RU" sz="1600" b="1" dirty="0">
                <a:solidFill>
                  <a:schemeClr val="bg1"/>
                </a:solidFill>
              </a:rPr>
              <a:t> </a:t>
            </a:r>
            <a:r>
              <a:rPr lang="ru-RU" sz="1600" b="1" dirty="0" err="1">
                <a:solidFill>
                  <a:schemeClr val="bg1"/>
                </a:solidFill>
              </a:rPr>
              <a:t>Жаннур</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ru-RU" sz="1400" dirty="0">
                <a:solidFill>
                  <a:schemeClr val="bg1"/>
                </a:solidFill>
              </a:rPr>
              <a:t>+7 (705) </a:t>
            </a:r>
            <a:r>
              <a:rPr lang="ru-RU" sz="1400" dirty="0" smtClean="0">
                <a:solidFill>
                  <a:schemeClr val="bg1"/>
                </a:solidFill>
              </a:rPr>
              <a:t>5407792</a:t>
            </a: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en-US" sz="1400" dirty="0">
                <a:solidFill>
                  <a:schemeClr val="bg1"/>
                </a:solidFill>
              </a:rPr>
              <a:t>ooh.okey@mail.ru </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12 января </a:t>
            </a:r>
            <a:r>
              <a:rPr lang="ru-RU" sz="1400" dirty="0" smtClean="0"/>
              <a:t>2001</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a:t>Курсы английского языка в центре «</a:t>
            </a:r>
            <a:r>
              <a:rPr lang="en-US" sz="1200" dirty="0"/>
              <a:t>BEST Language Center</a:t>
            </a:r>
            <a:r>
              <a:rPr lang="kk-KZ" sz="1200" dirty="0" smtClean="0"/>
              <a:t>»;</a:t>
            </a:r>
            <a:r>
              <a:rPr lang="ru-RU" sz="1200" dirty="0"/>
              <a:t> </a:t>
            </a:r>
            <a:r>
              <a:rPr lang="kk-KZ" sz="1200" dirty="0" smtClean="0"/>
              <a:t>у</a:t>
            </a:r>
            <a:r>
              <a:rPr lang="ru-RU" sz="1200" dirty="0" err="1"/>
              <a:t>ровень</a:t>
            </a:r>
            <a:r>
              <a:rPr lang="ru-RU" sz="1200" dirty="0"/>
              <a:t>: </a:t>
            </a:r>
            <a:r>
              <a:rPr lang="en-US" sz="1200" dirty="0"/>
              <a:t>Upper-Intermediate</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ru-RU" sz="1400" dirty="0">
                <a:solidFill>
                  <a:schemeClr val="bg1"/>
                </a:solidFill>
              </a:rPr>
              <a:t>Менеджер по работе с клиентами ТОО «</a:t>
            </a:r>
            <a:r>
              <a:rPr lang="en-US" sz="1400" dirty="0" err="1">
                <a:solidFill>
                  <a:schemeClr val="bg1"/>
                </a:solidFill>
              </a:rPr>
              <a:t>Wildberries</a:t>
            </a:r>
            <a:r>
              <a:rPr lang="ru-RU" sz="1400" dirty="0">
                <a:solidFill>
                  <a:schemeClr val="bg1"/>
                </a:solidFill>
              </a:rPr>
              <a:t>»</a:t>
            </a:r>
          </a:p>
          <a:p>
            <a:pPr lvl="0"/>
            <a:r>
              <a:rPr lang="kk-KZ" sz="1400" dirty="0">
                <a:solidFill>
                  <a:schemeClr val="bg1"/>
                </a:solidFill>
              </a:rPr>
              <a:t>Специалист по страхованию в АО СК «Евразия</a:t>
            </a:r>
            <a:r>
              <a:rPr lang="kk-KZ" sz="1400" dirty="0" smtClean="0">
                <a:solidFill>
                  <a:schemeClr val="bg1"/>
                </a:solidFill>
              </a:rPr>
              <a:t>»</a:t>
            </a:r>
            <a:endParaRPr lang="ru-RU" sz="1400" dirty="0">
              <a:solidFill>
                <a:schemeClr val="bg1"/>
              </a:solidFill>
            </a:endParaRPr>
          </a:p>
          <a:p>
            <a:pPr lvl="0"/>
            <a:r>
              <a:rPr lang="kk-KZ" sz="1200" dirty="0">
                <a:solidFill>
                  <a:schemeClr val="bg1"/>
                </a:solidFill>
              </a:rPr>
              <a:t>умение владеть ПК</a:t>
            </a:r>
            <a:r>
              <a:rPr lang="ru-RU" sz="1200" dirty="0">
                <a:solidFill>
                  <a:schemeClr val="bg1"/>
                </a:solidFill>
              </a:rPr>
              <a:t>(</a:t>
            </a:r>
            <a:r>
              <a:rPr lang="en-US" sz="1200" dirty="0">
                <a:solidFill>
                  <a:schemeClr val="bg1"/>
                </a:solidFill>
              </a:rPr>
              <a:t>Word</a:t>
            </a:r>
            <a:r>
              <a:rPr lang="ru-RU" sz="1200" dirty="0">
                <a:solidFill>
                  <a:schemeClr val="bg1"/>
                </a:solidFill>
              </a:rPr>
              <a:t>. </a:t>
            </a:r>
            <a:r>
              <a:rPr lang="en-US" sz="1200" dirty="0">
                <a:solidFill>
                  <a:schemeClr val="bg1"/>
                </a:solidFill>
              </a:rPr>
              <a:t>Excel</a:t>
            </a:r>
            <a:r>
              <a:rPr lang="ru-RU" sz="1200" dirty="0">
                <a:solidFill>
                  <a:schemeClr val="bg1"/>
                </a:solidFill>
              </a:rPr>
              <a:t>)</a:t>
            </a:r>
            <a:r>
              <a:rPr lang="kk-KZ" sz="1200" dirty="0">
                <a:solidFill>
                  <a:schemeClr val="bg1"/>
                </a:solidFill>
              </a:rPr>
              <a:t>,базой </a:t>
            </a:r>
            <a:r>
              <a:rPr lang="ru-RU" sz="1200" dirty="0">
                <a:solidFill>
                  <a:schemeClr val="bg1"/>
                </a:solidFill>
              </a:rPr>
              <a:t>,программами</a:t>
            </a:r>
            <a:r>
              <a:rPr lang="kk-KZ" sz="1200" dirty="0" smtClean="0">
                <a:solidFill>
                  <a:schemeClr val="bg1"/>
                </a:solidFill>
              </a:rPr>
              <a:t>;</a:t>
            </a:r>
            <a:r>
              <a:rPr lang="ru-RU" sz="1200" dirty="0">
                <a:solidFill>
                  <a:schemeClr val="bg1"/>
                </a:solidFill>
              </a:rPr>
              <a:t> </a:t>
            </a:r>
            <a:r>
              <a:rPr lang="kk-KZ" sz="1200" dirty="0" smtClean="0">
                <a:solidFill>
                  <a:schemeClr val="bg1"/>
                </a:solidFill>
              </a:rPr>
              <a:t>общение </a:t>
            </a:r>
            <a:r>
              <a:rPr lang="kk-KZ" sz="1200" dirty="0">
                <a:solidFill>
                  <a:schemeClr val="bg1"/>
                </a:solidFill>
              </a:rPr>
              <a:t>с </a:t>
            </a:r>
            <a:r>
              <a:rPr lang="kk-KZ" sz="1200" dirty="0" smtClean="0">
                <a:solidFill>
                  <a:schemeClr val="bg1"/>
                </a:solidFill>
              </a:rPr>
              <a:t>клиентами;</a:t>
            </a:r>
            <a:r>
              <a:rPr lang="ru-RU" sz="1200" dirty="0">
                <a:solidFill>
                  <a:schemeClr val="bg1"/>
                </a:solidFill>
              </a:rPr>
              <a:t> </a:t>
            </a:r>
            <a:r>
              <a:rPr lang="kk-KZ" sz="1200" dirty="0" smtClean="0">
                <a:solidFill>
                  <a:schemeClr val="bg1"/>
                </a:solidFill>
              </a:rPr>
              <a:t>консультация</a:t>
            </a:r>
            <a:r>
              <a:rPr lang="kk-KZ" sz="1200" dirty="0">
                <a:solidFill>
                  <a:schemeClr val="bg1"/>
                </a:solidFill>
              </a:rPr>
              <a:t>.</a:t>
            </a:r>
            <a:endParaRPr lang="ru-RU" sz="1200" dirty="0">
              <a:solidFill>
                <a:schemeClr val="bg1"/>
              </a:solidFill>
            </a:endParaRPr>
          </a:p>
          <a:p>
            <a:pPr lvl="0"/>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pPr lvl="0"/>
            <a:r>
              <a:rPr lang="ru-RU" sz="1400" dirty="0"/>
              <a:t>Казахский — Родной Английский — B2 — Средне-продвинутый Китайский — A1 — Начальный Русский — C2 </a:t>
            </a:r>
            <a:endParaRPr lang="ru-RU" sz="1400" dirty="0" smtClean="0"/>
          </a:p>
          <a:p>
            <a:pPr lvl="0"/>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smtClean="0"/>
              <a:t>-</a:t>
            </a:r>
          </a:p>
          <a:p>
            <a:r>
              <a:rPr lang="ru-RU" sz="1300" b="1" dirty="0" smtClean="0">
                <a:ea typeface="Calibri"/>
                <a:cs typeface="Times New Roman"/>
              </a:rPr>
              <a:t>Личные качества</a:t>
            </a:r>
          </a:p>
          <a:p>
            <a:pPr lvl="0"/>
            <a:r>
              <a:rPr lang="ru-RU" sz="1300" dirty="0"/>
              <a:t>коммуникабельность, быстрая </a:t>
            </a:r>
            <a:r>
              <a:rPr lang="ru-RU" sz="1300" dirty="0" smtClean="0"/>
              <a:t>обучаемость; </a:t>
            </a:r>
            <a:r>
              <a:rPr lang="kk-KZ" sz="1300" dirty="0" smtClean="0"/>
              <a:t>умение </a:t>
            </a:r>
            <a:r>
              <a:rPr lang="kk-KZ" sz="1300" dirty="0"/>
              <a:t>находить контакт с </a:t>
            </a:r>
            <a:r>
              <a:rPr lang="kk-KZ" sz="1300" dirty="0" smtClean="0"/>
              <a:t>клиентами;</a:t>
            </a:r>
            <a:r>
              <a:rPr lang="ru-RU" sz="1300" dirty="0"/>
              <a:t> </a:t>
            </a:r>
            <a:r>
              <a:rPr lang="ru-RU" sz="1300" dirty="0" smtClean="0"/>
              <a:t>грамотный </a:t>
            </a:r>
            <a:r>
              <a:rPr lang="ru-RU" sz="1300" dirty="0"/>
              <a:t>подход к выполнению обязанностей;</a:t>
            </a:r>
          </a:p>
          <a:p>
            <a:pPr lvl="0"/>
            <a:r>
              <a:rPr lang="ru-RU" sz="1300" dirty="0"/>
              <a:t>грамотная речь</a:t>
            </a:r>
            <a:r>
              <a:rPr lang="kk-KZ" sz="1300" dirty="0" smtClean="0"/>
              <a:t>;</a:t>
            </a:r>
            <a:r>
              <a:rPr lang="ru-RU" sz="1300" dirty="0"/>
              <a:t> </a:t>
            </a:r>
            <a:r>
              <a:rPr lang="kk-KZ" sz="1300" dirty="0" smtClean="0"/>
              <a:t>ответственность </a:t>
            </a:r>
            <a:r>
              <a:rPr lang="kk-KZ" sz="1300" dirty="0"/>
              <a:t>,отзывчивость,аккуратность;</a:t>
            </a:r>
            <a:endParaRPr lang="ru-RU" sz="1300" dirty="0"/>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109171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Мамиева Карина Арманқызы</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dirty="0">
                <a:solidFill>
                  <a:schemeClr val="bg1"/>
                </a:solidFill>
              </a:rPr>
              <a:t>+7 707 500 38 27</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en-US" sz="1400" u="sng" dirty="0">
                <a:solidFill>
                  <a:schemeClr val="bg1"/>
                </a:solidFill>
                <a:hlinkClick r:id="rId2"/>
              </a:rPr>
              <a:t>mamieva.03@icloud.com</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3 июля 2001г </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a:t>Английский </a:t>
            </a:r>
            <a:r>
              <a:rPr lang="kk-KZ" sz="1300" dirty="0" smtClean="0"/>
              <a:t>язык</a:t>
            </a:r>
            <a:r>
              <a:rPr lang="ru-RU" sz="1300" dirty="0" smtClean="0"/>
              <a:t>, </a:t>
            </a:r>
            <a:r>
              <a:rPr lang="kk-KZ" sz="1300" dirty="0" smtClean="0"/>
              <a:t>Корейский </a:t>
            </a:r>
            <a:r>
              <a:rPr lang="kk-KZ" sz="1300" dirty="0"/>
              <a:t>язык </a:t>
            </a:r>
            <a:endParaRPr lang="ru-RU" sz="1300" dirty="0"/>
          </a:p>
          <a:p>
            <a:pPr lvl="0"/>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pPr lvl="0"/>
            <a:r>
              <a:rPr lang="ru-RU" sz="1300" dirty="0"/>
              <a:t>Навыки проведения занятий с детьми и взрослыми по коммуникативной </a:t>
            </a:r>
            <a:r>
              <a:rPr lang="ru-RU" sz="1300" dirty="0" smtClean="0"/>
              <a:t>методике, Навыки </a:t>
            </a:r>
            <a:r>
              <a:rPr lang="ru-RU" sz="1300" dirty="0"/>
              <a:t>подготовки к ЕНТ, подготовка к СОР и </a:t>
            </a:r>
            <a:r>
              <a:rPr lang="ru-RU" sz="1300" dirty="0" smtClean="0"/>
              <a:t>СОЧ, Знание </a:t>
            </a:r>
            <a:r>
              <a:rPr lang="ru-RU" sz="1300" dirty="0"/>
              <a:t>английского на уровне C1, </a:t>
            </a:r>
            <a:r>
              <a:rPr lang="ru-RU" sz="1300" dirty="0" err="1"/>
              <a:t>Advanced</a:t>
            </a:r>
            <a:r>
              <a:rPr lang="ru-RU" sz="1300" dirty="0" smtClean="0"/>
              <a:t>.</a:t>
            </a:r>
          </a:p>
          <a:p>
            <a:r>
              <a:rPr lang="ru-RU" sz="1300" b="1" dirty="0" smtClean="0">
                <a:ea typeface="Calibri"/>
                <a:cs typeface="Times New Roman"/>
              </a:rPr>
              <a:t>Личные качества</a:t>
            </a:r>
          </a:p>
          <a:p>
            <a:r>
              <a:rPr lang="kk-KZ" sz="1300" dirty="0"/>
              <a:t>трудолюбивая и ответственная </a:t>
            </a:r>
            <a:endParaRPr lang="ru-RU" sz="1300" dirty="0"/>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806868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err="1">
                <a:solidFill>
                  <a:schemeClr val="bg1"/>
                </a:solidFill>
              </a:rPr>
              <a:t>Мейрамбеккызы</a:t>
            </a:r>
            <a:r>
              <a:rPr lang="ru-RU" sz="1600" b="1" dirty="0">
                <a:solidFill>
                  <a:schemeClr val="bg1"/>
                </a:solidFill>
              </a:rPr>
              <a:t> </a:t>
            </a:r>
            <a:r>
              <a:rPr lang="ru-RU" sz="1600" b="1" dirty="0" err="1">
                <a:solidFill>
                  <a:schemeClr val="bg1"/>
                </a:solidFill>
              </a:rPr>
              <a:t>Акбаян</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ru-RU" sz="1400" dirty="0" smtClean="0">
                <a:solidFill>
                  <a:schemeClr val="bg1"/>
                </a:solidFill>
              </a:rPr>
              <a:t>+</a:t>
            </a:r>
            <a:r>
              <a:rPr lang="ru-RU" sz="1400" dirty="0">
                <a:solidFill>
                  <a:schemeClr val="bg1"/>
                </a:solidFill>
              </a:rPr>
              <a:t>7705 150 93 83</a:t>
            </a: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en-US" sz="1400" dirty="0" err="1">
                <a:solidFill>
                  <a:schemeClr val="bg1"/>
                </a:solidFill>
              </a:rPr>
              <a:t>akbayan</a:t>
            </a:r>
            <a:r>
              <a:rPr lang="ru-RU" sz="1400" dirty="0">
                <a:solidFill>
                  <a:schemeClr val="bg1"/>
                </a:solidFill>
              </a:rPr>
              <a:t>0701@</a:t>
            </a:r>
            <a:r>
              <a:rPr lang="en-US" sz="1400" dirty="0" err="1">
                <a:solidFill>
                  <a:schemeClr val="bg1"/>
                </a:solidFill>
              </a:rPr>
              <a:t>icloud</a:t>
            </a:r>
            <a:r>
              <a:rPr lang="ru-RU" sz="1400" dirty="0">
                <a:solidFill>
                  <a:schemeClr val="bg1"/>
                </a:solidFill>
              </a:rPr>
              <a:t>.</a:t>
            </a:r>
            <a:r>
              <a:rPr lang="en-US" sz="1400" dirty="0">
                <a:solidFill>
                  <a:schemeClr val="bg1"/>
                </a:solidFill>
              </a:rPr>
              <a:t>com</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7 января 2001 г</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a:t>Английский </a:t>
            </a:r>
            <a:r>
              <a:rPr lang="kk-KZ" sz="1300" dirty="0" smtClean="0"/>
              <a:t>язык</a:t>
            </a:r>
            <a:r>
              <a:rPr lang="ru-RU" sz="1300" dirty="0" smtClean="0"/>
              <a:t>, Турецкий </a:t>
            </a:r>
            <a:r>
              <a:rPr lang="ru-RU" sz="1300" dirty="0"/>
              <a:t>язык</a:t>
            </a:r>
          </a:p>
          <a:p>
            <a:pPr lvl="0"/>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pPr lvl="0"/>
            <a:r>
              <a:rPr lang="ru-RU" sz="1300" dirty="0"/>
              <a:t>Навыки проведение занятие с детьми и взрослыми по коммуникативной </a:t>
            </a:r>
            <a:r>
              <a:rPr lang="ru-RU" sz="1300" dirty="0" smtClean="0"/>
              <a:t>методике, Навыки </a:t>
            </a:r>
            <a:r>
              <a:rPr lang="ru-RU" sz="1300" dirty="0"/>
              <a:t>подготовки к </a:t>
            </a:r>
            <a:r>
              <a:rPr lang="ru-RU" sz="1300" dirty="0" err="1"/>
              <a:t>ЕНТ,подготовка</a:t>
            </a:r>
            <a:r>
              <a:rPr lang="ru-RU" sz="1300" dirty="0"/>
              <a:t> к СОР и </a:t>
            </a:r>
            <a:r>
              <a:rPr lang="ru-RU" sz="1300" dirty="0" smtClean="0"/>
              <a:t>СОЧ, Знание </a:t>
            </a:r>
            <a:r>
              <a:rPr lang="ru-RU" sz="1300" dirty="0"/>
              <a:t>английского языка на уровне С1,</a:t>
            </a:r>
            <a:r>
              <a:rPr lang="en-US" sz="1300" dirty="0"/>
              <a:t>Advanced</a:t>
            </a:r>
            <a:endParaRPr lang="ru-RU" sz="1300" dirty="0"/>
          </a:p>
          <a:p>
            <a:r>
              <a:rPr lang="ru-RU" sz="1300" b="1" dirty="0" smtClean="0">
                <a:ea typeface="Calibri"/>
                <a:cs typeface="Times New Roman"/>
              </a:rPr>
              <a:t>Личные качества</a:t>
            </a:r>
          </a:p>
          <a:p>
            <a:r>
              <a:rPr lang="ru-RU" sz="1300" dirty="0"/>
              <a:t>Ответственная и усердная</a:t>
            </a:r>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60417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Прямоугольник"/>
          <p:cNvSpPr/>
          <p:nvPr/>
        </p:nvSpPr>
        <p:spPr>
          <a:xfrm>
            <a:off x="3307058" y="1236793"/>
            <a:ext cx="2866295" cy="1696618"/>
          </a:xfrm>
          <a:prstGeom prst="rect">
            <a:avLst/>
          </a:prstGeom>
          <a:solidFill>
            <a:srgbClr val="FDC700"/>
          </a:solidFill>
          <a:ln w="12700">
            <a:miter lim="400000"/>
          </a:ln>
        </p:spPr>
        <p:txBody>
          <a:bodyPr lIns="45719" rIns="45719" anchor="ctr"/>
          <a:lstStyle/>
          <a:p>
            <a:endParaRPr/>
          </a:p>
        </p:txBody>
      </p:sp>
      <p:pic>
        <p:nvPicPr>
          <p:cNvPr id="151" name="IMG_0393.jpeg" descr="IMG_0393.jpeg"/>
          <p:cNvPicPr>
            <a:picLocks noChangeAspect="1"/>
          </p:cNvPicPr>
          <p:nvPr/>
        </p:nvPicPr>
        <p:blipFill>
          <a:blip r:embed="rId2">
            <a:extLst/>
          </a:blip>
          <a:srcRect l="4936" t="6548" r="4839" b="7448"/>
          <a:stretch>
            <a:fillRect/>
          </a:stretch>
        </p:blipFill>
        <p:spPr>
          <a:xfrm>
            <a:off x="4448392" y="1536193"/>
            <a:ext cx="1722042" cy="1353744"/>
          </a:xfrm>
          <a:custGeom>
            <a:avLst/>
            <a:gdLst/>
            <a:ahLst/>
            <a:cxnLst>
              <a:cxn ang="0">
                <a:pos x="wd2" y="hd2"/>
              </a:cxn>
              <a:cxn ang="5400000">
                <a:pos x="wd2" y="hd2"/>
              </a:cxn>
              <a:cxn ang="10800000">
                <a:pos x="wd2" y="hd2"/>
              </a:cxn>
              <a:cxn ang="16200000">
                <a:pos x="wd2" y="hd2"/>
              </a:cxn>
            </a:cxnLst>
            <a:rect l="0" t="0" r="r" b="b"/>
            <a:pathLst>
              <a:path w="21600" h="21598" extrusionOk="0">
                <a:moveTo>
                  <a:pt x="2335" y="0"/>
                </a:moveTo>
                <a:cubicBezTo>
                  <a:pt x="2329" y="13"/>
                  <a:pt x="2320" y="28"/>
                  <a:pt x="2320" y="38"/>
                </a:cubicBezTo>
                <a:cubicBezTo>
                  <a:pt x="2320" y="58"/>
                  <a:pt x="2366" y="-2"/>
                  <a:pt x="2375" y="0"/>
                </a:cubicBezTo>
                <a:lnTo>
                  <a:pt x="2335" y="0"/>
                </a:lnTo>
                <a:close/>
                <a:moveTo>
                  <a:pt x="5725" y="0"/>
                </a:moveTo>
                <a:cubicBezTo>
                  <a:pt x="5723" y="24"/>
                  <a:pt x="5705" y="37"/>
                  <a:pt x="5705" y="63"/>
                </a:cubicBezTo>
                <a:cubicBezTo>
                  <a:pt x="5705" y="210"/>
                  <a:pt x="5799" y="443"/>
                  <a:pt x="5884" y="506"/>
                </a:cubicBezTo>
                <a:cubicBezTo>
                  <a:pt x="5972" y="571"/>
                  <a:pt x="6154" y="565"/>
                  <a:pt x="6302" y="500"/>
                </a:cubicBezTo>
                <a:cubicBezTo>
                  <a:pt x="6458" y="431"/>
                  <a:pt x="6535" y="212"/>
                  <a:pt x="6526" y="0"/>
                </a:cubicBezTo>
                <a:lnTo>
                  <a:pt x="5725" y="0"/>
                </a:lnTo>
                <a:close/>
                <a:moveTo>
                  <a:pt x="10330" y="284"/>
                </a:moveTo>
                <a:cubicBezTo>
                  <a:pt x="10310" y="289"/>
                  <a:pt x="10295" y="306"/>
                  <a:pt x="10275" y="341"/>
                </a:cubicBezTo>
                <a:cubicBezTo>
                  <a:pt x="10238" y="405"/>
                  <a:pt x="10234" y="446"/>
                  <a:pt x="10265" y="493"/>
                </a:cubicBezTo>
                <a:cubicBezTo>
                  <a:pt x="10324" y="585"/>
                  <a:pt x="10403" y="570"/>
                  <a:pt x="10449" y="462"/>
                </a:cubicBezTo>
                <a:cubicBezTo>
                  <a:pt x="10481" y="385"/>
                  <a:pt x="10471" y="355"/>
                  <a:pt x="10404" y="310"/>
                </a:cubicBezTo>
                <a:cubicBezTo>
                  <a:pt x="10370" y="287"/>
                  <a:pt x="10349" y="280"/>
                  <a:pt x="10330" y="284"/>
                </a:cubicBezTo>
                <a:close/>
                <a:moveTo>
                  <a:pt x="3853" y="392"/>
                </a:moveTo>
                <a:cubicBezTo>
                  <a:pt x="3842" y="396"/>
                  <a:pt x="3817" y="425"/>
                  <a:pt x="3773" y="481"/>
                </a:cubicBezTo>
                <a:cubicBezTo>
                  <a:pt x="3643" y="646"/>
                  <a:pt x="3614" y="804"/>
                  <a:pt x="3694" y="905"/>
                </a:cubicBezTo>
                <a:cubicBezTo>
                  <a:pt x="3771" y="1004"/>
                  <a:pt x="3907" y="1013"/>
                  <a:pt x="3878" y="918"/>
                </a:cubicBezTo>
                <a:cubicBezTo>
                  <a:pt x="3867" y="880"/>
                  <a:pt x="3876" y="805"/>
                  <a:pt x="3898" y="753"/>
                </a:cubicBezTo>
                <a:cubicBezTo>
                  <a:pt x="3928" y="682"/>
                  <a:pt x="3922" y="648"/>
                  <a:pt x="3883" y="607"/>
                </a:cubicBezTo>
                <a:cubicBezTo>
                  <a:pt x="3854" y="577"/>
                  <a:pt x="3842" y="510"/>
                  <a:pt x="3853" y="455"/>
                </a:cubicBezTo>
                <a:cubicBezTo>
                  <a:pt x="3862" y="412"/>
                  <a:pt x="3864" y="388"/>
                  <a:pt x="3853" y="392"/>
                </a:cubicBezTo>
                <a:close/>
                <a:moveTo>
                  <a:pt x="11480" y="436"/>
                </a:moveTo>
                <a:cubicBezTo>
                  <a:pt x="11422" y="436"/>
                  <a:pt x="11409" y="475"/>
                  <a:pt x="11400" y="626"/>
                </a:cubicBezTo>
                <a:lnTo>
                  <a:pt x="11390" y="816"/>
                </a:lnTo>
                <a:lnTo>
                  <a:pt x="11480" y="677"/>
                </a:lnTo>
                <a:cubicBezTo>
                  <a:pt x="11586" y="515"/>
                  <a:pt x="11586" y="436"/>
                  <a:pt x="11480" y="436"/>
                </a:cubicBezTo>
                <a:close/>
                <a:moveTo>
                  <a:pt x="4112" y="626"/>
                </a:moveTo>
                <a:cubicBezTo>
                  <a:pt x="4099" y="633"/>
                  <a:pt x="4086" y="653"/>
                  <a:pt x="4077" y="696"/>
                </a:cubicBezTo>
                <a:cubicBezTo>
                  <a:pt x="4066" y="749"/>
                  <a:pt x="4073" y="808"/>
                  <a:pt x="4092" y="823"/>
                </a:cubicBezTo>
                <a:cubicBezTo>
                  <a:pt x="4111" y="837"/>
                  <a:pt x="4127" y="906"/>
                  <a:pt x="4127" y="975"/>
                </a:cubicBezTo>
                <a:cubicBezTo>
                  <a:pt x="4127" y="1147"/>
                  <a:pt x="4161" y="1089"/>
                  <a:pt x="4182" y="880"/>
                </a:cubicBezTo>
                <a:cubicBezTo>
                  <a:pt x="4197" y="731"/>
                  <a:pt x="4150" y="607"/>
                  <a:pt x="4112" y="626"/>
                </a:cubicBezTo>
                <a:close/>
                <a:moveTo>
                  <a:pt x="15188" y="652"/>
                </a:moveTo>
                <a:cubicBezTo>
                  <a:pt x="15136" y="652"/>
                  <a:pt x="15149" y="833"/>
                  <a:pt x="15203" y="861"/>
                </a:cubicBezTo>
                <a:cubicBezTo>
                  <a:pt x="15284" y="902"/>
                  <a:pt x="15298" y="893"/>
                  <a:pt x="15318" y="797"/>
                </a:cubicBezTo>
                <a:cubicBezTo>
                  <a:pt x="15335" y="712"/>
                  <a:pt x="15280" y="652"/>
                  <a:pt x="15188" y="652"/>
                </a:cubicBezTo>
                <a:close/>
                <a:moveTo>
                  <a:pt x="4445" y="797"/>
                </a:moveTo>
                <a:cubicBezTo>
                  <a:pt x="4442" y="814"/>
                  <a:pt x="4441" y="886"/>
                  <a:pt x="4445" y="1013"/>
                </a:cubicBezTo>
                <a:cubicBezTo>
                  <a:pt x="4451" y="1171"/>
                  <a:pt x="4459" y="1304"/>
                  <a:pt x="4460" y="1310"/>
                </a:cubicBezTo>
                <a:cubicBezTo>
                  <a:pt x="4462" y="1317"/>
                  <a:pt x="4482" y="1323"/>
                  <a:pt x="4500" y="1323"/>
                </a:cubicBezTo>
                <a:cubicBezTo>
                  <a:pt x="4552" y="1323"/>
                  <a:pt x="4584" y="1174"/>
                  <a:pt x="4545" y="1114"/>
                </a:cubicBezTo>
                <a:cubicBezTo>
                  <a:pt x="4526" y="1084"/>
                  <a:pt x="4495" y="984"/>
                  <a:pt x="4475" y="892"/>
                </a:cubicBezTo>
                <a:cubicBezTo>
                  <a:pt x="4459" y="818"/>
                  <a:pt x="4449" y="781"/>
                  <a:pt x="4445" y="797"/>
                </a:cubicBezTo>
                <a:close/>
                <a:moveTo>
                  <a:pt x="3071" y="829"/>
                </a:moveTo>
                <a:cubicBezTo>
                  <a:pt x="3018" y="847"/>
                  <a:pt x="3013" y="872"/>
                  <a:pt x="3047" y="962"/>
                </a:cubicBezTo>
                <a:cubicBezTo>
                  <a:pt x="3079" y="1050"/>
                  <a:pt x="3101" y="1059"/>
                  <a:pt x="3151" y="1019"/>
                </a:cubicBezTo>
                <a:cubicBezTo>
                  <a:pt x="3233" y="954"/>
                  <a:pt x="3167" y="797"/>
                  <a:pt x="3071" y="829"/>
                </a:cubicBezTo>
                <a:close/>
                <a:moveTo>
                  <a:pt x="12336" y="1317"/>
                </a:moveTo>
                <a:cubicBezTo>
                  <a:pt x="12224" y="1316"/>
                  <a:pt x="12119" y="1358"/>
                  <a:pt x="12052" y="1443"/>
                </a:cubicBezTo>
                <a:cubicBezTo>
                  <a:pt x="12000" y="1509"/>
                  <a:pt x="11932" y="1564"/>
                  <a:pt x="11903" y="1564"/>
                </a:cubicBezTo>
                <a:cubicBezTo>
                  <a:pt x="11832" y="1564"/>
                  <a:pt x="11781" y="2292"/>
                  <a:pt x="11838" y="2482"/>
                </a:cubicBezTo>
                <a:cubicBezTo>
                  <a:pt x="11871" y="2591"/>
                  <a:pt x="11866" y="2622"/>
                  <a:pt x="11803" y="2678"/>
                </a:cubicBezTo>
                <a:cubicBezTo>
                  <a:pt x="11726" y="2747"/>
                  <a:pt x="11731" y="2851"/>
                  <a:pt x="11823" y="2995"/>
                </a:cubicBezTo>
                <a:cubicBezTo>
                  <a:pt x="11848" y="3034"/>
                  <a:pt x="11897" y="3180"/>
                  <a:pt x="11933" y="3318"/>
                </a:cubicBezTo>
                <a:cubicBezTo>
                  <a:pt x="11968" y="3455"/>
                  <a:pt x="12013" y="3581"/>
                  <a:pt x="12032" y="3596"/>
                </a:cubicBezTo>
                <a:cubicBezTo>
                  <a:pt x="12088" y="3640"/>
                  <a:pt x="12071" y="3839"/>
                  <a:pt x="12007" y="3906"/>
                </a:cubicBezTo>
                <a:cubicBezTo>
                  <a:pt x="11975" y="3941"/>
                  <a:pt x="11889" y="3979"/>
                  <a:pt x="11813" y="3989"/>
                </a:cubicBezTo>
                <a:cubicBezTo>
                  <a:pt x="11737" y="3999"/>
                  <a:pt x="11607" y="4030"/>
                  <a:pt x="11524" y="4065"/>
                </a:cubicBezTo>
                <a:cubicBezTo>
                  <a:pt x="11442" y="4100"/>
                  <a:pt x="11318" y="4148"/>
                  <a:pt x="11251" y="4166"/>
                </a:cubicBezTo>
                <a:cubicBezTo>
                  <a:pt x="11135" y="4197"/>
                  <a:pt x="11126" y="4210"/>
                  <a:pt x="11126" y="4407"/>
                </a:cubicBezTo>
                <a:cubicBezTo>
                  <a:pt x="11126" y="4636"/>
                  <a:pt x="11077" y="4715"/>
                  <a:pt x="11017" y="4584"/>
                </a:cubicBezTo>
                <a:cubicBezTo>
                  <a:pt x="10995" y="4537"/>
                  <a:pt x="10977" y="4528"/>
                  <a:pt x="10977" y="4559"/>
                </a:cubicBezTo>
                <a:cubicBezTo>
                  <a:pt x="10975" y="4619"/>
                  <a:pt x="10815" y="5799"/>
                  <a:pt x="10738" y="6306"/>
                </a:cubicBezTo>
                <a:cubicBezTo>
                  <a:pt x="10706" y="6513"/>
                  <a:pt x="10699" y="6643"/>
                  <a:pt x="10723" y="6673"/>
                </a:cubicBezTo>
                <a:cubicBezTo>
                  <a:pt x="10743" y="6699"/>
                  <a:pt x="10748" y="6744"/>
                  <a:pt x="10733" y="6775"/>
                </a:cubicBezTo>
                <a:cubicBezTo>
                  <a:pt x="10713" y="6815"/>
                  <a:pt x="10688" y="6807"/>
                  <a:pt x="10643" y="6756"/>
                </a:cubicBezTo>
                <a:cubicBezTo>
                  <a:pt x="10609" y="6717"/>
                  <a:pt x="10522" y="6676"/>
                  <a:pt x="10449" y="6667"/>
                </a:cubicBezTo>
                <a:lnTo>
                  <a:pt x="10320" y="6654"/>
                </a:lnTo>
                <a:lnTo>
                  <a:pt x="10310" y="4483"/>
                </a:lnTo>
                <a:lnTo>
                  <a:pt x="10305" y="2311"/>
                </a:lnTo>
                <a:lnTo>
                  <a:pt x="9314" y="2304"/>
                </a:lnTo>
                <a:cubicBezTo>
                  <a:pt x="8324" y="2299"/>
                  <a:pt x="8321" y="2298"/>
                  <a:pt x="8284" y="2190"/>
                </a:cubicBezTo>
                <a:cubicBezTo>
                  <a:pt x="8251" y="2095"/>
                  <a:pt x="8220" y="2089"/>
                  <a:pt x="8015" y="2089"/>
                </a:cubicBezTo>
                <a:cubicBezTo>
                  <a:pt x="7802" y="2089"/>
                  <a:pt x="7782" y="2092"/>
                  <a:pt x="7771" y="2190"/>
                </a:cubicBezTo>
                <a:cubicBezTo>
                  <a:pt x="7759" y="2292"/>
                  <a:pt x="7742" y="2304"/>
                  <a:pt x="7422" y="2311"/>
                </a:cubicBezTo>
                <a:cubicBezTo>
                  <a:pt x="7236" y="2315"/>
                  <a:pt x="7052" y="2292"/>
                  <a:pt x="7014" y="2266"/>
                </a:cubicBezTo>
                <a:cubicBezTo>
                  <a:pt x="6968" y="2235"/>
                  <a:pt x="6929" y="2243"/>
                  <a:pt x="6895" y="2279"/>
                </a:cubicBezTo>
                <a:cubicBezTo>
                  <a:pt x="6860" y="2316"/>
                  <a:pt x="6837" y="2314"/>
                  <a:pt x="6820" y="2279"/>
                </a:cubicBezTo>
                <a:cubicBezTo>
                  <a:pt x="6807" y="2251"/>
                  <a:pt x="6745" y="2228"/>
                  <a:pt x="6686" y="2228"/>
                </a:cubicBezTo>
                <a:cubicBezTo>
                  <a:pt x="6626" y="2228"/>
                  <a:pt x="6564" y="2210"/>
                  <a:pt x="6551" y="2184"/>
                </a:cubicBezTo>
                <a:cubicBezTo>
                  <a:pt x="6514" y="2107"/>
                  <a:pt x="6466" y="2125"/>
                  <a:pt x="6472" y="2216"/>
                </a:cubicBezTo>
                <a:cubicBezTo>
                  <a:pt x="6476" y="2286"/>
                  <a:pt x="6442" y="2303"/>
                  <a:pt x="6253" y="2311"/>
                </a:cubicBezTo>
                <a:cubicBezTo>
                  <a:pt x="6128" y="2316"/>
                  <a:pt x="5990" y="2295"/>
                  <a:pt x="5944" y="2266"/>
                </a:cubicBezTo>
                <a:cubicBezTo>
                  <a:pt x="5785" y="2167"/>
                  <a:pt x="5756" y="2267"/>
                  <a:pt x="5770" y="2836"/>
                </a:cubicBezTo>
                <a:cubicBezTo>
                  <a:pt x="5779" y="3234"/>
                  <a:pt x="5769" y="3377"/>
                  <a:pt x="5725" y="3463"/>
                </a:cubicBezTo>
                <a:cubicBezTo>
                  <a:pt x="5693" y="3524"/>
                  <a:pt x="5678" y="3596"/>
                  <a:pt x="5690" y="3621"/>
                </a:cubicBezTo>
                <a:cubicBezTo>
                  <a:pt x="5702" y="3647"/>
                  <a:pt x="5696" y="3690"/>
                  <a:pt x="5680" y="3723"/>
                </a:cubicBezTo>
                <a:cubicBezTo>
                  <a:pt x="5635" y="3814"/>
                  <a:pt x="5642" y="3873"/>
                  <a:pt x="5705" y="3938"/>
                </a:cubicBezTo>
                <a:cubicBezTo>
                  <a:pt x="5755" y="3990"/>
                  <a:pt x="5753" y="4009"/>
                  <a:pt x="5680" y="4084"/>
                </a:cubicBezTo>
                <a:cubicBezTo>
                  <a:pt x="5576" y="4189"/>
                  <a:pt x="5467" y="4510"/>
                  <a:pt x="5521" y="4552"/>
                </a:cubicBezTo>
                <a:cubicBezTo>
                  <a:pt x="5542" y="4569"/>
                  <a:pt x="5546" y="4600"/>
                  <a:pt x="5536" y="4622"/>
                </a:cubicBezTo>
                <a:cubicBezTo>
                  <a:pt x="5498" y="4699"/>
                  <a:pt x="5565" y="4807"/>
                  <a:pt x="5675" y="4856"/>
                </a:cubicBezTo>
                <a:lnTo>
                  <a:pt x="5785" y="4907"/>
                </a:lnTo>
                <a:lnTo>
                  <a:pt x="5780" y="8149"/>
                </a:lnTo>
                <a:lnTo>
                  <a:pt x="5775" y="11391"/>
                </a:lnTo>
                <a:lnTo>
                  <a:pt x="6053" y="11391"/>
                </a:lnTo>
                <a:lnTo>
                  <a:pt x="6327" y="11391"/>
                </a:lnTo>
                <a:lnTo>
                  <a:pt x="6327" y="11726"/>
                </a:lnTo>
                <a:lnTo>
                  <a:pt x="6327" y="12062"/>
                </a:lnTo>
                <a:lnTo>
                  <a:pt x="5795" y="12075"/>
                </a:lnTo>
                <a:lnTo>
                  <a:pt x="5257" y="12087"/>
                </a:lnTo>
                <a:lnTo>
                  <a:pt x="5127" y="11758"/>
                </a:lnTo>
                <a:cubicBezTo>
                  <a:pt x="5056" y="11578"/>
                  <a:pt x="4916" y="11209"/>
                  <a:pt x="4819" y="10935"/>
                </a:cubicBezTo>
                <a:cubicBezTo>
                  <a:pt x="4722" y="10661"/>
                  <a:pt x="4583" y="10283"/>
                  <a:pt x="4510" y="10099"/>
                </a:cubicBezTo>
                <a:cubicBezTo>
                  <a:pt x="4358" y="9714"/>
                  <a:pt x="4355" y="9589"/>
                  <a:pt x="4465" y="9314"/>
                </a:cubicBezTo>
                <a:lnTo>
                  <a:pt x="4545" y="9118"/>
                </a:lnTo>
                <a:lnTo>
                  <a:pt x="4689" y="9219"/>
                </a:lnTo>
                <a:cubicBezTo>
                  <a:pt x="4866" y="9345"/>
                  <a:pt x="4953" y="9317"/>
                  <a:pt x="4953" y="9130"/>
                </a:cubicBezTo>
                <a:cubicBezTo>
                  <a:pt x="4953" y="9033"/>
                  <a:pt x="4993" y="8951"/>
                  <a:pt x="5088" y="8852"/>
                </a:cubicBezTo>
                <a:cubicBezTo>
                  <a:pt x="5167" y="8768"/>
                  <a:pt x="5217" y="8670"/>
                  <a:pt x="5217" y="8605"/>
                </a:cubicBezTo>
                <a:cubicBezTo>
                  <a:pt x="5217" y="8545"/>
                  <a:pt x="5248" y="8457"/>
                  <a:pt x="5287" y="8408"/>
                </a:cubicBezTo>
                <a:cubicBezTo>
                  <a:pt x="5329" y="8354"/>
                  <a:pt x="5356" y="8259"/>
                  <a:pt x="5351" y="8168"/>
                </a:cubicBezTo>
                <a:cubicBezTo>
                  <a:pt x="5346" y="8047"/>
                  <a:pt x="5365" y="7996"/>
                  <a:pt x="5466" y="7908"/>
                </a:cubicBezTo>
                <a:cubicBezTo>
                  <a:pt x="5535" y="7849"/>
                  <a:pt x="5595" y="7795"/>
                  <a:pt x="5595" y="7782"/>
                </a:cubicBezTo>
                <a:cubicBezTo>
                  <a:pt x="5595" y="7768"/>
                  <a:pt x="5542" y="7646"/>
                  <a:pt x="5481" y="7509"/>
                </a:cubicBezTo>
                <a:cubicBezTo>
                  <a:pt x="5302" y="7112"/>
                  <a:pt x="5084" y="6939"/>
                  <a:pt x="4669" y="6870"/>
                </a:cubicBezTo>
                <a:cubicBezTo>
                  <a:pt x="4545" y="6849"/>
                  <a:pt x="4420" y="6822"/>
                  <a:pt x="4391" y="6813"/>
                </a:cubicBezTo>
                <a:cubicBezTo>
                  <a:pt x="4361" y="6803"/>
                  <a:pt x="4314" y="6857"/>
                  <a:pt x="4286" y="6927"/>
                </a:cubicBezTo>
                <a:cubicBezTo>
                  <a:pt x="4259" y="6996"/>
                  <a:pt x="4160" y="7156"/>
                  <a:pt x="4067" y="7288"/>
                </a:cubicBezTo>
                <a:cubicBezTo>
                  <a:pt x="3907" y="7514"/>
                  <a:pt x="3902" y="7541"/>
                  <a:pt x="3903" y="7807"/>
                </a:cubicBezTo>
                <a:cubicBezTo>
                  <a:pt x="3904" y="7961"/>
                  <a:pt x="3928" y="8140"/>
                  <a:pt x="3958" y="8206"/>
                </a:cubicBezTo>
                <a:cubicBezTo>
                  <a:pt x="4039" y="8387"/>
                  <a:pt x="4024" y="8774"/>
                  <a:pt x="3933" y="8966"/>
                </a:cubicBezTo>
                <a:lnTo>
                  <a:pt x="3858" y="9130"/>
                </a:lnTo>
                <a:lnTo>
                  <a:pt x="3938" y="9238"/>
                </a:lnTo>
                <a:cubicBezTo>
                  <a:pt x="4046" y="9385"/>
                  <a:pt x="3977" y="9431"/>
                  <a:pt x="3803" y="9327"/>
                </a:cubicBezTo>
                <a:cubicBezTo>
                  <a:pt x="3668" y="9245"/>
                  <a:pt x="3665" y="9250"/>
                  <a:pt x="3594" y="9365"/>
                </a:cubicBezTo>
                <a:cubicBezTo>
                  <a:pt x="3491" y="9531"/>
                  <a:pt x="3350" y="9910"/>
                  <a:pt x="3281" y="10219"/>
                </a:cubicBezTo>
                <a:cubicBezTo>
                  <a:pt x="3223" y="10475"/>
                  <a:pt x="3224" y="10500"/>
                  <a:pt x="3300" y="10720"/>
                </a:cubicBezTo>
                <a:cubicBezTo>
                  <a:pt x="3353" y="10869"/>
                  <a:pt x="3370" y="10961"/>
                  <a:pt x="3345" y="10992"/>
                </a:cubicBezTo>
                <a:cubicBezTo>
                  <a:pt x="3304" y="11045"/>
                  <a:pt x="3146" y="10782"/>
                  <a:pt x="2977" y="10371"/>
                </a:cubicBezTo>
                <a:cubicBezTo>
                  <a:pt x="2888" y="10153"/>
                  <a:pt x="2879" y="10078"/>
                  <a:pt x="2897" y="9852"/>
                </a:cubicBezTo>
                <a:cubicBezTo>
                  <a:pt x="2909" y="9707"/>
                  <a:pt x="2936" y="9557"/>
                  <a:pt x="2962" y="9516"/>
                </a:cubicBezTo>
                <a:cubicBezTo>
                  <a:pt x="3002" y="9456"/>
                  <a:pt x="2997" y="9432"/>
                  <a:pt x="2927" y="9365"/>
                </a:cubicBezTo>
                <a:cubicBezTo>
                  <a:pt x="2817" y="9259"/>
                  <a:pt x="2854" y="9212"/>
                  <a:pt x="3067" y="9206"/>
                </a:cubicBezTo>
                <a:cubicBezTo>
                  <a:pt x="3361" y="9198"/>
                  <a:pt x="3419" y="9160"/>
                  <a:pt x="3485" y="8915"/>
                </a:cubicBezTo>
                <a:cubicBezTo>
                  <a:pt x="3517" y="8793"/>
                  <a:pt x="3573" y="8655"/>
                  <a:pt x="3609" y="8605"/>
                </a:cubicBezTo>
                <a:cubicBezTo>
                  <a:pt x="3670" y="8520"/>
                  <a:pt x="3669" y="8511"/>
                  <a:pt x="3609" y="8402"/>
                </a:cubicBezTo>
                <a:cubicBezTo>
                  <a:pt x="3560" y="8313"/>
                  <a:pt x="3543" y="8166"/>
                  <a:pt x="3539" y="7769"/>
                </a:cubicBezTo>
                <a:cubicBezTo>
                  <a:pt x="3535" y="7289"/>
                  <a:pt x="3531" y="7251"/>
                  <a:pt x="3435" y="7091"/>
                </a:cubicBezTo>
                <a:cubicBezTo>
                  <a:pt x="3379" y="6998"/>
                  <a:pt x="3287" y="6904"/>
                  <a:pt x="3231" y="6889"/>
                </a:cubicBezTo>
                <a:cubicBezTo>
                  <a:pt x="3175" y="6873"/>
                  <a:pt x="3046" y="6809"/>
                  <a:pt x="2947" y="6743"/>
                </a:cubicBezTo>
                <a:cubicBezTo>
                  <a:pt x="2786" y="6637"/>
                  <a:pt x="2748" y="6630"/>
                  <a:pt x="2589" y="6673"/>
                </a:cubicBezTo>
                <a:cubicBezTo>
                  <a:pt x="2413" y="6722"/>
                  <a:pt x="2409" y="6715"/>
                  <a:pt x="2260" y="6534"/>
                </a:cubicBezTo>
                <a:cubicBezTo>
                  <a:pt x="2177" y="6433"/>
                  <a:pt x="2036" y="6306"/>
                  <a:pt x="1946" y="6249"/>
                </a:cubicBezTo>
                <a:cubicBezTo>
                  <a:pt x="1774" y="6140"/>
                  <a:pt x="1237" y="5996"/>
                  <a:pt x="1210" y="6053"/>
                </a:cubicBezTo>
                <a:cubicBezTo>
                  <a:pt x="1194" y="6086"/>
                  <a:pt x="786" y="6241"/>
                  <a:pt x="642" y="6268"/>
                </a:cubicBezTo>
                <a:cubicBezTo>
                  <a:pt x="590" y="6278"/>
                  <a:pt x="562" y="6334"/>
                  <a:pt x="543" y="6477"/>
                </a:cubicBezTo>
                <a:cubicBezTo>
                  <a:pt x="506" y="6748"/>
                  <a:pt x="446" y="6886"/>
                  <a:pt x="373" y="6851"/>
                </a:cubicBezTo>
                <a:cubicBezTo>
                  <a:pt x="326" y="6827"/>
                  <a:pt x="322" y="6832"/>
                  <a:pt x="358" y="6889"/>
                </a:cubicBezTo>
                <a:cubicBezTo>
                  <a:pt x="394" y="6944"/>
                  <a:pt x="392" y="6991"/>
                  <a:pt x="343" y="7110"/>
                </a:cubicBezTo>
                <a:cubicBezTo>
                  <a:pt x="285" y="7255"/>
                  <a:pt x="281" y="7266"/>
                  <a:pt x="353" y="7364"/>
                </a:cubicBezTo>
                <a:cubicBezTo>
                  <a:pt x="471" y="7523"/>
                  <a:pt x="587" y="7910"/>
                  <a:pt x="612" y="8231"/>
                </a:cubicBezTo>
                <a:cubicBezTo>
                  <a:pt x="625" y="8391"/>
                  <a:pt x="653" y="8558"/>
                  <a:pt x="672" y="8605"/>
                </a:cubicBezTo>
                <a:cubicBezTo>
                  <a:pt x="697" y="8666"/>
                  <a:pt x="683" y="8728"/>
                  <a:pt x="627" y="8826"/>
                </a:cubicBezTo>
                <a:cubicBezTo>
                  <a:pt x="529" y="9001"/>
                  <a:pt x="531" y="9017"/>
                  <a:pt x="647" y="9073"/>
                </a:cubicBezTo>
                <a:cubicBezTo>
                  <a:pt x="798" y="9146"/>
                  <a:pt x="717" y="9233"/>
                  <a:pt x="528" y="9200"/>
                </a:cubicBezTo>
                <a:cubicBezTo>
                  <a:pt x="375" y="9173"/>
                  <a:pt x="363" y="9177"/>
                  <a:pt x="259" y="9346"/>
                </a:cubicBezTo>
                <a:cubicBezTo>
                  <a:pt x="172" y="9486"/>
                  <a:pt x="82" y="9705"/>
                  <a:pt x="0" y="9947"/>
                </a:cubicBezTo>
                <a:lnTo>
                  <a:pt x="0" y="16374"/>
                </a:lnTo>
                <a:cubicBezTo>
                  <a:pt x="22" y="16467"/>
                  <a:pt x="95" y="16836"/>
                  <a:pt x="100" y="16843"/>
                </a:cubicBezTo>
                <a:cubicBezTo>
                  <a:pt x="121" y="16870"/>
                  <a:pt x="345" y="16905"/>
                  <a:pt x="597" y="16919"/>
                </a:cubicBezTo>
                <a:lnTo>
                  <a:pt x="1055" y="16938"/>
                </a:lnTo>
                <a:lnTo>
                  <a:pt x="1070" y="17071"/>
                </a:lnTo>
                <a:lnTo>
                  <a:pt x="1080" y="17203"/>
                </a:lnTo>
                <a:lnTo>
                  <a:pt x="1508" y="17203"/>
                </a:lnTo>
                <a:cubicBezTo>
                  <a:pt x="1904" y="17203"/>
                  <a:pt x="2077" y="17257"/>
                  <a:pt x="1927" y="17330"/>
                </a:cubicBezTo>
                <a:cubicBezTo>
                  <a:pt x="1841" y="17372"/>
                  <a:pt x="1837" y="18371"/>
                  <a:pt x="1922" y="18413"/>
                </a:cubicBezTo>
                <a:cubicBezTo>
                  <a:pt x="1967" y="18435"/>
                  <a:pt x="1981" y="18549"/>
                  <a:pt x="1981" y="19008"/>
                </a:cubicBezTo>
                <a:cubicBezTo>
                  <a:pt x="1981" y="19319"/>
                  <a:pt x="1962" y="19596"/>
                  <a:pt x="1941" y="19622"/>
                </a:cubicBezTo>
                <a:cubicBezTo>
                  <a:pt x="1921" y="19648"/>
                  <a:pt x="1893" y="20062"/>
                  <a:pt x="1877" y="20547"/>
                </a:cubicBezTo>
                <a:lnTo>
                  <a:pt x="1847" y="21433"/>
                </a:lnTo>
                <a:lnTo>
                  <a:pt x="1359" y="21516"/>
                </a:lnTo>
                <a:cubicBezTo>
                  <a:pt x="1200" y="21543"/>
                  <a:pt x="1072" y="21569"/>
                  <a:pt x="921" y="21598"/>
                </a:cubicBezTo>
                <a:lnTo>
                  <a:pt x="3440" y="21598"/>
                </a:lnTo>
                <a:cubicBezTo>
                  <a:pt x="3370" y="21562"/>
                  <a:pt x="3297" y="21535"/>
                  <a:pt x="3251" y="21490"/>
                </a:cubicBezTo>
                <a:cubicBezTo>
                  <a:pt x="3131" y="21374"/>
                  <a:pt x="3110" y="21325"/>
                  <a:pt x="3071" y="21015"/>
                </a:cubicBezTo>
                <a:cubicBezTo>
                  <a:pt x="3025" y="20644"/>
                  <a:pt x="3022" y="20615"/>
                  <a:pt x="2957" y="20502"/>
                </a:cubicBezTo>
                <a:cubicBezTo>
                  <a:pt x="2922" y="20442"/>
                  <a:pt x="3022" y="20207"/>
                  <a:pt x="3500" y="19255"/>
                </a:cubicBezTo>
                <a:cubicBezTo>
                  <a:pt x="4305" y="17649"/>
                  <a:pt x="4626" y="17041"/>
                  <a:pt x="4669" y="17039"/>
                </a:cubicBezTo>
                <a:cubicBezTo>
                  <a:pt x="4713" y="17036"/>
                  <a:pt x="4737" y="17192"/>
                  <a:pt x="4839" y="18217"/>
                </a:cubicBezTo>
                <a:cubicBezTo>
                  <a:pt x="4940" y="19238"/>
                  <a:pt x="4938" y="19552"/>
                  <a:pt x="4839" y="19667"/>
                </a:cubicBezTo>
                <a:cubicBezTo>
                  <a:pt x="4797" y="19714"/>
                  <a:pt x="4764" y="19799"/>
                  <a:pt x="4764" y="19857"/>
                </a:cubicBezTo>
                <a:cubicBezTo>
                  <a:pt x="4764" y="19914"/>
                  <a:pt x="4797" y="19999"/>
                  <a:pt x="4839" y="20047"/>
                </a:cubicBezTo>
                <a:cubicBezTo>
                  <a:pt x="4905" y="20123"/>
                  <a:pt x="4918" y="20195"/>
                  <a:pt x="4918" y="20654"/>
                </a:cubicBezTo>
                <a:cubicBezTo>
                  <a:pt x="4918" y="21098"/>
                  <a:pt x="4904" y="21220"/>
                  <a:pt x="4824" y="21471"/>
                </a:cubicBezTo>
                <a:cubicBezTo>
                  <a:pt x="4804" y="21533"/>
                  <a:pt x="4804" y="21546"/>
                  <a:pt x="4789" y="21598"/>
                </a:cubicBezTo>
                <a:lnTo>
                  <a:pt x="5272" y="21598"/>
                </a:lnTo>
                <a:cubicBezTo>
                  <a:pt x="5257" y="21546"/>
                  <a:pt x="5257" y="21533"/>
                  <a:pt x="5237" y="21471"/>
                </a:cubicBezTo>
                <a:cubicBezTo>
                  <a:pt x="5161" y="21234"/>
                  <a:pt x="5142" y="21091"/>
                  <a:pt x="5142" y="20749"/>
                </a:cubicBezTo>
                <a:cubicBezTo>
                  <a:pt x="5142" y="20516"/>
                  <a:pt x="5154" y="20316"/>
                  <a:pt x="5167" y="20300"/>
                </a:cubicBezTo>
                <a:cubicBezTo>
                  <a:pt x="5180" y="20284"/>
                  <a:pt x="5337" y="20366"/>
                  <a:pt x="5521" y="20483"/>
                </a:cubicBezTo>
                <a:cubicBezTo>
                  <a:pt x="5766" y="20640"/>
                  <a:pt x="5901" y="20692"/>
                  <a:pt x="6024" y="20692"/>
                </a:cubicBezTo>
                <a:lnTo>
                  <a:pt x="6193" y="20692"/>
                </a:lnTo>
                <a:lnTo>
                  <a:pt x="5974" y="20433"/>
                </a:lnTo>
                <a:cubicBezTo>
                  <a:pt x="5855" y="20289"/>
                  <a:pt x="5727" y="20156"/>
                  <a:pt x="5685" y="20135"/>
                </a:cubicBezTo>
                <a:cubicBezTo>
                  <a:pt x="5643" y="20114"/>
                  <a:pt x="5510" y="19957"/>
                  <a:pt x="5391" y="19787"/>
                </a:cubicBezTo>
                <a:lnTo>
                  <a:pt x="5172" y="19477"/>
                </a:lnTo>
                <a:lnTo>
                  <a:pt x="5187" y="18660"/>
                </a:lnTo>
                <a:cubicBezTo>
                  <a:pt x="5196" y="18067"/>
                  <a:pt x="5209" y="17849"/>
                  <a:pt x="5242" y="17849"/>
                </a:cubicBezTo>
                <a:cubicBezTo>
                  <a:pt x="5345" y="17849"/>
                  <a:pt x="6862" y="20086"/>
                  <a:pt x="7243" y="20800"/>
                </a:cubicBezTo>
                <a:cubicBezTo>
                  <a:pt x="7360" y="21020"/>
                  <a:pt x="7369" y="21025"/>
                  <a:pt x="7542" y="21015"/>
                </a:cubicBezTo>
                <a:cubicBezTo>
                  <a:pt x="7768" y="21002"/>
                  <a:pt x="7785" y="21081"/>
                  <a:pt x="7577" y="21174"/>
                </a:cubicBezTo>
                <a:cubicBezTo>
                  <a:pt x="7342" y="21279"/>
                  <a:pt x="7329" y="21310"/>
                  <a:pt x="7328" y="21598"/>
                </a:cubicBezTo>
                <a:lnTo>
                  <a:pt x="9020" y="21598"/>
                </a:lnTo>
                <a:cubicBezTo>
                  <a:pt x="8867" y="21551"/>
                  <a:pt x="8708" y="21464"/>
                  <a:pt x="8468" y="21262"/>
                </a:cubicBezTo>
                <a:cubicBezTo>
                  <a:pt x="8271" y="21098"/>
                  <a:pt x="8089" y="20965"/>
                  <a:pt x="8060" y="20965"/>
                </a:cubicBezTo>
                <a:cubicBezTo>
                  <a:pt x="8030" y="20965"/>
                  <a:pt x="7979" y="20930"/>
                  <a:pt x="7950" y="20889"/>
                </a:cubicBezTo>
                <a:cubicBezTo>
                  <a:pt x="7847" y="20743"/>
                  <a:pt x="6494" y="17852"/>
                  <a:pt x="6506" y="17805"/>
                </a:cubicBezTo>
                <a:cubicBezTo>
                  <a:pt x="6538" y="17684"/>
                  <a:pt x="6620" y="17756"/>
                  <a:pt x="6895" y="18147"/>
                </a:cubicBezTo>
                <a:cubicBezTo>
                  <a:pt x="7057" y="18378"/>
                  <a:pt x="7232" y="18626"/>
                  <a:pt x="7283" y="18698"/>
                </a:cubicBezTo>
                <a:cubicBezTo>
                  <a:pt x="7370" y="18820"/>
                  <a:pt x="7373" y="18841"/>
                  <a:pt x="7328" y="19014"/>
                </a:cubicBezTo>
                <a:cubicBezTo>
                  <a:pt x="7250" y="19314"/>
                  <a:pt x="7301" y="19375"/>
                  <a:pt x="7671" y="19445"/>
                </a:cubicBezTo>
                <a:cubicBezTo>
                  <a:pt x="7843" y="19477"/>
                  <a:pt x="8123" y="19532"/>
                  <a:pt x="8294" y="19565"/>
                </a:cubicBezTo>
                <a:cubicBezTo>
                  <a:pt x="8552" y="19615"/>
                  <a:pt x="8623" y="19615"/>
                  <a:pt x="8727" y="19559"/>
                </a:cubicBezTo>
                <a:lnTo>
                  <a:pt x="8851" y="19489"/>
                </a:lnTo>
                <a:lnTo>
                  <a:pt x="8572" y="19325"/>
                </a:lnTo>
                <a:cubicBezTo>
                  <a:pt x="8419" y="19234"/>
                  <a:pt x="8268" y="19160"/>
                  <a:pt x="8234" y="19160"/>
                </a:cubicBezTo>
                <a:cubicBezTo>
                  <a:pt x="8199" y="19160"/>
                  <a:pt x="8092" y="19106"/>
                  <a:pt x="8000" y="19033"/>
                </a:cubicBezTo>
                <a:cubicBezTo>
                  <a:pt x="7908" y="18961"/>
                  <a:pt x="7787" y="18867"/>
                  <a:pt x="7731" y="18831"/>
                </a:cubicBezTo>
                <a:cubicBezTo>
                  <a:pt x="7670" y="18791"/>
                  <a:pt x="7495" y="18499"/>
                  <a:pt x="7283" y="18090"/>
                </a:cubicBezTo>
                <a:cubicBezTo>
                  <a:pt x="7091" y="17719"/>
                  <a:pt x="6843" y="17259"/>
                  <a:pt x="6730" y="17064"/>
                </a:cubicBezTo>
                <a:lnTo>
                  <a:pt x="6521" y="16710"/>
                </a:lnTo>
                <a:lnTo>
                  <a:pt x="6521" y="15171"/>
                </a:lnTo>
                <a:lnTo>
                  <a:pt x="6521" y="13639"/>
                </a:lnTo>
                <a:lnTo>
                  <a:pt x="7154" y="13626"/>
                </a:lnTo>
                <a:cubicBezTo>
                  <a:pt x="7587" y="13617"/>
                  <a:pt x="7800" y="13633"/>
                  <a:pt x="7836" y="13670"/>
                </a:cubicBezTo>
                <a:cubicBezTo>
                  <a:pt x="7878" y="13715"/>
                  <a:pt x="7890" y="14035"/>
                  <a:pt x="7890" y="15437"/>
                </a:cubicBezTo>
                <a:cubicBezTo>
                  <a:pt x="7890" y="17107"/>
                  <a:pt x="7893" y="17153"/>
                  <a:pt x="7965" y="17153"/>
                </a:cubicBezTo>
                <a:cubicBezTo>
                  <a:pt x="8036" y="17153"/>
                  <a:pt x="8037" y="17110"/>
                  <a:pt x="8040" y="15424"/>
                </a:cubicBezTo>
                <a:cubicBezTo>
                  <a:pt x="8041" y="14471"/>
                  <a:pt x="8058" y="13672"/>
                  <a:pt x="8074" y="13651"/>
                </a:cubicBezTo>
                <a:cubicBezTo>
                  <a:pt x="8091" y="13630"/>
                  <a:pt x="8405" y="13619"/>
                  <a:pt x="8776" y="13626"/>
                </a:cubicBezTo>
                <a:lnTo>
                  <a:pt x="9453" y="13639"/>
                </a:lnTo>
                <a:lnTo>
                  <a:pt x="9463" y="15804"/>
                </a:lnTo>
                <a:lnTo>
                  <a:pt x="9473" y="17970"/>
                </a:lnTo>
                <a:lnTo>
                  <a:pt x="9563" y="17970"/>
                </a:lnTo>
                <a:lnTo>
                  <a:pt x="9658" y="17970"/>
                </a:lnTo>
                <a:lnTo>
                  <a:pt x="9667" y="15804"/>
                </a:lnTo>
                <a:lnTo>
                  <a:pt x="9677" y="13639"/>
                </a:lnTo>
                <a:lnTo>
                  <a:pt x="10140" y="13626"/>
                </a:lnTo>
                <a:cubicBezTo>
                  <a:pt x="10459" y="13617"/>
                  <a:pt x="10626" y="13631"/>
                  <a:pt x="10663" y="13670"/>
                </a:cubicBezTo>
                <a:cubicBezTo>
                  <a:pt x="10709" y="13719"/>
                  <a:pt x="10717" y="14274"/>
                  <a:pt x="10713" y="17463"/>
                </a:cubicBezTo>
                <a:lnTo>
                  <a:pt x="10708" y="21199"/>
                </a:lnTo>
                <a:lnTo>
                  <a:pt x="10613" y="21478"/>
                </a:lnTo>
                <a:cubicBezTo>
                  <a:pt x="10595" y="21536"/>
                  <a:pt x="10593" y="21548"/>
                  <a:pt x="10578" y="21598"/>
                </a:cubicBezTo>
                <a:lnTo>
                  <a:pt x="11061" y="21598"/>
                </a:lnTo>
                <a:cubicBezTo>
                  <a:pt x="11048" y="21553"/>
                  <a:pt x="11048" y="21548"/>
                  <a:pt x="11031" y="21497"/>
                </a:cubicBezTo>
                <a:lnTo>
                  <a:pt x="10937" y="21199"/>
                </a:lnTo>
                <a:lnTo>
                  <a:pt x="10947" y="17419"/>
                </a:lnTo>
                <a:lnTo>
                  <a:pt x="10957" y="13639"/>
                </a:lnTo>
                <a:lnTo>
                  <a:pt x="11196" y="13626"/>
                </a:lnTo>
                <a:cubicBezTo>
                  <a:pt x="11328" y="13618"/>
                  <a:pt x="11452" y="13623"/>
                  <a:pt x="11470" y="13645"/>
                </a:cubicBezTo>
                <a:cubicBezTo>
                  <a:pt x="11500" y="13684"/>
                  <a:pt x="11696" y="16554"/>
                  <a:pt x="11694" y="16938"/>
                </a:cubicBezTo>
                <a:cubicBezTo>
                  <a:pt x="11690" y="17458"/>
                  <a:pt x="11662" y="17733"/>
                  <a:pt x="11609" y="17811"/>
                </a:cubicBezTo>
                <a:cubicBezTo>
                  <a:pt x="11578" y="17857"/>
                  <a:pt x="11506" y="17997"/>
                  <a:pt x="11450" y="18122"/>
                </a:cubicBezTo>
                <a:lnTo>
                  <a:pt x="11345" y="18350"/>
                </a:lnTo>
                <a:lnTo>
                  <a:pt x="11778" y="18350"/>
                </a:lnTo>
                <a:lnTo>
                  <a:pt x="12216" y="18350"/>
                </a:lnTo>
                <a:lnTo>
                  <a:pt x="12226" y="17824"/>
                </a:lnTo>
                <a:lnTo>
                  <a:pt x="12236" y="17292"/>
                </a:lnTo>
                <a:lnTo>
                  <a:pt x="12142" y="17267"/>
                </a:lnTo>
                <a:cubicBezTo>
                  <a:pt x="11976" y="17222"/>
                  <a:pt x="11948" y="17202"/>
                  <a:pt x="11972" y="17153"/>
                </a:cubicBezTo>
                <a:cubicBezTo>
                  <a:pt x="11985" y="17126"/>
                  <a:pt x="12028" y="17109"/>
                  <a:pt x="12067" y="17109"/>
                </a:cubicBezTo>
                <a:cubicBezTo>
                  <a:pt x="12106" y="17109"/>
                  <a:pt x="12147" y="17090"/>
                  <a:pt x="12157" y="17071"/>
                </a:cubicBezTo>
                <a:cubicBezTo>
                  <a:pt x="12166" y="17051"/>
                  <a:pt x="12186" y="16294"/>
                  <a:pt x="12201" y="15386"/>
                </a:cubicBezTo>
                <a:cubicBezTo>
                  <a:pt x="12217" y="14406"/>
                  <a:pt x="12244" y="13712"/>
                  <a:pt x="12266" y="13677"/>
                </a:cubicBezTo>
                <a:cubicBezTo>
                  <a:pt x="12314" y="13600"/>
                  <a:pt x="12385" y="13600"/>
                  <a:pt x="12435" y="13677"/>
                </a:cubicBezTo>
                <a:cubicBezTo>
                  <a:pt x="12485" y="13752"/>
                  <a:pt x="12513" y="17105"/>
                  <a:pt x="12465" y="17203"/>
                </a:cubicBezTo>
                <a:cubicBezTo>
                  <a:pt x="12447" y="17242"/>
                  <a:pt x="12428" y="17515"/>
                  <a:pt x="12425" y="17811"/>
                </a:cubicBezTo>
                <a:lnTo>
                  <a:pt x="12420" y="18350"/>
                </a:lnTo>
                <a:lnTo>
                  <a:pt x="12754" y="18350"/>
                </a:lnTo>
                <a:cubicBezTo>
                  <a:pt x="12936" y="18350"/>
                  <a:pt x="13083" y="18331"/>
                  <a:pt x="13082" y="18312"/>
                </a:cubicBezTo>
                <a:cubicBezTo>
                  <a:pt x="13082" y="18292"/>
                  <a:pt x="13060" y="18158"/>
                  <a:pt x="13033" y="18008"/>
                </a:cubicBezTo>
                <a:cubicBezTo>
                  <a:pt x="13005" y="17858"/>
                  <a:pt x="12993" y="17628"/>
                  <a:pt x="13003" y="17495"/>
                </a:cubicBezTo>
                <a:cubicBezTo>
                  <a:pt x="13020" y="17261"/>
                  <a:pt x="13017" y="17248"/>
                  <a:pt x="12923" y="17248"/>
                </a:cubicBezTo>
                <a:cubicBezTo>
                  <a:pt x="12801" y="17248"/>
                  <a:pt x="12750" y="17156"/>
                  <a:pt x="12853" y="17121"/>
                </a:cubicBezTo>
                <a:cubicBezTo>
                  <a:pt x="12942" y="17092"/>
                  <a:pt x="12958" y="17020"/>
                  <a:pt x="12993" y="16368"/>
                </a:cubicBezTo>
                <a:cubicBezTo>
                  <a:pt x="13006" y="16131"/>
                  <a:pt x="13019" y="15840"/>
                  <a:pt x="13028" y="15722"/>
                </a:cubicBezTo>
                <a:cubicBezTo>
                  <a:pt x="13036" y="15603"/>
                  <a:pt x="13061" y="15222"/>
                  <a:pt x="13082" y="14880"/>
                </a:cubicBezTo>
                <a:cubicBezTo>
                  <a:pt x="13104" y="14538"/>
                  <a:pt x="13135" y="14174"/>
                  <a:pt x="13147" y="14069"/>
                </a:cubicBezTo>
                <a:lnTo>
                  <a:pt x="13167" y="13879"/>
                </a:lnTo>
                <a:lnTo>
                  <a:pt x="13073" y="13987"/>
                </a:lnTo>
                <a:cubicBezTo>
                  <a:pt x="13011" y="14059"/>
                  <a:pt x="12970" y="14084"/>
                  <a:pt x="12953" y="14050"/>
                </a:cubicBezTo>
                <a:cubicBezTo>
                  <a:pt x="12920" y="13982"/>
                  <a:pt x="13070" y="13676"/>
                  <a:pt x="13152" y="13645"/>
                </a:cubicBezTo>
                <a:cubicBezTo>
                  <a:pt x="13278" y="13597"/>
                  <a:pt x="13679" y="13620"/>
                  <a:pt x="13715" y="13677"/>
                </a:cubicBezTo>
                <a:cubicBezTo>
                  <a:pt x="13735" y="13708"/>
                  <a:pt x="13769" y="13855"/>
                  <a:pt x="13789" y="14000"/>
                </a:cubicBezTo>
                <a:cubicBezTo>
                  <a:pt x="13810" y="14144"/>
                  <a:pt x="13831" y="14290"/>
                  <a:pt x="13839" y="14329"/>
                </a:cubicBezTo>
                <a:cubicBezTo>
                  <a:pt x="13850" y="14380"/>
                  <a:pt x="13814" y="14412"/>
                  <a:pt x="13705" y="14430"/>
                </a:cubicBezTo>
                <a:cubicBezTo>
                  <a:pt x="13561" y="14453"/>
                  <a:pt x="13555" y="14461"/>
                  <a:pt x="13555" y="14620"/>
                </a:cubicBezTo>
                <a:cubicBezTo>
                  <a:pt x="13555" y="14786"/>
                  <a:pt x="13558" y="14783"/>
                  <a:pt x="13735" y="14797"/>
                </a:cubicBezTo>
                <a:cubicBezTo>
                  <a:pt x="13856" y="14807"/>
                  <a:pt x="13921" y="14844"/>
                  <a:pt x="13944" y="14899"/>
                </a:cubicBezTo>
                <a:cubicBezTo>
                  <a:pt x="13964" y="14947"/>
                  <a:pt x="13959" y="15268"/>
                  <a:pt x="13929" y="15696"/>
                </a:cubicBezTo>
                <a:cubicBezTo>
                  <a:pt x="13861" y="16667"/>
                  <a:pt x="13800" y="17440"/>
                  <a:pt x="13779" y="17571"/>
                </a:cubicBezTo>
                <a:cubicBezTo>
                  <a:pt x="13770" y="17630"/>
                  <a:pt x="13775" y="17678"/>
                  <a:pt x="13794" y="17678"/>
                </a:cubicBezTo>
                <a:cubicBezTo>
                  <a:pt x="13879" y="17678"/>
                  <a:pt x="13938" y="17521"/>
                  <a:pt x="14023" y="17064"/>
                </a:cubicBezTo>
                <a:cubicBezTo>
                  <a:pt x="14111" y="16593"/>
                  <a:pt x="14190" y="16396"/>
                  <a:pt x="14232" y="16539"/>
                </a:cubicBezTo>
                <a:cubicBezTo>
                  <a:pt x="14304" y="16781"/>
                  <a:pt x="14386" y="17254"/>
                  <a:pt x="14362" y="17286"/>
                </a:cubicBezTo>
                <a:cubicBezTo>
                  <a:pt x="14346" y="17307"/>
                  <a:pt x="14340" y="17545"/>
                  <a:pt x="14352" y="17818"/>
                </a:cubicBezTo>
                <a:lnTo>
                  <a:pt x="14377" y="18312"/>
                </a:lnTo>
                <a:lnTo>
                  <a:pt x="14561" y="18293"/>
                </a:lnTo>
                <a:cubicBezTo>
                  <a:pt x="14662" y="18280"/>
                  <a:pt x="14752" y="18259"/>
                  <a:pt x="14760" y="18248"/>
                </a:cubicBezTo>
                <a:cubicBezTo>
                  <a:pt x="14769" y="18237"/>
                  <a:pt x="14740" y="18081"/>
                  <a:pt x="14700" y="17900"/>
                </a:cubicBezTo>
                <a:cubicBezTo>
                  <a:pt x="14661" y="17719"/>
                  <a:pt x="14640" y="17555"/>
                  <a:pt x="14651" y="17533"/>
                </a:cubicBezTo>
                <a:cubicBezTo>
                  <a:pt x="14662" y="17510"/>
                  <a:pt x="14710" y="17488"/>
                  <a:pt x="14760" y="17488"/>
                </a:cubicBezTo>
                <a:cubicBezTo>
                  <a:pt x="14847" y="17488"/>
                  <a:pt x="14855" y="17473"/>
                  <a:pt x="14855" y="17203"/>
                </a:cubicBezTo>
                <a:cubicBezTo>
                  <a:pt x="14855" y="17047"/>
                  <a:pt x="14836" y="16910"/>
                  <a:pt x="14815" y="16893"/>
                </a:cubicBezTo>
                <a:cubicBezTo>
                  <a:pt x="14755" y="16846"/>
                  <a:pt x="14778" y="15955"/>
                  <a:pt x="14840" y="15924"/>
                </a:cubicBezTo>
                <a:cubicBezTo>
                  <a:pt x="14900" y="15895"/>
                  <a:pt x="14914" y="15167"/>
                  <a:pt x="14855" y="15120"/>
                </a:cubicBezTo>
                <a:cubicBezTo>
                  <a:pt x="14761" y="15047"/>
                  <a:pt x="14883" y="15000"/>
                  <a:pt x="15178" y="15000"/>
                </a:cubicBezTo>
                <a:cubicBezTo>
                  <a:pt x="15462" y="15000"/>
                  <a:pt x="15497" y="14992"/>
                  <a:pt x="15487" y="14918"/>
                </a:cubicBezTo>
                <a:cubicBezTo>
                  <a:pt x="15477" y="14846"/>
                  <a:pt x="15510" y="14835"/>
                  <a:pt x="15726" y="14823"/>
                </a:cubicBezTo>
                <a:cubicBezTo>
                  <a:pt x="15997" y="14808"/>
                  <a:pt x="16055" y="14742"/>
                  <a:pt x="16000" y="14519"/>
                </a:cubicBezTo>
                <a:cubicBezTo>
                  <a:pt x="15976" y="14424"/>
                  <a:pt x="15955" y="14420"/>
                  <a:pt x="15631" y="14436"/>
                </a:cubicBezTo>
                <a:cubicBezTo>
                  <a:pt x="15286" y="14454"/>
                  <a:pt x="15155" y="14396"/>
                  <a:pt x="15377" y="14322"/>
                </a:cubicBezTo>
                <a:cubicBezTo>
                  <a:pt x="15446" y="14300"/>
                  <a:pt x="15531" y="14208"/>
                  <a:pt x="15596" y="14088"/>
                </a:cubicBezTo>
                <a:cubicBezTo>
                  <a:pt x="15868" y="13587"/>
                  <a:pt x="15825" y="13613"/>
                  <a:pt x="16298" y="13613"/>
                </a:cubicBezTo>
                <a:cubicBezTo>
                  <a:pt x="16576" y="13613"/>
                  <a:pt x="16736" y="13632"/>
                  <a:pt x="16766" y="13670"/>
                </a:cubicBezTo>
                <a:cubicBezTo>
                  <a:pt x="16791" y="13702"/>
                  <a:pt x="16811" y="13830"/>
                  <a:pt x="16811" y="13955"/>
                </a:cubicBezTo>
                <a:cubicBezTo>
                  <a:pt x="16811" y="14195"/>
                  <a:pt x="16753" y="14284"/>
                  <a:pt x="16592" y="14284"/>
                </a:cubicBezTo>
                <a:cubicBezTo>
                  <a:pt x="16552" y="14284"/>
                  <a:pt x="16508" y="14321"/>
                  <a:pt x="16497" y="14367"/>
                </a:cubicBezTo>
                <a:cubicBezTo>
                  <a:pt x="16487" y="14413"/>
                  <a:pt x="16467" y="14487"/>
                  <a:pt x="16453" y="14531"/>
                </a:cubicBezTo>
                <a:cubicBezTo>
                  <a:pt x="16430" y="14600"/>
                  <a:pt x="16458" y="14614"/>
                  <a:pt x="16612" y="14626"/>
                </a:cubicBezTo>
                <a:cubicBezTo>
                  <a:pt x="16765" y="14639"/>
                  <a:pt x="16791" y="14660"/>
                  <a:pt x="16791" y="14740"/>
                </a:cubicBezTo>
                <a:cubicBezTo>
                  <a:pt x="16791" y="14824"/>
                  <a:pt x="16756" y="14838"/>
                  <a:pt x="16507" y="14873"/>
                </a:cubicBezTo>
                <a:lnTo>
                  <a:pt x="16224" y="14918"/>
                </a:lnTo>
                <a:lnTo>
                  <a:pt x="15890" y="16165"/>
                </a:lnTo>
                <a:cubicBezTo>
                  <a:pt x="15708" y="16853"/>
                  <a:pt x="15466" y="17722"/>
                  <a:pt x="15352" y="18090"/>
                </a:cubicBezTo>
                <a:cubicBezTo>
                  <a:pt x="15238" y="18458"/>
                  <a:pt x="15132" y="18807"/>
                  <a:pt x="15114" y="18869"/>
                </a:cubicBezTo>
                <a:lnTo>
                  <a:pt x="15079" y="18983"/>
                </a:lnTo>
                <a:lnTo>
                  <a:pt x="14944" y="18881"/>
                </a:lnTo>
                <a:cubicBezTo>
                  <a:pt x="14870" y="18826"/>
                  <a:pt x="14797" y="18792"/>
                  <a:pt x="14780" y="18805"/>
                </a:cubicBezTo>
                <a:cubicBezTo>
                  <a:pt x="14763" y="18818"/>
                  <a:pt x="14733" y="18921"/>
                  <a:pt x="14710" y="19033"/>
                </a:cubicBezTo>
                <a:cubicBezTo>
                  <a:pt x="14687" y="19151"/>
                  <a:pt x="14571" y="19396"/>
                  <a:pt x="14441" y="19616"/>
                </a:cubicBezTo>
                <a:cubicBezTo>
                  <a:pt x="14226" y="19982"/>
                  <a:pt x="14205" y="20004"/>
                  <a:pt x="13934" y="20135"/>
                </a:cubicBezTo>
                <a:cubicBezTo>
                  <a:pt x="13658" y="20269"/>
                  <a:pt x="13584" y="20365"/>
                  <a:pt x="13710" y="20426"/>
                </a:cubicBezTo>
                <a:cubicBezTo>
                  <a:pt x="13743" y="20443"/>
                  <a:pt x="13924" y="20489"/>
                  <a:pt x="14113" y="20528"/>
                </a:cubicBezTo>
                <a:lnTo>
                  <a:pt x="14456" y="20597"/>
                </a:lnTo>
                <a:lnTo>
                  <a:pt x="14670" y="20306"/>
                </a:lnTo>
                <a:cubicBezTo>
                  <a:pt x="14791" y="20141"/>
                  <a:pt x="14901" y="20028"/>
                  <a:pt x="14924" y="20047"/>
                </a:cubicBezTo>
                <a:cubicBezTo>
                  <a:pt x="14952" y="20068"/>
                  <a:pt x="14961" y="20184"/>
                  <a:pt x="14944" y="20388"/>
                </a:cubicBezTo>
                <a:cubicBezTo>
                  <a:pt x="14924" y="20638"/>
                  <a:pt x="14931" y="20692"/>
                  <a:pt x="14974" y="20692"/>
                </a:cubicBezTo>
                <a:cubicBezTo>
                  <a:pt x="15035" y="20692"/>
                  <a:pt x="15284" y="19963"/>
                  <a:pt x="15323" y="19673"/>
                </a:cubicBezTo>
                <a:cubicBezTo>
                  <a:pt x="15336" y="19571"/>
                  <a:pt x="15369" y="19449"/>
                  <a:pt x="15392" y="19401"/>
                </a:cubicBezTo>
                <a:cubicBezTo>
                  <a:pt x="15426" y="19331"/>
                  <a:pt x="15418" y="19295"/>
                  <a:pt x="15362" y="19217"/>
                </a:cubicBezTo>
                <a:cubicBezTo>
                  <a:pt x="15302" y="19132"/>
                  <a:pt x="15301" y="19116"/>
                  <a:pt x="15352" y="19090"/>
                </a:cubicBezTo>
                <a:cubicBezTo>
                  <a:pt x="15385" y="19075"/>
                  <a:pt x="15508" y="18851"/>
                  <a:pt x="15626" y="18597"/>
                </a:cubicBezTo>
                <a:cubicBezTo>
                  <a:pt x="15745" y="18342"/>
                  <a:pt x="15971" y="17901"/>
                  <a:pt x="16124" y="17615"/>
                </a:cubicBezTo>
                <a:cubicBezTo>
                  <a:pt x="16278" y="17329"/>
                  <a:pt x="16443" y="16980"/>
                  <a:pt x="16492" y="16836"/>
                </a:cubicBezTo>
                <a:cubicBezTo>
                  <a:pt x="16574" y="16602"/>
                  <a:pt x="16662" y="16529"/>
                  <a:pt x="16662" y="16697"/>
                </a:cubicBezTo>
                <a:cubicBezTo>
                  <a:pt x="16662" y="16803"/>
                  <a:pt x="15766" y="19984"/>
                  <a:pt x="15696" y="20129"/>
                </a:cubicBezTo>
                <a:cubicBezTo>
                  <a:pt x="15687" y="20148"/>
                  <a:pt x="15623" y="20129"/>
                  <a:pt x="15552" y="20091"/>
                </a:cubicBezTo>
                <a:cubicBezTo>
                  <a:pt x="15480" y="20053"/>
                  <a:pt x="15413" y="20028"/>
                  <a:pt x="15402" y="20028"/>
                </a:cubicBezTo>
                <a:cubicBezTo>
                  <a:pt x="15391" y="20028"/>
                  <a:pt x="15382" y="20140"/>
                  <a:pt x="15382" y="20281"/>
                </a:cubicBezTo>
                <a:cubicBezTo>
                  <a:pt x="15382" y="20535"/>
                  <a:pt x="15354" y="20617"/>
                  <a:pt x="15158" y="21028"/>
                </a:cubicBezTo>
                <a:cubicBezTo>
                  <a:pt x="15078" y="21197"/>
                  <a:pt x="14913" y="21368"/>
                  <a:pt x="14626" y="21598"/>
                </a:cubicBezTo>
                <a:lnTo>
                  <a:pt x="15482" y="21598"/>
                </a:lnTo>
                <a:cubicBezTo>
                  <a:pt x="15577" y="21407"/>
                  <a:pt x="15725" y="21171"/>
                  <a:pt x="15761" y="21199"/>
                </a:cubicBezTo>
                <a:cubicBezTo>
                  <a:pt x="15779" y="21214"/>
                  <a:pt x="15796" y="21365"/>
                  <a:pt x="15796" y="21535"/>
                </a:cubicBezTo>
                <a:cubicBezTo>
                  <a:pt x="15796" y="21581"/>
                  <a:pt x="15804" y="21563"/>
                  <a:pt x="15805" y="21598"/>
                </a:cubicBezTo>
                <a:lnTo>
                  <a:pt x="15925" y="21598"/>
                </a:lnTo>
                <a:cubicBezTo>
                  <a:pt x="15988" y="21368"/>
                  <a:pt x="16054" y="21020"/>
                  <a:pt x="16074" y="20686"/>
                </a:cubicBezTo>
                <a:lnTo>
                  <a:pt x="16099" y="20319"/>
                </a:lnTo>
                <a:lnTo>
                  <a:pt x="15980" y="20268"/>
                </a:lnTo>
                <a:cubicBezTo>
                  <a:pt x="15845" y="20208"/>
                  <a:pt x="15866" y="20118"/>
                  <a:pt x="16015" y="20116"/>
                </a:cubicBezTo>
                <a:cubicBezTo>
                  <a:pt x="16116" y="20115"/>
                  <a:pt x="16178" y="20005"/>
                  <a:pt x="16552" y="19160"/>
                </a:cubicBezTo>
                <a:cubicBezTo>
                  <a:pt x="16675" y="18882"/>
                  <a:pt x="16741" y="18778"/>
                  <a:pt x="16776" y="18805"/>
                </a:cubicBezTo>
                <a:cubicBezTo>
                  <a:pt x="16796" y="18821"/>
                  <a:pt x="16811" y="19138"/>
                  <a:pt x="16811" y="19521"/>
                </a:cubicBezTo>
                <a:cubicBezTo>
                  <a:pt x="16811" y="20312"/>
                  <a:pt x="16803" y="20328"/>
                  <a:pt x="16473" y="20407"/>
                </a:cubicBezTo>
                <a:cubicBezTo>
                  <a:pt x="16362" y="20434"/>
                  <a:pt x="16266" y="20452"/>
                  <a:pt x="16258" y="20452"/>
                </a:cubicBezTo>
                <a:cubicBezTo>
                  <a:pt x="16251" y="20452"/>
                  <a:pt x="16249" y="20487"/>
                  <a:pt x="16249" y="20528"/>
                </a:cubicBezTo>
                <a:cubicBezTo>
                  <a:pt x="16249" y="20629"/>
                  <a:pt x="16482" y="20747"/>
                  <a:pt x="16652" y="20730"/>
                </a:cubicBezTo>
                <a:lnTo>
                  <a:pt x="16791" y="20718"/>
                </a:lnTo>
                <a:lnTo>
                  <a:pt x="16806" y="20946"/>
                </a:lnTo>
                <a:cubicBezTo>
                  <a:pt x="16814" y="21106"/>
                  <a:pt x="16784" y="21269"/>
                  <a:pt x="16716" y="21484"/>
                </a:cubicBezTo>
                <a:cubicBezTo>
                  <a:pt x="16698" y="21543"/>
                  <a:pt x="16696" y="21549"/>
                  <a:pt x="16682" y="21598"/>
                </a:cubicBezTo>
                <a:lnTo>
                  <a:pt x="17179" y="21598"/>
                </a:lnTo>
                <a:cubicBezTo>
                  <a:pt x="17105" y="21306"/>
                  <a:pt x="17037" y="21019"/>
                  <a:pt x="17045" y="20901"/>
                </a:cubicBezTo>
                <a:lnTo>
                  <a:pt x="17055" y="20718"/>
                </a:lnTo>
                <a:lnTo>
                  <a:pt x="17374" y="20705"/>
                </a:lnTo>
                <a:cubicBezTo>
                  <a:pt x="17872" y="20686"/>
                  <a:pt x="17866" y="20695"/>
                  <a:pt x="17866" y="20363"/>
                </a:cubicBezTo>
                <a:lnTo>
                  <a:pt x="17866" y="20078"/>
                </a:lnTo>
                <a:lnTo>
                  <a:pt x="17647" y="20002"/>
                </a:lnTo>
                <a:cubicBezTo>
                  <a:pt x="17318" y="19885"/>
                  <a:pt x="17323" y="19883"/>
                  <a:pt x="17369" y="19825"/>
                </a:cubicBezTo>
                <a:cubicBezTo>
                  <a:pt x="17397" y="19789"/>
                  <a:pt x="17471" y="19786"/>
                  <a:pt x="17618" y="19819"/>
                </a:cubicBezTo>
                <a:cubicBezTo>
                  <a:pt x="17803" y="19859"/>
                  <a:pt x="17826" y="19861"/>
                  <a:pt x="17812" y="19793"/>
                </a:cubicBezTo>
                <a:cubicBezTo>
                  <a:pt x="17773" y="19618"/>
                  <a:pt x="17751" y="19393"/>
                  <a:pt x="17697" y="18742"/>
                </a:cubicBezTo>
                <a:cubicBezTo>
                  <a:pt x="17633" y="17957"/>
                  <a:pt x="17622" y="17509"/>
                  <a:pt x="17672" y="17469"/>
                </a:cubicBezTo>
                <a:cubicBezTo>
                  <a:pt x="17705" y="17444"/>
                  <a:pt x="18097" y="18308"/>
                  <a:pt x="18339" y="18938"/>
                </a:cubicBezTo>
                <a:cubicBezTo>
                  <a:pt x="18474" y="19289"/>
                  <a:pt x="18439" y="19354"/>
                  <a:pt x="18180" y="19242"/>
                </a:cubicBezTo>
                <a:cubicBezTo>
                  <a:pt x="17960" y="19147"/>
                  <a:pt x="17976" y="19141"/>
                  <a:pt x="17976" y="19255"/>
                </a:cubicBezTo>
                <a:cubicBezTo>
                  <a:pt x="17976" y="19348"/>
                  <a:pt x="18031" y="19383"/>
                  <a:pt x="18240" y="19413"/>
                </a:cubicBezTo>
                <a:cubicBezTo>
                  <a:pt x="18328" y="19426"/>
                  <a:pt x="18329" y="19440"/>
                  <a:pt x="18319" y="19736"/>
                </a:cubicBezTo>
                <a:cubicBezTo>
                  <a:pt x="18307" y="20106"/>
                  <a:pt x="18285" y="20175"/>
                  <a:pt x="18110" y="20312"/>
                </a:cubicBezTo>
                <a:cubicBezTo>
                  <a:pt x="18037" y="20370"/>
                  <a:pt x="17983" y="20441"/>
                  <a:pt x="17991" y="20471"/>
                </a:cubicBezTo>
                <a:cubicBezTo>
                  <a:pt x="17999" y="20501"/>
                  <a:pt x="18100" y="20532"/>
                  <a:pt x="18220" y="20540"/>
                </a:cubicBezTo>
                <a:cubicBezTo>
                  <a:pt x="18515" y="20560"/>
                  <a:pt x="18626" y="20458"/>
                  <a:pt x="19001" y="19831"/>
                </a:cubicBezTo>
                <a:lnTo>
                  <a:pt x="19300" y="19331"/>
                </a:lnTo>
                <a:lnTo>
                  <a:pt x="19141" y="19154"/>
                </a:lnTo>
                <a:cubicBezTo>
                  <a:pt x="19051" y="19055"/>
                  <a:pt x="18960" y="18970"/>
                  <a:pt x="18942" y="18970"/>
                </a:cubicBezTo>
                <a:cubicBezTo>
                  <a:pt x="18924" y="18970"/>
                  <a:pt x="18825" y="19052"/>
                  <a:pt x="18723" y="19147"/>
                </a:cubicBezTo>
                <a:cubicBezTo>
                  <a:pt x="18585" y="19276"/>
                  <a:pt x="18525" y="19307"/>
                  <a:pt x="18494" y="19268"/>
                </a:cubicBezTo>
                <a:cubicBezTo>
                  <a:pt x="18463" y="19228"/>
                  <a:pt x="18491" y="19170"/>
                  <a:pt x="18598" y="19052"/>
                </a:cubicBezTo>
                <a:lnTo>
                  <a:pt x="18743" y="18894"/>
                </a:lnTo>
                <a:lnTo>
                  <a:pt x="18608" y="18394"/>
                </a:lnTo>
                <a:cubicBezTo>
                  <a:pt x="18347" y="17432"/>
                  <a:pt x="18240" y="16950"/>
                  <a:pt x="18275" y="16906"/>
                </a:cubicBezTo>
                <a:cubicBezTo>
                  <a:pt x="18293" y="16882"/>
                  <a:pt x="18364" y="16866"/>
                  <a:pt x="18434" y="16874"/>
                </a:cubicBezTo>
                <a:cubicBezTo>
                  <a:pt x="18547" y="16888"/>
                  <a:pt x="18563" y="16907"/>
                  <a:pt x="18573" y="17045"/>
                </a:cubicBezTo>
                <a:lnTo>
                  <a:pt x="18583" y="17203"/>
                </a:lnTo>
                <a:lnTo>
                  <a:pt x="19011" y="17203"/>
                </a:lnTo>
                <a:cubicBezTo>
                  <a:pt x="19407" y="17203"/>
                  <a:pt x="19580" y="17257"/>
                  <a:pt x="19430" y="17330"/>
                </a:cubicBezTo>
                <a:cubicBezTo>
                  <a:pt x="19344" y="17372"/>
                  <a:pt x="19345" y="18371"/>
                  <a:pt x="19430" y="18413"/>
                </a:cubicBezTo>
                <a:cubicBezTo>
                  <a:pt x="19475" y="18435"/>
                  <a:pt x="19484" y="18549"/>
                  <a:pt x="19484" y="19008"/>
                </a:cubicBezTo>
                <a:cubicBezTo>
                  <a:pt x="19484" y="19319"/>
                  <a:pt x="19465" y="19596"/>
                  <a:pt x="19444" y="19622"/>
                </a:cubicBezTo>
                <a:cubicBezTo>
                  <a:pt x="19424" y="19648"/>
                  <a:pt x="19399" y="20049"/>
                  <a:pt x="19385" y="20515"/>
                </a:cubicBezTo>
                <a:cubicBezTo>
                  <a:pt x="19369" y="21036"/>
                  <a:pt x="19345" y="21378"/>
                  <a:pt x="19320" y="21402"/>
                </a:cubicBezTo>
                <a:cubicBezTo>
                  <a:pt x="19297" y="21423"/>
                  <a:pt x="18993" y="21494"/>
                  <a:pt x="18648" y="21554"/>
                </a:cubicBezTo>
                <a:cubicBezTo>
                  <a:pt x="18518" y="21576"/>
                  <a:pt x="18505" y="21582"/>
                  <a:pt x="18414" y="21598"/>
                </a:cubicBezTo>
                <a:lnTo>
                  <a:pt x="19325" y="21598"/>
                </a:lnTo>
                <a:cubicBezTo>
                  <a:pt x="19346" y="21598"/>
                  <a:pt x="19391" y="21595"/>
                  <a:pt x="19405" y="21598"/>
                </a:cubicBezTo>
                <a:lnTo>
                  <a:pt x="20654" y="21598"/>
                </a:lnTo>
                <a:cubicBezTo>
                  <a:pt x="20564" y="21582"/>
                  <a:pt x="20566" y="21576"/>
                  <a:pt x="20435" y="21554"/>
                </a:cubicBezTo>
                <a:cubicBezTo>
                  <a:pt x="20089" y="21494"/>
                  <a:pt x="19786" y="21423"/>
                  <a:pt x="19763" y="21402"/>
                </a:cubicBezTo>
                <a:cubicBezTo>
                  <a:pt x="19738" y="21377"/>
                  <a:pt x="19714" y="21035"/>
                  <a:pt x="19698" y="20515"/>
                </a:cubicBezTo>
                <a:cubicBezTo>
                  <a:pt x="19685" y="20049"/>
                  <a:pt x="19654" y="19648"/>
                  <a:pt x="19634" y="19622"/>
                </a:cubicBezTo>
                <a:cubicBezTo>
                  <a:pt x="19613" y="19596"/>
                  <a:pt x="19594" y="19319"/>
                  <a:pt x="19594" y="19008"/>
                </a:cubicBezTo>
                <a:cubicBezTo>
                  <a:pt x="19594" y="18549"/>
                  <a:pt x="19608" y="18435"/>
                  <a:pt x="19654" y="18413"/>
                </a:cubicBezTo>
                <a:cubicBezTo>
                  <a:pt x="19739" y="18371"/>
                  <a:pt x="19734" y="17372"/>
                  <a:pt x="19649" y="17330"/>
                </a:cubicBezTo>
                <a:cubicBezTo>
                  <a:pt x="19498" y="17257"/>
                  <a:pt x="19671" y="17203"/>
                  <a:pt x="20067" y="17203"/>
                </a:cubicBezTo>
                <a:lnTo>
                  <a:pt x="20495" y="17203"/>
                </a:lnTo>
                <a:lnTo>
                  <a:pt x="20510" y="17045"/>
                </a:lnTo>
                <a:lnTo>
                  <a:pt x="20520" y="16893"/>
                </a:lnTo>
                <a:lnTo>
                  <a:pt x="20988" y="16881"/>
                </a:lnTo>
                <a:cubicBezTo>
                  <a:pt x="21246" y="16873"/>
                  <a:pt x="21471" y="16849"/>
                  <a:pt x="21486" y="16830"/>
                </a:cubicBezTo>
                <a:cubicBezTo>
                  <a:pt x="21491" y="16823"/>
                  <a:pt x="21568" y="16399"/>
                  <a:pt x="21600" y="16254"/>
                </a:cubicBezTo>
                <a:lnTo>
                  <a:pt x="21600" y="14696"/>
                </a:lnTo>
                <a:cubicBezTo>
                  <a:pt x="21489" y="15281"/>
                  <a:pt x="21371" y="15886"/>
                  <a:pt x="21336" y="16051"/>
                </a:cubicBezTo>
                <a:lnTo>
                  <a:pt x="21271" y="16368"/>
                </a:lnTo>
                <a:lnTo>
                  <a:pt x="20784" y="16380"/>
                </a:lnTo>
                <a:cubicBezTo>
                  <a:pt x="20516" y="16388"/>
                  <a:pt x="20273" y="16381"/>
                  <a:pt x="20246" y="16368"/>
                </a:cubicBezTo>
                <a:cubicBezTo>
                  <a:pt x="20214" y="16352"/>
                  <a:pt x="20301" y="16216"/>
                  <a:pt x="20485" y="15994"/>
                </a:cubicBezTo>
                <a:lnTo>
                  <a:pt x="20774" y="15652"/>
                </a:lnTo>
                <a:lnTo>
                  <a:pt x="20744" y="15146"/>
                </a:lnTo>
                <a:cubicBezTo>
                  <a:pt x="20729" y="14869"/>
                  <a:pt x="20708" y="14626"/>
                  <a:pt x="20694" y="14607"/>
                </a:cubicBezTo>
                <a:cubicBezTo>
                  <a:pt x="20680" y="14589"/>
                  <a:pt x="20565" y="14559"/>
                  <a:pt x="20435" y="14538"/>
                </a:cubicBezTo>
                <a:cubicBezTo>
                  <a:pt x="20305" y="14517"/>
                  <a:pt x="20191" y="14475"/>
                  <a:pt x="20186" y="14449"/>
                </a:cubicBezTo>
                <a:cubicBezTo>
                  <a:pt x="20182" y="14423"/>
                  <a:pt x="20287" y="14385"/>
                  <a:pt x="20415" y="14360"/>
                </a:cubicBezTo>
                <a:lnTo>
                  <a:pt x="20649" y="14316"/>
                </a:lnTo>
                <a:lnTo>
                  <a:pt x="20624" y="13879"/>
                </a:lnTo>
                <a:cubicBezTo>
                  <a:pt x="20611" y="13610"/>
                  <a:pt x="20625" y="13159"/>
                  <a:pt x="20664" y="12689"/>
                </a:cubicBezTo>
                <a:cubicBezTo>
                  <a:pt x="20719" y="12021"/>
                  <a:pt x="20740" y="11909"/>
                  <a:pt x="20823" y="11771"/>
                </a:cubicBezTo>
                <a:cubicBezTo>
                  <a:pt x="20875" y="11684"/>
                  <a:pt x="20926" y="11536"/>
                  <a:pt x="20938" y="11441"/>
                </a:cubicBezTo>
                <a:cubicBezTo>
                  <a:pt x="20967" y="11213"/>
                  <a:pt x="21018" y="11170"/>
                  <a:pt x="21192" y="11220"/>
                </a:cubicBezTo>
                <a:cubicBezTo>
                  <a:pt x="21325" y="11258"/>
                  <a:pt x="21330" y="11257"/>
                  <a:pt x="21276" y="11182"/>
                </a:cubicBezTo>
                <a:cubicBezTo>
                  <a:pt x="21196" y="11069"/>
                  <a:pt x="21095" y="10748"/>
                  <a:pt x="21117" y="10675"/>
                </a:cubicBezTo>
                <a:cubicBezTo>
                  <a:pt x="21131" y="10628"/>
                  <a:pt x="21168" y="10622"/>
                  <a:pt x="21286" y="10663"/>
                </a:cubicBezTo>
                <a:cubicBezTo>
                  <a:pt x="21477" y="10727"/>
                  <a:pt x="21521" y="10679"/>
                  <a:pt x="21391" y="10549"/>
                </a:cubicBezTo>
                <a:cubicBezTo>
                  <a:pt x="21250" y="10408"/>
                  <a:pt x="21116" y="10094"/>
                  <a:pt x="21077" y="9814"/>
                </a:cubicBezTo>
                <a:cubicBezTo>
                  <a:pt x="21005" y="9296"/>
                  <a:pt x="21079" y="8612"/>
                  <a:pt x="21261" y="8123"/>
                </a:cubicBezTo>
                <a:cubicBezTo>
                  <a:pt x="21335" y="7928"/>
                  <a:pt x="21336" y="7890"/>
                  <a:pt x="21291" y="7478"/>
                </a:cubicBezTo>
                <a:cubicBezTo>
                  <a:pt x="21265" y="7236"/>
                  <a:pt x="21228" y="6995"/>
                  <a:pt x="21212" y="6939"/>
                </a:cubicBezTo>
                <a:cubicBezTo>
                  <a:pt x="21166" y="6788"/>
                  <a:pt x="20627" y="6394"/>
                  <a:pt x="20465" y="6395"/>
                </a:cubicBezTo>
                <a:cubicBezTo>
                  <a:pt x="20253" y="6396"/>
                  <a:pt x="20166" y="6436"/>
                  <a:pt x="20186" y="6534"/>
                </a:cubicBezTo>
                <a:cubicBezTo>
                  <a:pt x="20215" y="6673"/>
                  <a:pt x="20130" y="6694"/>
                  <a:pt x="20082" y="6559"/>
                </a:cubicBezTo>
                <a:cubicBezTo>
                  <a:pt x="20019" y="6385"/>
                  <a:pt x="19880" y="6406"/>
                  <a:pt x="19644" y="6623"/>
                </a:cubicBezTo>
                <a:cubicBezTo>
                  <a:pt x="19467" y="6785"/>
                  <a:pt x="19453" y="6811"/>
                  <a:pt x="19504" y="6876"/>
                </a:cubicBezTo>
                <a:cubicBezTo>
                  <a:pt x="19556" y="6942"/>
                  <a:pt x="19555" y="6974"/>
                  <a:pt x="19494" y="7199"/>
                </a:cubicBezTo>
                <a:cubicBezTo>
                  <a:pt x="19424" y="7456"/>
                  <a:pt x="19351" y="7509"/>
                  <a:pt x="19355" y="7300"/>
                </a:cubicBezTo>
                <a:cubicBezTo>
                  <a:pt x="19357" y="7154"/>
                  <a:pt x="19282" y="7063"/>
                  <a:pt x="19061" y="6927"/>
                </a:cubicBezTo>
                <a:cubicBezTo>
                  <a:pt x="18887" y="6820"/>
                  <a:pt x="18592" y="6762"/>
                  <a:pt x="18558" y="6832"/>
                </a:cubicBezTo>
                <a:cubicBezTo>
                  <a:pt x="18548" y="6852"/>
                  <a:pt x="18502" y="6870"/>
                  <a:pt x="18454" y="6870"/>
                </a:cubicBezTo>
                <a:cubicBezTo>
                  <a:pt x="18406" y="6870"/>
                  <a:pt x="18344" y="6901"/>
                  <a:pt x="18319" y="6939"/>
                </a:cubicBezTo>
                <a:cubicBezTo>
                  <a:pt x="18295" y="6977"/>
                  <a:pt x="18221" y="7014"/>
                  <a:pt x="18155" y="7022"/>
                </a:cubicBezTo>
                <a:cubicBezTo>
                  <a:pt x="18053" y="7034"/>
                  <a:pt x="18035" y="7057"/>
                  <a:pt x="18026" y="7180"/>
                </a:cubicBezTo>
                <a:cubicBezTo>
                  <a:pt x="18020" y="7259"/>
                  <a:pt x="17993" y="7371"/>
                  <a:pt x="17971" y="7427"/>
                </a:cubicBezTo>
                <a:cubicBezTo>
                  <a:pt x="17942" y="7501"/>
                  <a:pt x="17947" y="7554"/>
                  <a:pt x="17981" y="7636"/>
                </a:cubicBezTo>
                <a:cubicBezTo>
                  <a:pt x="18046" y="7790"/>
                  <a:pt x="18048" y="8251"/>
                  <a:pt x="17986" y="8415"/>
                </a:cubicBezTo>
                <a:cubicBezTo>
                  <a:pt x="17941" y="8533"/>
                  <a:pt x="17943" y="8561"/>
                  <a:pt x="17996" y="8611"/>
                </a:cubicBezTo>
                <a:cubicBezTo>
                  <a:pt x="18034" y="8646"/>
                  <a:pt x="18066" y="8768"/>
                  <a:pt x="18080" y="8940"/>
                </a:cubicBezTo>
                <a:cubicBezTo>
                  <a:pt x="18093" y="9092"/>
                  <a:pt x="18116" y="9226"/>
                  <a:pt x="18130" y="9238"/>
                </a:cubicBezTo>
                <a:cubicBezTo>
                  <a:pt x="18145" y="9249"/>
                  <a:pt x="18264" y="9239"/>
                  <a:pt x="18394" y="9213"/>
                </a:cubicBezTo>
                <a:cubicBezTo>
                  <a:pt x="18554" y="9180"/>
                  <a:pt x="18642" y="9180"/>
                  <a:pt x="18668" y="9213"/>
                </a:cubicBezTo>
                <a:cubicBezTo>
                  <a:pt x="18694" y="9245"/>
                  <a:pt x="18688" y="9269"/>
                  <a:pt x="18648" y="9289"/>
                </a:cubicBezTo>
                <a:cubicBezTo>
                  <a:pt x="18597" y="9314"/>
                  <a:pt x="18600" y="9359"/>
                  <a:pt x="18698" y="9624"/>
                </a:cubicBezTo>
                <a:lnTo>
                  <a:pt x="18812" y="9928"/>
                </a:lnTo>
                <a:lnTo>
                  <a:pt x="18623" y="10200"/>
                </a:lnTo>
                <a:cubicBezTo>
                  <a:pt x="18469" y="10421"/>
                  <a:pt x="18429" y="10512"/>
                  <a:pt x="18429" y="10650"/>
                </a:cubicBezTo>
                <a:cubicBezTo>
                  <a:pt x="18429" y="10832"/>
                  <a:pt x="18333" y="11050"/>
                  <a:pt x="18275" y="11005"/>
                </a:cubicBezTo>
                <a:cubicBezTo>
                  <a:pt x="18255" y="10989"/>
                  <a:pt x="18252" y="10927"/>
                  <a:pt x="18265" y="10865"/>
                </a:cubicBezTo>
                <a:cubicBezTo>
                  <a:pt x="18290" y="10736"/>
                  <a:pt x="18224" y="10283"/>
                  <a:pt x="18140" y="10017"/>
                </a:cubicBezTo>
                <a:cubicBezTo>
                  <a:pt x="18103" y="9899"/>
                  <a:pt x="18061" y="9837"/>
                  <a:pt x="18021" y="9846"/>
                </a:cubicBezTo>
                <a:cubicBezTo>
                  <a:pt x="17982" y="9854"/>
                  <a:pt x="17959" y="9825"/>
                  <a:pt x="17956" y="9763"/>
                </a:cubicBezTo>
                <a:cubicBezTo>
                  <a:pt x="17954" y="9710"/>
                  <a:pt x="17934" y="9621"/>
                  <a:pt x="17911" y="9567"/>
                </a:cubicBezTo>
                <a:cubicBezTo>
                  <a:pt x="17882" y="9497"/>
                  <a:pt x="17882" y="9452"/>
                  <a:pt x="17911" y="9415"/>
                </a:cubicBezTo>
                <a:cubicBezTo>
                  <a:pt x="17940" y="9378"/>
                  <a:pt x="17934" y="9278"/>
                  <a:pt x="17891" y="9061"/>
                </a:cubicBezTo>
                <a:cubicBezTo>
                  <a:pt x="17783" y="8515"/>
                  <a:pt x="17712" y="8135"/>
                  <a:pt x="17712" y="8060"/>
                </a:cubicBezTo>
                <a:cubicBezTo>
                  <a:pt x="17712" y="7977"/>
                  <a:pt x="17248" y="7680"/>
                  <a:pt x="17115" y="7680"/>
                </a:cubicBezTo>
                <a:cubicBezTo>
                  <a:pt x="17068" y="7680"/>
                  <a:pt x="16940" y="7734"/>
                  <a:pt x="16826" y="7801"/>
                </a:cubicBezTo>
                <a:cubicBezTo>
                  <a:pt x="16660" y="7897"/>
                  <a:pt x="16609" y="7961"/>
                  <a:pt x="16562" y="8104"/>
                </a:cubicBezTo>
                <a:cubicBezTo>
                  <a:pt x="16530" y="8203"/>
                  <a:pt x="16480" y="8312"/>
                  <a:pt x="16453" y="8351"/>
                </a:cubicBezTo>
                <a:cubicBezTo>
                  <a:pt x="16425" y="8391"/>
                  <a:pt x="16399" y="8511"/>
                  <a:pt x="16393" y="8617"/>
                </a:cubicBezTo>
                <a:cubicBezTo>
                  <a:pt x="16382" y="8816"/>
                  <a:pt x="16388" y="8831"/>
                  <a:pt x="16652" y="9289"/>
                </a:cubicBezTo>
                <a:cubicBezTo>
                  <a:pt x="16719" y="9405"/>
                  <a:pt x="16771" y="9546"/>
                  <a:pt x="16771" y="9599"/>
                </a:cubicBezTo>
                <a:cubicBezTo>
                  <a:pt x="16771" y="9657"/>
                  <a:pt x="16801" y="9693"/>
                  <a:pt x="16841" y="9694"/>
                </a:cubicBezTo>
                <a:cubicBezTo>
                  <a:pt x="16916" y="9695"/>
                  <a:pt x="17059" y="9832"/>
                  <a:pt x="17080" y="9922"/>
                </a:cubicBezTo>
                <a:cubicBezTo>
                  <a:pt x="17090" y="9966"/>
                  <a:pt x="17134" y="9955"/>
                  <a:pt x="17239" y="9884"/>
                </a:cubicBezTo>
                <a:cubicBezTo>
                  <a:pt x="17385" y="9785"/>
                  <a:pt x="17453" y="9788"/>
                  <a:pt x="17453" y="9903"/>
                </a:cubicBezTo>
                <a:cubicBezTo>
                  <a:pt x="17453" y="9938"/>
                  <a:pt x="17477" y="9983"/>
                  <a:pt x="17508" y="9998"/>
                </a:cubicBezTo>
                <a:cubicBezTo>
                  <a:pt x="17570" y="10028"/>
                  <a:pt x="17585" y="10288"/>
                  <a:pt x="17528" y="10333"/>
                </a:cubicBezTo>
                <a:cubicBezTo>
                  <a:pt x="17509" y="10349"/>
                  <a:pt x="17414" y="10513"/>
                  <a:pt x="17319" y="10694"/>
                </a:cubicBezTo>
                <a:cubicBezTo>
                  <a:pt x="17224" y="10876"/>
                  <a:pt x="17073" y="11133"/>
                  <a:pt x="16980" y="11264"/>
                </a:cubicBezTo>
                <a:cubicBezTo>
                  <a:pt x="16799" y="11521"/>
                  <a:pt x="16777" y="11620"/>
                  <a:pt x="16871" y="11790"/>
                </a:cubicBezTo>
                <a:cubicBezTo>
                  <a:pt x="16924" y="11886"/>
                  <a:pt x="16926" y="11908"/>
                  <a:pt x="16876" y="12005"/>
                </a:cubicBezTo>
                <a:cubicBezTo>
                  <a:pt x="16845" y="12065"/>
                  <a:pt x="16813" y="12169"/>
                  <a:pt x="16806" y="12233"/>
                </a:cubicBezTo>
                <a:lnTo>
                  <a:pt x="16791" y="12347"/>
                </a:lnTo>
                <a:lnTo>
                  <a:pt x="16716" y="12347"/>
                </a:lnTo>
                <a:cubicBezTo>
                  <a:pt x="16763" y="12357"/>
                  <a:pt x="16795" y="12368"/>
                  <a:pt x="16806" y="12385"/>
                </a:cubicBezTo>
                <a:cubicBezTo>
                  <a:pt x="16829" y="12420"/>
                  <a:pt x="16835" y="12463"/>
                  <a:pt x="16821" y="12480"/>
                </a:cubicBezTo>
                <a:cubicBezTo>
                  <a:pt x="16807" y="12497"/>
                  <a:pt x="16405" y="12512"/>
                  <a:pt x="15925" y="12512"/>
                </a:cubicBezTo>
                <a:cubicBezTo>
                  <a:pt x="15197" y="12512"/>
                  <a:pt x="15043" y="12501"/>
                  <a:pt x="15004" y="12442"/>
                </a:cubicBezTo>
                <a:cubicBezTo>
                  <a:pt x="14948" y="12356"/>
                  <a:pt x="14955" y="12352"/>
                  <a:pt x="15318" y="12271"/>
                </a:cubicBezTo>
                <a:cubicBezTo>
                  <a:pt x="15457" y="12240"/>
                  <a:pt x="15537" y="12232"/>
                  <a:pt x="15581" y="12246"/>
                </a:cubicBezTo>
                <a:cubicBezTo>
                  <a:pt x="15571" y="12209"/>
                  <a:pt x="15586" y="12182"/>
                  <a:pt x="15641" y="12125"/>
                </a:cubicBezTo>
                <a:cubicBezTo>
                  <a:pt x="15690" y="12075"/>
                  <a:pt x="15817" y="12001"/>
                  <a:pt x="15925" y="11961"/>
                </a:cubicBezTo>
                <a:lnTo>
                  <a:pt x="16124" y="11891"/>
                </a:lnTo>
                <a:lnTo>
                  <a:pt x="16144" y="11422"/>
                </a:lnTo>
                <a:cubicBezTo>
                  <a:pt x="16186" y="10608"/>
                  <a:pt x="16176" y="10167"/>
                  <a:pt x="16099" y="9858"/>
                </a:cubicBezTo>
                <a:cubicBezTo>
                  <a:pt x="16060" y="9701"/>
                  <a:pt x="16026" y="9607"/>
                  <a:pt x="16025" y="9649"/>
                </a:cubicBezTo>
                <a:cubicBezTo>
                  <a:pt x="16019" y="9783"/>
                  <a:pt x="15901" y="10030"/>
                  <a:pt x="15860" y="9998"/>
                </a:cubicBezTo>
                <a:cubicBezTo>
                  <a:pt x="15836" y="9979"/>
                  <a:pt x="15828" y="9846"/>
                  <a:pt x="15840" y="9656"/>
                </a:cubicBezTo>
                <a:lnTo>
                  <a:pt x="15860" y="9352"/>
                </a:lnTo>
                <a:lnTo>
                  <a:pt x="15761" y="9384"/>
                </a:lnTo>
                <a:cubicBezTo>
                  <a:pt x="15706" y="9401"/>
                  <a:pt x="15608" y="9465"/>
                  <a:pt x="15542" y="9529"/>
                </a:cubicBezTo>
                <a:cubicBezTo>
                  <a:pt x="15420" y="9647"/>
                  <a:pt x="15331" y="9611"/>
                  <a:pt x="15417" y="9479"/>
                </a:cubicBezTo>
                <a:cubicBezTo>
                  <a:pt x="15441" y="9442"/>
                  <a:pt x="15459" y="9320"/>
                  <a:pt x="15452" y="9206"/>
                </a:cubicBezTo>
                <a:cubicBezTo>
                  <a:pt x="15443" y="9061"/>
                  <a:pt x="15449" y="9001"/>
                  <a:pt x="15482" y="9010"/>
                </a:cubicBezTo>
                <a:cubicBezTo>
                  <a:pt x="15508" y="9017"/>
                  <a:pt x="15531" y="8975"/>
                  <a:pt x="15532" y="8915"/>
                </a:cubicBezTo>
                <a:cubicBezTo>
                  <a:pt x="15532" y="8768"/>
                  <a:pt x="15590" y="8662"/>
                  <a:pt x="15671" y="8662"/>
                </a:cubicBezTo>
                <a:cubicBezTo>
                  <a:pt x="15713" y="8661"/>
                  <a:pt x="15731" y="8637"/>
                  <a:pt x="15721" y="8592"/>
                </a:cubicBezTo>
                <a:cubicBezTo>
                  <a:pt x="15696" y="8479"/>
                  <a:pt x="15705" y="8350"/>
                  <a:pt x="15756" y="8066"/>
                </a:cubicBezTo>
                <a:cubicBezTo>
                  <a:pt x="15815" y="7735"/>
                  <a:pt x="15765" y="7469"/>
                  <a:pt x="15596" y="7224"/>
                </a:cubicBezTo>
                <a:cubicBezTo>
                  <a:pt x="15483" y="7060"/>
                  <a:pt x="15472" y="7052"/>
                  <a:pt x="15278" y="7072"/>
                </a:cubicBezTo>
                <a:cubicBezTo>
                  <a:pt x="15125" y="7088"/>
                  <a:pt x="15069" y="7079"/>
                  <a:pt x="15054" y="7028"/>
                </a:cubicBezTo>
                <a:cubicBezTo>
                  <a:pt x="15029" y="6946"/>
                  <a:pt x="14808" y="6983"/>
                  <a:pt x="14675" y="7091"/>
                </a:cubicBezTo>
                <a:cubicBezTo>
                  <a:pt x="14547" y="7196"/>
                  <a:pt x="14445" y="7495"/>
                  <a:pt x="14417" y="7851"/>
                </a:cubicBezTo>
                <a:cubicBezTo>
                  <a:pt x="14398" y="8087"/>
                  <a:pt x="14368" y="8208"/>
                  <a:pt x="14302" y="8307"/>
                </a:cubicBezTo>
                <a:cubicBezTo>
                  <a:pt x="14244" y="8395"/>
                  <a:pt x="14226" y="8451"/>
                  <a:pt x="14252" y="8472"/>
                </a:cubicBezTo>
                <a:cubicBezTo>
                  <a:pt x="14280" y="8494"/>
                  <a:pt x="14273" y="8534"/>
                  <a:pt x="14232" y="8592"/>
                </a:cubicBezTo>
                <a:cubicBezTo>
                  <a:pt x="14176" y="8671"/>
                  <a:pt x="14178" y="8675"/>
                  <a:pt x="14252" y="8700"/>
                </a:cubicBezTo>
                <a:cubicBezTo>
                  <a:pt x="14305" y="8717"/>
                  <a:pt x="14324" y="8754"/>
                  <a:pt x="14307" y="8795"/>
                </a:cubicBezTo>
                <a:cubicBezTo>
                  <a:pt x="14292" y="8829"/>
                  <a:pt x="14321" y="8795"/>
                  <a:pt x="14372" y="8719"/>
                </a:cubicBezTo>
                <a:lnTo>
                  <a:pt x="14466" y="8573"/>
                </a:lnTo>
                <a:lnTo>
                  <a:pt x="14551" y="8769"/>
                </a:lnTo>
                <a:cubicBezTo>
                  <a:pt x="14598" y="8876"/>
                  <a:pt x="14678" y="8989"/>
                  <a:pt x="14725" y="9016"/>
                </a:cubicBezTo>
                <a:cubicBezTo>
                  <a:pt x="14796" y="9058"/>
                  <a:pt x="14805" y="9095"/>
                  <a:pt x="14790" y="9225"/>
                </a:cubicBezTo>
                <a:cubicBezTo>
                  <a:pt x="14768" y="9424"/>
                  <a:pt x="14613" y="9610"/>
                  <a:pt x="14506" y="9567"/>
                </a:cubicBezTo>
                <a:cubicBezTo>
                  <a:pt x="14434" y="9538"/>
                  <a:pt x="14429" y="9551"/>
                  <a:pt x="14446" y="9839"/>
                </a:cubicBezTo>
                <a:cubicBezTo>
                  <a:pt x="14464" y="10128"/>
                  <a:pt x="14460" y="10168"/>
                  <a:pt x="14297" y="10561"/>
                </a:cubicBezTo>
                <a:lnTo>
                  <a:pt x="14123" y="10973"/>
                </a:lnTo>
                <a:lnTo>
                  <a:pt x="14262" y="11169"/>
                </a:lnTo>
                <a:cubicBezTo>
                  <a:pt x="14420" y="11391"/>
                  <a:pt x="14485" y="11531"/>
                  <a:pt x="14451" y="11574"/>
                </a:cubicBezTo>
                <a:cubicBezTo>
                  <a:pt x="14410" y="11626"/>
                  <a:pt x="13536" y="11610"/>
                  <a:pt x="13456" y="11555"/>
                </a:cubicBezTo>
                <a:cubicBezTo>
                  <a:pt x="13371" y="11498"/>
                  <a:pt x="13371" y="11566"/>
                  <a:pt x="13486" y="10124"/>
                </a:cubicBezTo>
                <a:cubicBezTo>
                  <a:pt x="13516" y="9746"/>
                  <a:pt x="13533" y="9431"/>
                  <a:pt x="13526" y="9422"/>
                </a:cubicBezTo>
                <a:cubicBezTo>
                  <a:pt x="13518" y="9412"/>
                  <a:pt x="13318" y="9392"/>
                  <a:pt x="13082" y="9377"/>
                </a:cubicBezTo>
                <a:cubicBezTo>
                  <a:pt x="12601" y="9347"/>
                  <a:pt x="12529" y="9327"/>
                  <a:pt x="12585" y="9257"/>
                </a:cubicBezTo>
                <a:cubicBezTo>
                  <a:pt x="12605" y="9231"/>
                  <a:pt x="12817" y="9197"/>
                  <a:pt x="13058" y="9181"/>
                </a:cubicBezTo>
                <a:cubicBezTo>
                  <a:pt x="13298" y="9165"/>
                  <a:pt x="13510" y="9140"/>
                  <a:pt x="13530" y="9124"/>
                </a:cubicBezTo>
                <a:cubicBezTo>
                  <a:pt x="13571" y="9092"/>
                  <a:pt x="13529" y="8019"/>
                  <a:pt x="13481" y="7864"/>
                </a:cubicBezTo>
                <a:cubicBezTo>
                  <a:pt x="13461" y="7802"/>
                  <a:pt x="13480" y="7769"/>
                  <a:pt x="13560" y="7731"/>
                </a:cubicBezTo>
                <a:cubicBezTo>
                  <a:pt x="13829" y="7603"/>
                  <a:pt x="14178" y="7377"/>
                  <a:pt x="14178" y="7332"/>
                </a:cubicBezTo>
                <a:cubicBezTo>
                  <a:pt x="14178" y="7304"/>
                  <a:pt x="14150" y="7022"/>
                  <a:pt x="14118" y="6705"/>
                </a:cubicBezTo>
                <a:cubicBezTo>
                  <a:pt x="14063" y="6151"/>
                  <a:pt x="13982" y="5321"/>
                  <a:pt x="13929" y="4768"/>
                </a:cubicBezTo>
                <a:cubicBezTo>
                  <a:pt x="13912" y="4599"/>
                  <a:pt x="13895" y="4534"/>
                  <a:pt x="13879" y="4590"/>
                </a:cubicBezTo>
                <a:cubicBezTo>
                  <a:pt x="13832" y="4756"/>
                  <a:pt x="13779" y="4668"/>
                  <a:pt x="13779" y="4419"/>
                </a:cubicBezTo>
                <a:lnTo>
                  <a:pt x="13779" y="4166"/>
                </a:lnTo>
                <a:lnTo>
                  <a:pt x="13416" y="4052"/>
                </a:lnTo>
                <a:cubicBezTo>
                  <a:pt x="13053" y="3935"/>
                  <a:pt x="13049" y="3934"/>
                  <a:pt x="12993" y="4027"/>
                </a:cubicBezTo>
                <a:cubicBezTo>
                  <a:pt x="12937" y="4119"/>
                  <a:pt x="12936" y="4117"/>
                  <a:pt x="12913" y="4014"/>
                </a:cubicBezTo>
                <a:cubicBezTo>
                  <a:pt x="12900" y="3957"/>
                  <a:pt x="12868" y="3902"/>
                  <a:pt x="12839" y="3887"/>
                </a:cubicBezTo>
                <a:cubicBezTo>
                  <a:pt x="12738" y="3839"/>
                  <a:pt x="12771" y="3380"/>
                  <a:pt x="12898" y="3064"/>
                </a:cubicBezTo>
                <a:cubicBezTo>
                  <a:pt x="12961" y="2909"/>
                  <a:pt x="13027" y="2761"/>
                  <a:pt x="13048" y="2735"/>
                </a:cubicBezTo>
                <a:cubicBezTo>
                  <a:pt x="13108" y="2658"/>
                  <a:pt x="13093" y="1980"/>
                  <a:pt x="13028" y="1861"/>
                </a:cubicBezTo>
                <a:cubicBezTo>
                  <a:pt x="12983" y="1780"/>
                  <a:pt x="12981" y="1751"/>
                  <a:pt x="13018" y="1722"/>
                </a:cubicBezTo>
                <a:cubicBezTo>
                  <a:pt x="13050" y="1697"/>
                  <a:pt x="13037" y="1673"/>
                  <a:pt x="12973" y="1652"/>
                </a:cubicBezTo>
                <a:cubicBezTo>
                  <a:pt x="12921" y="1636"/>
                  <a:pt x="12883" y="1596"/>
                  <a:pt x="12888" y="1564"/>
                </a:cubicBezTo>
                <a:cubicBezTo>
                  <a:pt x="12894" y="1531"/>
                  <a:pt x="12881" y="1521"/>
                  <a:pt x="12858" y="1538"/>
                </a:cubicBezTo>
                <a:cubicBezTo>
                  <a:pt x="12836" y="1556"/>
                  <a:pt x="12750" y="1512"/>
                  <a:pt x="12669" y="1443"/>
                </a:cubicBezTo>
                <a:cubicBezTo>
                  <a:pt x="12567" y="1357"/>
                  <a:pt x="12448" y="1317"/>
                  <a:pt x="12336" y="1317"/>
                </a:cubicBezTo>
                <a:close/>
                <a:moveTo>
                  <a:pt x="17374" y="1709"/>
                </a:moveTo>
                <a:cubicBezTo>
                  <a:pt x="17357" y="1710"/>
                  <a:pt x="17342" y="1724"/>
                  <a:pt x="17314" y="1760"/>
                </a:cubicBezTo>
                <a:cubicBezTo>
                  <a:pt x="17262" y="1826"/>
                  <a:pt x="17259" y="1857"/>
                  <a:pt x="17299" y="1918"/>
                </a:cubicBezTo>
                <a:cubicBezTo>
                  <a:pt x="17326" y="1959"/>
                  <a:pt x="17367" y="1988"/>
                  <a:pt x="17394" y="1988"/>
                </a:cubicBezTo>
                <a:cubicBezTo>
                  <a:pt x="17470" y="1988"/>
                  <a:pt x="17497" y="1834"/>
                  <a:pt x="17433" y="1754"/>
                </a:cubicBezTo>
                <a:cubicBezTo>
                  <a:pt x="17407" y="1720"/>
                  <a:pt x="17390" y="1708"/>
                  <a:pt x="17374" y="1709"/>
                </a:cubicBezTo>
                <a:close/>
                <a:moveTo>
                  <a:pt x="14551" y="1804"/>
                </a:moveTo>
                <a:cubicBezTo>
                  <a:pt x="14538" y="1808"/>
                  <a:pt x="14518" y="1819"/>
                  <a:pt x="14496" y="1829"/>
                </a:cubicBezTo>
                <a:cubicBezTo>
                  <a:pt x="14449" y="1852"/>
                  <a:pt x="14448" y="1873"/>
                  <a:pt x="14481" y="1924"/>
                </a:cubicBezTo>
                <a:cubicBezTo>
                  <a:pt x="14543" y="2019"/>
                  <a:pt x="14591" y="2004"/>
                  <a:pt x="14591" y="1893"/>
                </a:cubicBezTo>
                <a:cubicBezTo>
                  <a:pt x="14591" y="1814"/>
                  <a:pt x="14589" y="1792"/>
                  <a:pt x="14551" y="1804"/>
                </a:cubicBezTo>
                <a:close/>
                <a:moveTo>
                  <a:pt x="2350" y="1918"/>
                </a:moveTo>
                <a:cubicBezTo>
                  <a:pt x="2312" y="1902"/>
                  <a:pt x="2280" y="1918"/>
                  <a:pt x="2280" y="1975"/>
                </a:cubicBezTo>
                <a:cubicBezTo>
                  <a:pt x="2280" y="2015"/>
                  <a:pt x="2309" y="2186"/>
                  <a:pt x="2345" y="2355"/>
                </a:cubicBezTo>
                <a:cubicBezTo>
                  <a:pt x="2393" y="2585"/>
                  <a:pt x="2419" y="2639"/>
                  <a:pt x="2439" y="2570"/>
                </a:cubicBezTo>
                <a:cubicBezTo>
                  <a:pt x="2468" y="2470"/>
                  <a:pt x="2674" y="2318"/>
                  <a:pt x="2713" y="2368"/>
                </a:cubicBezTo>
                <a:cubicBezTo>
                  <a:pt x="2726" y="2385"/>
                  <a:pt x="2749" y="2398"/>
                  <a:pt x="2763" y="2399"/>
                </a:cubicBezTo>
                <a:cubicBezTo>
                  <a:pt x="2777" y="2401"/>
                  <a:pt x="2864" y="2452"/>
                  <a:pt x="2957" y="2513"/>
                </a:cubicBezTo>
                <a:cubicBezTo>
                  <a:pt x="3090" y="2602"/>
                  <a:pt x="3115" y="2611"/>
                  <a:pt x="3071" y="2545"/>
                </a:cubicBezTo>
                <a:cubicBezTo>
                  <a:pt x="3023" y="2471"/>
                  <a:pt x="3025" y="2450"/>
                  <a:pt x="3086" y="2393"/>
                </a:cubicBezTo>
                <a:cubicBezTo>
                  <a:pt x="3149" y="2335"/>
                  <a:pt x="3143" y="2331"/>
                  <a:pt x="3027" y="2355"/>
                </a:cubicBezTo>
                <a:cubicBezTo>
                  <a:pt x="2852" y="2391"/>
                  <a:pt x="2523" y="2216"/>
                  <a:pt x="2459" y="2051"/>
                </a:cubicBezTo>
                <a:cubicBezTo>
                  <a:pt x="2433" y="1984"/>
                  <a:pt x="2388" y="1934"/>
                  <a:pt x="2350" y="1918"/>
                </a:cubicBezTo>
                <a:close/>
                <a:moveTo>
                  <a:pt x="5192" y="2133"/>
                </a:moveTo>
                <a:cubicBezTo>
                  <a:pt x="5156" y="2133"/>
                  <a:pt x="5088" y="2195"/>
                  <a:pt x="5043" y="2266"/>
                </a:cubicBezTo>
                <a:cubicBezTo>
                  <a:pt x="4974" y="2375"/>
                  <a:pt x="4952" y="2387"/>
                  <a:pt x="4903" y="2336"/>
                </a:cubicBezTo>
                <a:cubicBezTo>
                  <a:pt x="4868" y="2298"/>
                  <a:pt x="4838" y="2288"/>
                  <a:pt x="4824" y="2317"/>
                </a:cubicBezTo>
                <a:cubicBezTo>
                  <a:pt x="4811" y="2343"/>
                  <a:pt x="4821" y="2382"/>
                  <a:pt x="4844" y="2399"/>
                </a:cubicBezTo>
                <a:cubicBezTo>
                  <a:pt x="4866" y="2417"/>
                  <a:pt x="4874" y="2458"/>
                  <a:pt x="4864" y="2494"/>
                </a:cubicBezTo>
                <a:cubicBezTo>
                  <a:pt x="4853" y="2530"/>
                  <a:pt x="4862" y="2572"/>
                  <a:pt x="4884" y="2589"/>
                </a:cubicBezTo>
                <a:cubicBezTo>
                  <a:pt x="4918" y="2616"/>
                  <a:pt x="4911" y="2750"/>
                  <a:pt x="4864" y="3007"/>
                </a:cubicBezTo>
                <a:cubicBezTo>
                  <a:pt x="4858" y="3038"/>
                  <a:pt x="4860" y="3053"/>
                  <a:pt x="4869" y="3033"/>
                </a:cubicBezTo>
                <a:cubicBezTo>
                  <a:pt x="4877" y="3012"/>
                  <a:pt x="4933" y="2958"/>
                  <a:pt x="4993" y="2919"/>
                </a:cubicBezTo>
                <a:cubicBezTo>
                  <a:pt x="5140" y="2822"/>
                  <a:pt x="5203" y="2686"/>
                  <a:pt x="5232" y="2387"/>
                </a:cubicBezTo>
                <a:cubicBezTo>
                  <a:pt x="5253" y="2168"/>
                  <a:pt x="5249" y="2133"/>
                  <a:pt x="5192" y="2133"/>
                </a:cubicBezTo>
                <a:close/>
                <a:moveTo>
                  <a:pt x="10822" y="2330"/>
                </a:moveTo>
                <a:cubicBezTo>
                  <a:pt x="10802" y="2337"/>
                  <a:pt x="10787" y="2385"/>
                  <a:pt x="10778" y="2469"/>
                </a:cubicBezTo>
                <a:cubicBezTo>
                  <a:pt x="10768" y="2548"/>
                  <a:pt x="10767" y="2615"/>
                  <a:pt x="10773" y="2615"/>
                </a:cubicBezTo>
                <a:cubicBezTo>
                  <a:pt x="10778" y="2615"/>
                  <a:pt x="10831" y="2591"/>
                  <a:pt x="10887" y="2564"/>
                </a:cubicBezTo>
                <a:cubicBezTo>
                  <a:pt x="10986" y="2516"/>
                  <a:pt x="10987" y="2510"/>
                  <a:pt x="10922" y="2418"/>
                </a:cubicBezTo>
                <a:cubicBezTo>
                  <a:pt x="10876" y="2354"/>
                  <a:pt x="10843" y="2322"/>
                  <a:pt x="10822" y="2330"/>
                </a:cubicBezTo>
                <a:close/>
                <a:moveTo>
                  <a:pt x="4580" y="2615"/>
                </a:moveTo>
                <a:cubicBezTo>
                  <a:pt x="4494" y="2615"/>
                  <a:pt x="4360" y="2974"/>
                  <a:pt x="4386" y="3134"/>
                </a:cubicBezTo>
                <a:cubicBezTo>
                  <a:pt x="4391" y="3169"/>
                  <a:pt x="4383" y="3227"/>
                  <a:pt x="4371" y="3267"/>
                </a:cubicBezTo>
                <a:cubicBezTo>
                  <a:pt x="4353" y="3325"/>
                  <a:pt x="4329" y="3315"/>
                  <a:pt x="4246" y="3210"/>
                </a:cubicBezTo>
                <a:lnTo>
                  <a:pt x="4147" y="3077"/>
                </a:lnTo>
                <a:lnTo>
                  <a:pt x="4077" y="3280"/>
                </a:lnTo>
                <a:cubicBezTo>
                  <a:pt x="4017" y="3453"/>
                  <a:pt x="4016" y="3489"/>
                  <a:pt x="4062" y="3558"/>
                </a:cubicBezTo>
                <a:cubicBezTo>
                  <a:pt x="4096" y="3609"/>
                  <a:pt x="4117" y="3781"/>
                  <a:pt x="4122" y="4027"/>
                </a:cubicBezTo>
                <a:cubicBezTo>
                  <a:pt x="4126" y="4237"/>
                  <a:pt x="4147" y="4487"/>
                  <a:pt x="4167" y="4584"/>
                </a:cubicBezTo>
                <a:lnTo>
                  <a:pt x="4202" y="4761"/>
                </a:lnTo>
                <a:lnTo>
                  <a:pt x="4296" y="4641"/>
                </a:lnTo>
                <a:cubicBezTo>
                  <a:pt x="4347" y="4576"/>
                  <a:pt x="4391" y="4502"/>
                  <a:pt x="4391" y="4476"/>
                </a:cubicBezTo>
                <a:cubicBezTo>
                  <a:pt x="4391" y="4451"/>
                  <a:pt x="4407" y="4383"/>
                  <a:pt x="4431" y="4324"/>
                </a:cubicBezTo>
                <a:cubicBezTo>
                  <a:pt x="4536" y="4064"/>
                  <a:pt x="4544" y="4041"/>
                  <a:pt x="4505" y="3982"/>
                </a:cubicBezTo>
                <a:cubicBezTo>
                  <a:pt x="4476" y="3938"/>
                  <a:pt x="4489" y="3890"/>
                  <a:pt x="4555" y="3811"/>
                </a:cubicBezTo>
                <a:cubicBezTo>
                  <a:pt x="4640" y="3709"/>
                  <a:pt x="4646" y="3694"/>
                  <a:pt x="4595" y="3539"/>
                </a:cubicBezTo>
                <a:cubicBezTo>
                  <a:pt x="4547" y="3394"/>
                  <a:pt x="4545" y="3360"/>
                  <a:pt x="4600" y="3254"/>
                </a:cubicBezTo>
                <a:cubicBezTo>
                  <a:pt x="4652" y="3154"/>
                  <a:pt x="4654" y="3115"/>
                  <a:pt x="4615" y="2995"/>
                </a:cubicBezTo>
                <a:cubicBezTo>
                  <a:pt x="4589" y="2916"/>
                  <a:pt x="4575" y="2801"/>
                  <a:pt x="4585" y="2735"/>
                </a:cubicBezTo>
                <a:cubicBezTo>
                  <a:pt x="4595" y="2669"/>
                  <a:pt x="4594" y="2615"/>
                  <a:pt x="4580" y="2615"/>
                </a:cubicBezTo>
                <a:close/>
                <a:moveTo>
                  <a:pt x="1419" y="2931"/>
                </a:moveTo>
                <a:cubicBezTo>
                  <a:pt x="1384" y="2920"/>
                  <a:pt x="1337" y="2944"/>
                  <a:pt x="1309" y="3001"/>
                </a:cubicBezTo>
                <a:cubicBezTo>
                  <a:pt x="1275" y="3070"/>
                  <a:pt x="1282" y="3091"/>
                  <a:pt x="1334" y="3109"/>
                </a:cubicBezTo>
                <a:cubicBezTo>
                  <a:pt x="1370" y="3120"/>
                  <a:pt x="1406" y="3131"/>
                  <a:pt x="1419" y="3134"/>
                </a:cubicBezTo>
                <a:cubicBezTo>
                  <a:pt x="1432" y="3137"/>
                  <a:pt x="1453" y="3096"/>
                  <a:pt x="1464" y="3045"/>
                </a:cubicBezTo>
                <a:cubicBezTo>
                  <a:pt x="1476" y="2983"/>
                  <a:pt x="1453" y="2942"/>
                  <a:pt x="1419" y="2931"/>
                </a:cubicBezTo>
                <a:close/>
                <a:moveTo>
                  <a:pt x="13988" y="3045"/>
                </a:moveTo>
                <a:cubicBezTo>
                  <a:pt x="13967" y="3045"/>
                  <a:pt x="13956" y="3063"/>
                  <a:pt x="13969" y="3090"/>
                </a:cubicBezTo>
                <a:cubicBezTo>
                  <a:pt x="13981" y="3116"/>
                  <a:pt x="13999" y="3140"/>
                  <a:pt x="14008" y="3140"/>
                </a:cubicBezTo>
                <a:cubicBezTo>
                  <a:pt x="14018" y="3140"/>
                  <a:pt x="14023" y="3116"/>
                  <a:pt x="14023" y="3090"/>
                </a:cubicBezTo>
                <a:cubicBezTo>
                  <a:pt x="14023" y="3063"/>
                  <a:pt x="14010" y="3045"/>
                  <a:pt x="13988" y="3045"/>
                </a:cubicBezTo>
                <a:close/>
                <a:moveTo>
                  <a:pt x="3181" y="3666"/>
                </a:moveTo>
                <a:cubicBezTo>
                  <a:pt x="3162" y="3666"/>
                  <a:pt x="3146" y="3684"/>
                  <a:pt x="3146" y="3710"/>
                </a:cubicBezTo>
                <a:cubicBezTo>
                  <a:pt x="3146" y="3736"/>
                  <a:pt x="3174" y="3761"/>
                  <a:pt x="3206" y="3761"/>
                </a:cubicBezTo>
                <a:cubicBezTo>
                  <a:pt x="3238" y="3761"/>
                  <a:pt x="3254" y="3736"/>
                  <a:pt x="3241" y="3710"/>
                </a:cubicBezTo>
                <a:cubicBezTo>
                  <a:pt x="3228" y="3684"/>
                  <a:pt x="3200" y="3666"/>
                  <a:pt x="3181" y="3666"/>
                </a:cubicBezTo>
                <a:close/>
                <a:moveTo>
                  <a:pt x="2205" y="4267"/>
                </a:moveTo>
                <a:cubicBezTo>
                  <a:pt x="2195" y="4266"/>
                  <a:pt x="2181" y="4269"/>
                  <a:pt x="2165" y="4274"/>
                </a:cubicBezTo>
                <a:cubicBezTo>
                  <a:pt x="2047" y="4313"/>
                  <a:pt x="2045" y="4365"/>
                  <a:pt x="2156" y="4495"/>
                </a:cubicBezTo>
                <a:cubicBezTo>
                  <a:pt x="2279" y="4641"/>
                  <a:pt x="2297" y="4629"/>
                  <a:pt x="2265" y="4413"/>
                </a:cubicBezTo>
                <a:cubicBezTo>
                  <a:pt x="2250" y="4312"/>
                  <a:pt x="2237" y="4272"/>
                  <a:pt x="2205" y="4267"/>
                </a:cubicBezTo>
                <a:close/>
                <a:moveTo>
                  <a:pt x="2439" y="4293"/>
                </a:moveTo>
                <a:cubicBezTo>
                  <a:pt x="2435" y="4299"/>
                  <a:pt x="2436" y="4319"/>
                  <a:pt x="2444" y="4356"/>
                </a:cubicBezTo>
                <a:cubicBezTo>
                  <a:pt x="2455" y="4409"/>
                  <a:pt x="2476" y="4560"/>
                  <a:pt x="2489" y="4685"/>
                </a:cubicBezTo>
                <a:cubicBezTo>
                  <a:pt x="2509" y="4871"/>
                  <a:pt x="2540" y="4943"/>
                  <a:pt x="2668" y="5097"/>
                </a:cubicBezTo>
                <a:cubicBezTo>
                  <a:pt x="2810" y="5266"/>
                  <a:pt x="2830" y="5282"/>
                  <a:pt x="2872" y="5211"/>
                </a:cubicBezTo>
                <a:cubicBezTo>
                  <a:pt x="2929" y="5115"/>
                  <a:pt x="2931" y="5066"/>
                  <a:pt x="2882" y="5027"/>
                </a:cubicBezTo>
                <a:cubicBezTo>
                  <a:pt x="2859" y="5009"/>
                  <a:pt x="2865" y="4969"/>
                  <a:pt x="2892" y="4913"/>
                </a:cubicBezTo>
                <a:cubicBezTo>
                  <a:pt x="2979" y="4737"/>
                  <a:pt x="2716" y="4278"/>
                  <a:pt x="2569" y="4350"/>
                </a:cubicBezTo>
                <a:cubicBezTo>
                  <a:pt x="2541" y="4363"/>
                  <a:pt x="2495" y="4349"/>
                  <a:pt x="2469" y="4318"/>
                </a:cubicBezTo>
                <a:cubicBezTo>
                  <a:pt x="2451" y="4296"/>
                  <a:pt x="2443" y="4287"/>
                  <a:pt x="2439" y="4293"/>
                </a:cubicBezTo>
                <a:close/>
                <a:moveTo>
                  <a:pt x="18792" y="4394"/>
                </a:moveTo>
                <a:cubicBezTo>
                  <a:pt x="18741" y="4415"/>
                  <a:pt x="18693" y="4519"/>
                  <a:pt x="18693" y="4635"/>
                </a:cubicBezTo>
                <a:lnTo>
                  <a:pt x="18693" y="4780"/>
                </a:lnTo>
                <a:lnTo>
                  <a:pt x="18787" y="4673"/>
                </a:lnTo>
                <a:cubicBezTo>
                  <a:pt x="18887" y="4553"/>
                  <a:pt x="18907" y="4457"/>
                  <a:pt x="18842" y="4407"/>
                </a:cubicBezTo>
                <a:cubicBezTo>
                  <a:pt x="18826" y="4394"/>
                  <a:pt x="18809" y="4387"/>
                  <a:pt x="18792" y="4394"/>
                </a:cubicBezTo>
                <a:close/>
                <a:moveTo>
                  <a:pt x="1961" y="4590"/>
                </a:moveTo>
                <a:cubicBezTo>
                  <a:pt x="1950" y="4594"/>
                  <a:pt x="1939" y="4602"/>
                  <a:pt x="1927" y="4616"/>
                </a:cubicBezTo>
                <a:cubicBezTo>
                  <a:pt x="1870" y="4676"/>
                  <a:pt x="1839" y="5049"/>
                  <a:pt x="1887" y="5109"/>
                </a:cubicBezTo>
                <a:cubicBezTo>
                  <a:pt x="1920" y="5152"/>
                  <a:pt x="2128" y="5039"/>
                  <a:pt x="2121" y="4983"/>
                </a:cubicBezTo>
                <a:cubicBezTo>
                  <a:pt x="2117" y="4955"/>
                  <a:pt x="2144" y="4935"/>
                  <a:pt x="2180" y="4938"/>
                </a:cubicBezTo>
                <a:cubicBezTo>
                  <a:pt x="2268" y="4947"/>
                  <a:pt x="2265" y="4943"/>
                  <a:pt x="2116" y="4736"/>
                </a:cubicBezTo>
                <a:cubicBezTo>
                  <a:pt x="2033" y="4621"/>
                  <a:pt x="1996" y="4580"/>
                  <a:pt x="1961" y="4590"/>
                </a:cubicBezTo>
                <a:close/>
                <a:moveTo>
                  <a:pt x="19863" y="4622"/>
                </a:moveTo>
                <a:cubicBezTo>
                  <a:pt x="19812" y="4622"/>
                  <a:pt x="19783" y="4653"/>
                  <a:pt x="19783" y="4717"/>
                </a:cubicBezTo>
                <a:cubicBezTo>
                  <a:pt x="19783" y="4781"/>
                  <a:pt x="19812" y="4812"/>
                  <a:pt x="19863" y="4812"/>
                </a:cubicBezTo>
                <a:cubicBezTo>
                  <a:pt x="19913" y="4812"/>
                  <a:pt x="19937" y="4781"/>
                  <a:pt x="19937" y="4717"/>
                </a:cubicBezTo>
                <a:cubicBezTo>
                  <a:pt x="19937" y="4653"/>
                  <a:pt x="19913" y="4622"/>
                  <a:pt x="19863" y="4622"/>
                </a:cubicBezTo>
                <a:close/>
                <a:moveTo>
                  <a:pt x="378" y="4888"/>
                </a:moveTo>
                <a:cubicBezTo>
                  <a:pt x="339" y="4886"/>
                  <a:pt x="313" y="4939"/>
                  <a:pt x="343" y="5002"/>
                </a:cubicBezTo>
                <a:cubicBezTo>
                  <a:pt x="372" y="5061"/>
                  <a:pt x="426" y="5065"/>
                  <a:pt x="453" y="5008"/>
                </a:cubicBezTo>
                <a:cubicBezTo>
                  <a:pt x="464" y="4985"/>
                  <a:pt x="452" y="4944"/>
                  <a:pt x="423" y="4913"/>
                </a:cubicBezTo>
                <a:cubicBezTo>
                  <a:pt x="408" y="4898"/>
                  <a:pt x="392" y="4889"/>
                  <a:pt x="378" y="4888"/>
                </a:cubicBezTo>
                <a:close/>
                <a:moveTo>
                  <a:pt x="2414" y="5052"/>
                </a:moveTo>
                <a:lnTo>
                  <a:pt x="2215" y="5173"/>
                </a:lnTo>
                <a:cubicBezTo>
                  <a:pt x="2047" y="5273"/>
                  <a:pt x="2020" y="5299"/>
                  <a:pt x="2051" y="5369"/>
                </a:cubicBezTo>
                <a:cubicBezTo>
                  <a:pt x="2071" y="5415"/>
                  <a:pt x="2141" y="5482"/>
                  <a:pt x="2210" y="5515"/>
                </a:cubicBezTo>
                <a:cubicBezTo>
                  <a:pt x="2347" y="5580"/>
                  <a:pt x="2608" y="5566"/>
                  <a:pt x="2668" y="5489"/>
                </a:cubicBezTo>
                <a:cubicBezTo>
                  <a:pt x="2693" y="5458"/>
                  <a:pt x="2655" y="5378"/>
                  <a:pt x="2559" y="5249"/>
                </a:cubicBezTo>
                <a:lnTo>
                  <a:pt x="2414" y="5052"/>
                </a:lnTo>
                <a:close/>
                <a:moveTo>
                  <a:pt x="4689" y="5109"/>
                </a:moveTo>
                <a:cubicBezTo>
                  <a:pt x="4636" y="5101"/>
                  <a:pt x="4615" y="5119"/>
                  <a:pt x="4615" y="5173"/>
                </a:cubicBezTo>
                <a:cubicBezTo>
                  <a:pt x="4615" y="5287"/>
                  <a:pt x="4683" y="5430"/>
                  <a:pt x="4834" y="5622"/>
                </a:cubicBezTo>
                <a:cubicBezTo>
                  <a:pt x="4909" y="5718"/>
                  <a:pt x="5023" y="5866"/>
                  <a:pt x="5083" y="5952"/>
                </a:cubicBezTo>
                <a:cubicBezTo>
                  <a:pt x="5142" y="6037"/>
                  <a:pt x="5196" y="6098"/>
                  <a:pt x="5207" y="6085"/>
                </a:cubicBezTo>
                <a:cubicBezTo>
                  <a:pt x="5244" y="6037"/>
                  <a:pt x="5247" y="5651"/>
                  <a:pt x="5212" y="5508"/>
                </a:cubicBezTo>
                <a:cubicBezTo>
                  <a:pt x="5184" y="5397"/>
                  <a:pt x="5132" y="5332"/>
                  <a:pt x="4958" y="5230"/>
                </a:cubicBezTo>
                <a:cubicBezTo>
                  <a:pt x="4832" y="5155"/>
                  <a:pt x="4743" y="5118"/>
                  <a:pt x="4689" y="5109"/>
                </a:cubicBezTo>
                <a:close/>
                <a:moveTo>
                  <a:pt x="15049" y="5223"/>
                </a:moveTo>
                <a:cubicBezTo>
                  <a:pt x="15034" y="5224"/>
                  <a:pt x="15018" y="5239"/>
                  <a:pt x="14989" y="5280"/>
                </a:cubicBezTo>
                <a:cubicBezTo>
                  <a:pt x="14955" y="5328"/>
                  <a:pt x="14929" y="5383"/>
                  <a:pt x="14929" y="5401"/>
                </a:cubicBezTo>
                <a:cubicBezTo>
                  <a:pt x="14929" y="5418"/>
                  <a:pt x="14982" y="5432"/>
                  <a:pt x="15044" y="5432"/>
                </a:cubicBezTo>
                <a:cubicBezTo>
                  <a:pt x="15168" y="5432"/>
                  <a:pt x="15178" y="5406"/>
                  <a:pt x="15104" y="5280"/>
                </a:cubicBezTo>
                <a:cubicBezTo>
                  <a:pt x="15080" y="5241"/>
                  <a:pt x="15064" y="5223"/>
                  <a:pt x="15049" y="5223"/>
                </a:cubicBezTo>
                <a:close/>
                <a:moveTo>
                  <a:pt x="16816" y="5255"/>
                </a:moveTo>
                <a:cubicBezTo>
                  <a:pt x="16798" y="5258"/>
                  <a:pt x="16779" y="5264"/>
                  <a:pt x="16766" y="5280"/>
                </a:cubicBezTo>
                <a:cubicBezTo>
                  <a:pt x="16745" y="5308"/>
                  <a:pt x="16742" y="5358"/>
                  <a:pt x="16756" y="5388"/>
                </a:cubicBezTo>
                <a:cubicBezTo>
                  <a:pt x="16790" y="5456"/>
                  <a:pt x="16895" y="5430"/>
                  <a:pt x="16916" y="5350"/>
                </a:cubicBezTo>
                <a:cubicBezTo>
                  <a:pt x="16931" y="5291"/>
                  <a:pt x="16870" y="5247"/>
                  <a:pt x="16816" y="5255"/>
                </a:cubicBezTo>
                <a:close/>
                <a:moveTo>
                  <a:pt x="16662" y="5920"/>
                </a:moveTo>
                <a:cubicBezTo>
                  <a:pt x="16651" y="5920"/>
                  <a:pt x="16641" y="5921"/>
                  <a:pt x="16627" y="5933"/>
                </a:cubicBezTo>
                <a:cubicBezTo>
                  <a:pt x="16604" y="5950"/>
                  <a:pt x="16594" y="5988"/>
                  <a:pt x="16607" y="6015"/>
                </a:cubicBezTo>
                <a:cubicBezTo>
                  <a:pt x="16623" y="6048"/>
                  <a:pt x="16645" y="6049"/>
                  <a:pt x="16672" y="6015"/>
                </a:cubicBezTo>
                <a:cubicBezTo>
                  <a:pt x="16708" y="5969"/>
                  <a:pt x="16694" y="5921"/>
                  <a:pt x="16662" y="5920"/>
                </a:cubicBezTo>
                <a:close/>
                <a:moveTo>
                  <a:pt x="13799" y="17754"/>
                </a:moveTo>
                <a:cubicBezTo>
                  <a:pt x="13714" y="17758"/>
                  <a:pt x="13687" y="17809"/>
                  <a:pt x="13685" y="17938"/>
                </a:cubicBezTo>
                <a:cubicBezTo>
                  <a:pt x="13681" y="18153"/>
                  <a:pt x="13516" y="18756"/>
                  <a:pt x="13466" y="18742"/>
                </a:cubicBezTo>
                <a:cubicBezTo>
                  <a:pt x="13420" y="18729"/>
                  <a:pt x="13405" y="18842"/>
                  <a:pt x="13446" y="18894"/>
                </a:cubicBezTo>
                <a:cubicBezTo>
                  <a:pt x="13460" y="18912"/>
                  <a:pt x="13583" y="18926"/>
                  <a:pt x="13720" y="18926"/>
                </a:cubicBezTo>
                <a:lnTo>
                  <a:pt x="13969" y="18926"/>
                </a:lnTo>
                <a:lnTo>
                  <a:pt x="13969" y="18603"/>
                </a:lnTo>
                <a:cubicBezTo>
                  <a:pt x="13969" y="18425"/>
                  <a:pt x="13983" y="18168"/>
                  <a:pt x="13998" y="18033"/>
                </a:cubicBezTo>
                <a:lnTo>
                  <a:pt x="14028" y="17786"/>
                </a:lnTo>
                <a:lnTo>
                  <a:pt x="13904" y="17767"/>
                </a:lnTo>
                <a:cubicBezTo>
                  <a:pt x="13860" y="17759"/>
                  <a:pt x="13828" y="17753"/>
                  <a:pt x="13799" y="17754"/>
                </a:cubicBezTo>
                <a:close/>
              </a:path>
            </a:pathLst>
          </a:custGeom>
          <a:ln w="12700">
            <a:miter lim="400000"/>
          </a:ln>
        </p:spPr>
      </p:pic>
      <p:sp>
        <p:nvSpPr>
          <p:cNvPr id="152" name="Информирование студентов о государственных программах поддержки молодежи"/>
          <p:cNvSpPr txBox="1"/>
          <p:nvPr/>
        </p:nvSpPr>
        <p:spPr>
          <a:xfrm>
            <a:off x="3307058" y="1236793"/>
            <a:ext cx="1623056" cy="123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solidFill>
                  <a:srgbClr val="016E8F"/>
                </a:solidFill>
                <a:latin typeface="Georgia"/>
                <a:ea typeface="Georgia"/>
                <a:cs typeface="Georgia"/>
                <a:sym typeface="Georgia"/>
              </a:defRPr>
            </a:pPr>
            <a:r>
              <a:t>Информирование студентов о </a:t>
            </a:r>
            <a:r>
              <a:rPr sz="1500"/>
              <a:t>государственных программах</a:t>
            </a:r>
            <a:r>
              <a:t> поддержки молодежи</a:t>
            </a:r>
          </a:p>
        </p:txBody>
      </p:sp>
      <p:sp>
        <p:nvSpPr>
          <p:cNvPr id="153" name="Прямоугольник"/>
          <p:cNvSpPr/>
          <p:nvPr/>
        </p:nvSpPr>
        <p:spPr>
          <a:xfrm>
            <a:off x="6242099" y="1236793"/>
            <a:ext cx="2866295" cy="1696618"/>
          </a:xfrm>
          <a:prstGeom prst="rect">
            <a:avLst/>
          </a:prstGeom>
          <a:solidFill>
            <a:srgbClr val="FF4015"/>
          </a:solidFill>
          <a:ln w="12700">
            <a:miter lim="400000"/>
          </a:ln>
        </p:spPr>
        <p:txBody>
          <a:bodyPr lIns="45719" rIns="45719" anchor="ctr"/>
          <a:lstStyle/>
          <a:p>
            <a:endParaRPr/>
          </a:p>
        </p:txBody>
      </p:sp>
      <p:sp>
        <p:nvSpPr>
          <p:cNvPr id="154" name="Прямоугольник"/>
          <p:cNvSpPr/>
          <p:nvPr/>
        </p:nvSpPr>
        <p:spPr>
          <a:xfrm>
            <a:off x="9177141" y="1236793"/>
            <a:ext cx="2866295" cy="1696618"/>
          </a:xfrm>
          <a:prstGeom prst="rect">
            <a:avLst/>
          </a:prstGeom>
          <a:solidFill>
            <a:srgbClr val="01C7FC"/>
          </a:solidFill>
          <a:ln w="12700">
            <a:miter lim="400000"/>
          </a:ln>
        </p:spPr>
        <p:txBody>
          <a:bodyPr lIns="45719" rIns="45719" anchor="ctr"/>
          <a:lstStyle/>
          <a:p>
            <a:endParaRPr/>
          </a:p>
        </p:txBody>
      </p:sp>
      <p:sp>
        <p:nvSpPr>
          <p:cNvPr id="155" name="Организация презентаций компаний на базе университета"/>
          <p:cNvSpPr txBox="1"/>
          <p:nvPr/>
        </p:nvSpPr>
        <p:spPr>
          <a:xfrm>
            <a:off x="6286294" y="1236793"/>
            <a:ext cx="2777905"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solidFill>
                  <a:srgbClr val="FFFFFF"/>
                </a:solidFill>
                <a:latin typeface="Georgia"/>
                <a:ea typeface="Georgia"/>
                <a:cs typeface="Georgia"/>
                <a:sym typeface="Georgia"/>
              </a:defRPr>
            </a:pPr>
            <a:r>
              <a:t>Организация </a:t>
            </a:r>
            <a:r>
              <a:rPr sz="1500"/>
              <a:t>презентаций компаний</a:t>
            </a:r>
            <a:r>
              <a:t> на базе университета</a:t>
            </a:r>
          </a:p>
        </p:txBody>
      </p:sp>
      <p:pic>
        <p:nvPicPr>
          <p:cNvPr id="156" name="IMG_0394.png" descr="IMG_0394.png"/>
          <p:cNvPicPr>
            <a:picLocks noChangeAspect="1"/>
          </p:cNvPicPr>
          <p:nvPr/>
        </p:nvPicPr>
        <p:blipFill>
          <a:blip r:embed="rId3">
            <a:extLst/>
          </a:blip>
          <a:srcRect l="241" t="232" r="29" b="154"/>
          <a:stretch>
            <a:fillRect/>
          </a:stretch>
        </p:blipFill>
        <p:spPr>
          <a:xfrm>
            <a:off x="6286294" y="1760033"/>
            <a:ext cx="1579248" cy="1129904"/>
          </a:xfrm>
          <a:custGeom>
            <a:avLst/>
            <a:gdLst/>
            <a:ahLst/>
            <a:cxnLst>
              <a:cxn ang="0">
                <a:pos x="wd2" y="hd2"/>
              </a:cxn>
              <a:cxn ang="5400000">
                <a:pos x="wd2" y="hd2"/>
              </a:cxn>
              <a:cxn ang="10800000">
                <a:pos x="wd2" y="hd2"/>
              </a:cxn>
              <a:cxn ang="16200000">
                <a:pos x="wd2" y="hd2"/>
              </a:cxn>
            </a:cxnLst>
            <a:rect l="0" t="0" r="r" b="b"/>
            <a:pathLst>
              <a:path w="21594" h="21600" extrusionOk="0">
                <a:moveTo>
                  <a:pt x="4504" y="0"/>
                </a:moveTo>
                <a:cubicBezTo>
                  <a:pt x="4051" y="26"/>
                  <a:pt x="3950" y="67"/>
                  <a:pt x="3858" y="129"/>
                </a:cubicBezTo>
                <a:cubicBezTo>
                  <a:pt x="3554" y="334"/>
                  <a:pt x="3272" y="759"/>
                  <a:pt x="3213" y="1108"/>
                </a:cubicBezTo>
                <a:cubicBezTo>
                  <a:pt x="3190" y="1241"/>
                  <a:pt x="3130" y="1417"/>
                  <a:pt x="3077" y="1502"/>
                </a:cubicBezTo>
                <a:cubicBezTo>
                  <a:pt x="2903" y="1781"/>
                  <a:pt x="3048" y="2159"/>
                  <a:pt x="3690" y="3073"/>
                </a:cubicBezTo>
                <a:cubicBezTo>
                  <a:pt x="3806" y="3238"/>
                  <a:pt x="3902" y="3398"/>
                  <a:pt x="3902" y="3429"/>
                </a:cubicBezTo>
                <a:cubicBezTo>
                  <a:pt x="3902" y="3461"/>
                  <a:pt x="3983" y="3580"/>
                  <a:pt x="4081" y="3695"/>
                </a:cubicBezTo>
                <a:cubicBezTo>
                  <a:pt x="4249" y="3893"/>
                  <a:pt x="4258" y="3933"/>
                  <a:pt x="4227" y="4476"/>
                </a:cubicBezTo>
                <a:cubicBezTo>
                  <a:pt x="4209" y="4793"/>
                  <a:pt x="4169" y="5053"/>
                  <a:pt x="4135" y="5053"/>
                </a:cubicBezTo>
                <a:cubicBezTo>
                  <a:pt x="4101" y="5053"/>
                  <a:pt x="4011" y="4802"/>
                  <a:pt x="3940" y="4491"/>
                </a:cubicBezTo>
                <a:lnTo>
                  <a:pt x="3815" y="3922"/>
                </a:lnTo>
                <a:lnTo>
                  <a:pt x="3408" y="3922"/>
                </a:lnTo>
                <a:cubicBezTo>
                  <a:pt x="2806" y="3922"/>
                  <a:pt x="2793" y="3958"/>
                  <a:pt x="2806" y="5447"/>
                </a:cubicBezTo>
                <a:cubicBezTo>
                  <a:pt x="2816" y="6657"/>
                  <a:pt x="2812" y="6677"/>
                  <a:pt x="2670" y="6707"/>
                </a:cubicBezTo>
                <a:cubicBezTo>
                  <a:pt x="2465" y="6750"/>
                  <a:pt x="2385" y="6605"/>
                  <a:pt x="2485" y="6381"/>
                </a:cubicBezTo>
                <a:cubicBezTo>
                  <a:pt x="2596" y="6135"/>
                  <a:pt x="2466" y="5910"/>
                  <a:pt x="2214" y="5910"/>
                </a:cubicBezTo>
                <a:cubicBezTo>
                  <a:pt x="2045" y="5910"/>
                  <a:pt x="2026" y="5943"/>
                  <a:pt x="2008" y="6297"/>
                </a:cubicBezTo>
                <a:lnTo>
                  <a:pt x="1992" y="6684"/>
                </a:lnTo>
                <a:lnTo>
                  <a:pt x="1590" y="6707"/>
                </a:lnTo>
                <a:cubicBezTo>
                  <a:pt x="1339" y="6724"/>
                  <a:pt x="1162" y="6784"/>
                  <a:pt x="1112" y="6866"/>
                </a:cubicBezTo>
                <a:cubicBezTo>
                  <a:pt x="991" y="7070"/>
                  <a:pt x="1143" y="7251"/>
                  <a:pt x="1460" y="7283"/>
                </a:cubicBezTo>
                <a:cubicBezTo>
                  <a:pt x="1819" y="7320"/>
                  <a:pt x="1811" y="7503"/>
                  <a:pt x="1438" y="7807"/>
                </a:cubicBezTo>
                <a:cubicBezTo>
                  <a:pt x="990" y="8172"/>
                  <a:pt x="859" y="8578"/>
                  <a:pt x="857" y="9582"/>
                </a:cubicBezTo>
                <a:cubicBezTo>
                  <a:pt x="857" y="10207"/>
                  <a:pt x="834" y="10437"/>
                  <a:pt x="760" y="10523"/>
                </a:cubicBezTo>
                <a:cubicBezTo>
                  <a:pt x="702" y="10590"/>
                  <a:pt x="663" y="10770"/>
                  <a:pt x="667" y="10963"/>
                </a:cubicBezTo>
                <a:cubicBezTo>
                  <a:pt x="672" y="11143"/>
                  <a:pt x="672" y="11861"/>
                  <a:pt x="667" y="12556"/>
                </a:cubicBezTo>
                <a:cubicBezTo>
                  <a:pt x="663" y="13252"/>
                  <a:pt x="684" y="14126"/>
                  <a:pt x="711" y="14499"/>
                </a:cubicBezTo>
                <a:cubicBezTo>
                  <a:pt x="787" y="15551"/>
                  <a:pt x="748" y="15934"/>
                  <a:pt x="559" y="16054"/>
                </a:cubicBezTo>
                <a:cubicBezTo>
                  <a:pt x="366" y="16176"/>
                  <a:pt x="355" y="16443"/>
                  <a:pt x="537" y="16509"/>
                </a:cubicBezTo>
                <a:cubicBezTo>
                  <a:pt x="660" y="16554"/>
                  <a:pt x="664" y="16604"/>
                  <a:pt x="624" y="17101"/>
                </a:cubicBezTo>
                <a:cubicBezTo>
                  <a:pt x="582" y="17622"/>
                  <a:pt x="585" y="17641"/>
                  <a:pt x="733" y="17670"/>
                </a:cubicBezTo>
                <a:cubicBezTo>
                  <a:pt x="886" y="17700"/>
                  <a:pt x="889" y="17709"/>
                  <a:pt x="868" y="18785"/>
                </a:cubicBezTo>
                <a:cubicBezTo>
                  <a:pt x="857" y="19379"/>
                  <a:pt x="820" y="19935"/>
                  <a:pt x="787" y="20022"/>
                </a:cubicBezTo>
                <a:cubicBezTo>
                  <a:pt x="747" y="20126"/>
                  <a:pt x="631" y="20186"/>
                  <a:pt x="450" y="20204"/>
                </a:cubicBezTo>
                <a:cubicBezTo>
                  <a:pt x="184" y="20231"/>
                  <a:pt x="177" y="20247"/>
                  <a:pt x="157" y="20568"/>
                </a:cubicBezTo>
                <a:cubicBezTo>
                  <a:pt x="146" y="20751"/>
                  <a:pt x="95" y="20949"/>
                  <a:pt x="43" y="21008"/>
                </a:cubicBezTo>
                <a:cubicBezTo>
                  <a:pt x="28" y="21026"/>
                  <a:pt x="13" y="21052"/>
                  <a:pt x="0" y="21084"/>
                </a:cubicBezTo>
                <a:cubicBezTo>
                  <a:pt x="18" y="21296"/>
                  <a:pt x="39" y="21334"/>
                  <a:pt x="71" y="21357"/>
                </a:cubicBezTo>
                <a:cubicBezTo>
                  <a:pt x="240" y="21484"/>
                  <a:pt x="254" y="21481"/>
                  <a:pt x="336" y="21266"/>
                </a:cubicBezTo>
                <a:cubicBezTo>
                  <a:pt x="390" y="21128"/>
                  <a:pt x="393" y="21050"/>
                  <a:pt x="336" y="20955"/>
                </a:cubicBezTo>
                <a:cubicBezTo>
                  <a:pt x="294" y="20884"/>
                  <a:pt x="272" y="20765"/>
                  <a:pt x="293" y="20690"/>
                </a:cubicBezTo>
                <a:cubicBezTo>
                  <a:pt x="324" y="20579"/>
                  <a:pt x="473" y="20553"/>
                  <a:pt x="1069" y="20553"/>
                </a:cubicBezTo>
                <a:cubicBezTo>
                  <a:pt x="1847" y="20553"/>
                  <a:pt x="2007" y="20621"/>
                  <a:pt x="1878" y="20910"/>
                </a:cubicBezTo>
                <a:cubicBezTo>
                  <a:pt x="1775" y="21139"/>
                  <a:pt x="1866" y="21384"/>
                  <a:pt x="2040" y="21350"/>
                </a:cubicBezTo>
                <a:cubicBezTo>
                  <a:pt x="2145" y="21329"/>
                  <a:pt x="2180" y="21267"/>
                  <a:pt x="2165" y="21137"/>
                </a:cubicBezTo>
                <a:cubicBezTo>
                  <a:pt x="2100" y="20559"/>
                  <a:pt x="2052" y="20596"/>
                  <a:pt x="2860" y="20568"/>
                </a:cubicBezTo>
                <a:cubicBezTo>
                  <a:pt x="3676" y="20540"/>
                  <a:pt x="3781" y="20592"/>
                  <a:pt x="3641" y="20955"/>
                </a:cubicBezTo>
                <a:cubicBezTo>
                  <a:pt x="3564" y="21156"/>
                  <a:pt x="3568" y="21209"/>
                  <a:pt x="3663" y="21342"/>
                </a:cubicBezTo>
                <a:cubicBezTo>
                  <a:pt x="3765" y="21485"/>
                  <a:pt x="3778" y="21485"/>
                  <a:pt x="3880" y="21342"/>
                </a:cubicBezTo>
                <a:cubicBezTo>
                  <a:pt x="3969" y="21218"/>
                  <a:pt x="3979" y="21146"/>
                  <a:pt x="3918" y="20978"/>
                </a:cubicBezTo>
                <a:cubicBezTo>
                  <a:pt x="3877" y="20865"/>
                  <a:pt x="3836" y="20657"/>
                  <a:pt x="3826" y="20507"/>
                </a:cubicBezTo>
                <a:cubicBezTo>
                  <a:pt x="3809" y="20266"/>
                  <a:pt x="3777" y="20229"/>
                  <a:pt x="3565" y="20204"/>
                </a:cubicBezTo>
                <a:cubicBezTo>
                  <a:pt x="3434" y="20189"/>
                  <a:pt x="3292" y="20122"/>
                  <a:pt x="3251" y="20052"/>
                </a:cubicBezTo>
                <a:cubicBezTo>
                  <a:pt x="3165" y="19908"/>
                  <a:pt x="3024" y="18012"/>
                  <a:pt x="3082" y="17799"/>
                </a:cubicBezTo>
                <a:cubicBezTo>
                  <a:pt x="3103" y="17722"/>
                  <a:pt x="3185" y="17655"/>
                  <a:pt x="3261" y="17655"/>
                </a:cubicBezTo>
                <a:cubicBezTo>
                  <a:pt x="3392" y="17655"/>
                  <a:pt x="3397" y="17624"/>
                  <a:pt x="3370" y="17109"/>
                </a:cubicBezTo>
                <a:cubicBezTo>
                  <a:pt x="3343" y="16598"/>
                  <a:pt x="3355" y="16553"/>
                  <a:pt x="3495" y="16479"/>
                </a:cubicBezTo>
                <a:cubicBezTo>
                  <a:pt x="3686" y="16378"/>
                  <a:pt x="3680" y="16364"/>
                  <a:pt x="3446" y="16031"/>
                </a:cubicBezTo>
                <a:cubicBezTo>
                  <a:pt x="3243" y="15742"/>
                  <a:pt x="3199" y="15399"/>
                  <a:pt x="3337" y="15242"/>
                </a:cubicBezTo>
                <a:cubicBezTo>
                  <a:pt x="3461" y="15103"/>
                  <a:pt x="6077" y="15102"/>
                  <a:pt x="6154" y="15242"/>
                </a:cubicBezTo>
                <a:cubicBezTo>
                  <a:pt x="6187" y="15303"/>
                  <a:pt x="6203" y="15528"/>
                  <a:pt x="6186" y="15743"/>
                </a:cubicBezTo>
                <a:cubicBezTo>
                  <a:pt x="6163" y="16051"/>
                  <a:pt x="6124" y="16148"/>
                  <a:pt x="6002" y="16213"/>
                </a:cubicBezTo>
                <a:cubicBezTo>
                  <a:pt x="5808" y="16316"/>
                  <a:pt x="5799" y="16623"/>
                  <a:pt x="5986" y="16691"/>
                </a:cubicBezTo>
                <a:cubicBezTo>
                  <a:pt x="6112" y="16737"/>
                  <a:pt x="6114" y="16783"/>
                  <a:pt x="6072" y="17283"/>
                </a:cubicBezTo>
                <a:cubicBezTo>
                  <a:pt x="6029" y="17802"/>
                  <a:pt x="6035" y="17823"/>
                  <a:pt x="6181" y="17852"/>
                </a:cubicBezTo>
                <a:cubicBezTo>
                  <a:pt x="6331" y="17882"/>
                  <a:pt x="6335" y="17891"/>
                  <a:pt x="6311" y="18922"/>
                </a:cubicBezTo>
                <a:cubicBezTo>
                  <a:pt x="6280" y="20288"/>
                  <a:pt x="6256" y="20371"/>
                  <a:pt x="5882" y="20371"/>
                </a:cubicBezTo>
                <a:cubicBezTo>
                  <a:pt x="5591" y="20371"/>
                  <a:pt x="5589" y="20374"/>
                  <a:pt x="5589" y="20682"/>
                </a:cubicBezTo>
                <a:cubicBezTo>
                  <a:pt x="5589" y="20853"/>
                  <a:pt x="5560" y="21015"/>
                  <a:pt x="5524" y="21046"/>
                </a:cubicBezTo>
                <a:cubicBezTo>
                  <a:pt x="5435" y="21123"/>
                  <a:pt x="5441" y="21392"/>
                  <a:pt x="5535" y="21524"/>
                </a:cubicBezTo>
                <a:cubicBezTo>
                  <a:pt x="5559" y="21558"/>
                  <a:pt x="6007" y="21583"/>
                  <a:pt x="6789" y="21600"/>
                </a:cubicBezTo>
                <a:cubicBezTo>
                  <a:pt x="8996" y="21581"/>
                  <a:pt x="9322" y="21543"/>
                  <a:pt x="9372" y="21433"/>
                </a:cubicBezTo>
                <a:cubicBezTo>
                  <a:pt x="9422" y="21323"/>
                  <a:pt x="9416" y="21227"/>
                  <a:pt x="9356" y="21069"/>
                </a:cubicBezTo>
                <a:cubicBezTo>
                  <a:pt x="9309" y="20949"/>
                  <a:pt x="9284" y="20748"/>
                  <a:pt x="9296" y="20629"/>
                </a:cubicBezTo>
                <a:cubicBezTo>
                  <a:pt x="9316" y="20433"/>
                  <a:pt x="9290" y="20411"/>
                  <a:pt x="9041" y="20386"/>
                </a:cubicBezTo>
                <a:cubicBezTo>
                  <a:pt x="8992" y="20381"/>
                  <a:pt x="8950" y="20375"/>
                  <a:pt x="8911" y="20363"/>
                </a:cubicBezTo>
                <a:cubicBezTo>
                  <a:pt x="8792" y="20361"/>
                  <a:pt x="8746" y="20312"/>
                  <a:pt x="8699" y="20189"/>
                </a:cubicBezTo>
                <a:cubicBezTo>
                  <a:pt x="8685" y="20153"/>
                  <a:pt x="8680" y="20111"/>
                  <a:pt x="8672" y="20060"/>
                </a:cubicBezTo>
                <a:cubicBezTo>
                  <a:pt x="8618" y="19861"/>
                  <a:pt x="8593" y="19483"/>
                  <a:pt x="8574" y="18960"/>
                </a:cubicBezTo>
                <a:cubicBezTo>
                  <a:pt x="8574" y="18958"/>
                  <a:pt x="8574" y="18954"/>
                  <a:pt x="8574" y="18952"/>
                </a:cubicBezTo>
                <a:cubicBezTo>
                  <a:pt x="8569" y="18804"/>
                  <a:pt x="8563" y="18702"/>
                  <a:pt x="8558" y="18520"/>
                </a:cubicBezTo>
                <a:cubicBezTo>
                  <a:pt x="8554" y="18378"/>
                  <a:pt x="8548" y="18278"/>
                  <a:pt x="8547" y="18186"/>
                </a:cubicBezTo>
                <a:cubicBezTo>
                  <a:pt x="8480" y="18046"/>
                  <a:pt x="8495" y="17840"/>
                  <a:pt x="8601" y="17784"/>
                </a:cubicBezTo>
                <a:cubicBezTo>
                  <a:pt x="8623" y="17772"/>
                  <a:pt x="8651" y="17771"/>
                  <a:pt x="8677" y="17776"/>
                </a:cubicBezTo>
                <a:cubicBezTo>
                  <a:pt x="8686" y="17775"/>
                  <a:pt x="8689" y="17770"/>
                  <a:pt x="8699" y="17769"/>
                </a:cubicBezTo>
                <a:cubicBezTo>
                  <a:pt x="8853" y="17744"/>
                  <a:pt x="8861" y="17720"/>
                  <a:pt x="8840" y="17245"/>
                </a:cubicBezTo>
                <a:cubicBezTo>
                  <a:pt x="8820" y="16800"/>
                  <a:pt x="8833" y="16735"/>
                  <a:pt x="8954" y="16691"/>
                </a:cubicBezTo>
                <a:cubicBezTo>
                  <a:pt x="9156" y="16617"/>
                  <a:pt x="9116" y="16307"/>
                  <a:pt x="8889" y="16191"/>
                </a:cubicBezTo>
                <a:cubicBezTo>
                  <a:pt x="8797" y="16144"/>
                  <a:pt x="8720" y="15822"/>
                  <a:pt x="8726" y="15606"/>
                </a:cubicBezTo>
                <a:cubicBezTo>
                  <a:pt x="8720" y="15562"/>
                  <a:pt x="8725" y="15508"/>
                  <a:pt x="8748" y="15447"/>
                </a:cubicBezTo>
                <a:cubicBezTo>
                  <a:pt x="8774" y="15373"/>
                  <a:pt x="8827" y="14773"/>
                  <a:pt x="8867" y="14089"/>
                </a:cubicBezTo>
                <a:cubicBezTo>
                  <a:pt x="8881" y="13852"/>
                  <a:pt x="8893" y="13663"/>
                  <a:pt x="8900" y="13497"/>
                </a:cubicBezTo>
                <a:cubicBezTo>
                  <a:pt x="8899" y="13472"/>
                  <a:pt x="8898" y="13453"/>
                  <a:pt x="8900" y="13429"/>
                </a:cubicBezTo>
                <a:cubicBezTo>
                  <a:pt x="8920" y="12926"/>
                  <a:pt x="8908" y="12729"/>
                  <a:pt x="8856" y="12587"/>
                </a:cubicBezTo>
                <a:cubicBezTo>
                  <a:pt x="8809" y="12456"/>
                  <a:pt x="8787" y="12326"/>
                  <a:pt x="8807" y="12298"/>
                </a:cubicBezTo>
                <a:cubicBezTo>
                  <a:pt x="8828" y="12270"/>
                  <a:pt x="8821" y="12042"/>
                  <a:pt x="8797" y="11790"/>
                </a:cubicBezTo>
                <a:cubicBezTo>
                  <a:pt x="8772" y="11537"/>
                  <a:pt x="8744" y="11416"/>
                  <a:pt x="8699" y="11365"/>
                </a:cubicBezTo>
                <a:cubicBezTo>
                  <a:pt x="8695" y="11361"/>
                  <a:pt x="8692" y="11353"/>
                  <a:pt x="8688" y="11350"/>
                </a:cubicBezTo>
                <a:cubicBezTo>
                  <a:pt x="8671" y="11338"/>
                  <a:pt x="8656" y="11335"/>
                  <a:pt x="8639" y="11335"/>
                </a:cubicBezTo>
                <a:cubicBezTo>
                  <a:pt x="8540" y="11334"/>
                  <a:pt x="8473" y="11292"/>
                  <a:pt x="8438" y="11191"/>
                </a:cubicBezTo>
                <a:cubicBezTo>
                  <a:pt x="8388" y="11094"/>
                  <a:pt x="8375" y="10972"/>
                  <a:pt x="8406" y="10872"/>
                </a:cubicBezTo>
                <a:cubicBezTo>
                  <a:pt x="8408" y="10731"/>
                  <a:pt x="8421" y="10555"/>
                  <a:pt x="8444" y="10326"/>
                </a:cubicBezTo>
                <a:cubicBezTo>
                  <a:pt x="8545" y="9325"/>
                  <a:pt x="8530" y="8955"/>
                  <a:pt x="8373" y="8528"/>
                </a:cubicBezTo>
                <a:cubicBezTo>
                  <a:pt x="8140" y="7889"/>
                  <a:pt x="7425" y="7602"/>
                  <a:pt x="6941" y="7951"/>
                </a:cubicBezTo>
                <a:cubicBezTo>
                  <a:pt x="6696" y="8127"/>
                  <a:pt x="6608" y="8033"/>
                  <a:pt x="6637" y="7617"/>
                </a:cubicBezTo>
                <a:cubicBezTo>
                  <a:pt x="6657" y="7328"/>
                  <a:pt x="6675" y="7311"/>
                  <a:pt x="6952" y="7268"/>
                </a:cubicBezTo>
                <a:cubicBezTo>
                  <a:pt x="7193" y="7231"/>
                  <a:pt x="7244" y="7186"/>
                  <a:pt x="7261" y="7018"/>
                </a:cubicBezTo>
                <a:cubicBezTo>
                  <a:pt x="7276" y="6869"/>
                  <a:pt x="7241" y="6794"/>
                  <a:pt x="7120" y="6730"/>
                </a:cubicBezTo>
                <a:cubicBezTo>
                  <a:pt x="7009" y="6671"/>
                  <a:pt x="6964" y="6595"/>
                  <a:pt x="6990" y="6502"/>
                </a:cubicBezTo>
                <a:cubicBezTo>
                  <a:pt x="7022" y="6386"/>
                  <a:pt x="6957" y="6365"/>
                  <a:pt x="6572" y="6365"/>
                </a:cubicBezTo>
                <a:cubicBezTo>
                  <a:pt x="6530" y="6377"/>
                  <a:pt x="6483" y="6374"/>
                  <a:pt x="6441" y="6365"/>
                </a:cubicBezTo>
                <a:cubicBezTo>
                  <a:pt x="6168" y="6373"/>
                  <a:pt x="6091" y="6413"/>
                  <a:pt x="6040" y="6548"/>
                </a:cubicBezTo>
                <a:cubicBezTo>
                  <a:pt x="6030" y="6572"/>
                  <a:pt x="6020" y="6589"/>
                  <a:pt x="6007" y="6608"/>
                </a:cubicBezTo>
                <a:cubicBezTo>
                  <a:pt x="5988" y="6667"/>
                  <a:pt x="5964" y="6693"/>
                  <a:pt x="5937" y="6684"/>
                </a:cubicBezTo>
                <a:cubicBezTo>
                  <a:pt x="5844" y="6748"/>
                  <a:pt x="5729" y="6734"/>
                  <a:pt x="5676" y="6616"/>
                </a:cubicBezTo>
                <a:cubicBezTo>
                  <a:pt x="5649" y="6554"/>
                  <a:pt x="5624" y="5956"/>
                  <a:pt x="5622" y="5296"/>
                </a:cubicBezTo>
                <a:cubicBezTo>
                  <a:pt x="5618" y="3920"/>
                  <a:pt x="5621" y="3924"/>
                  <a:pt x="5068" y="3922"/>
                </a:cubicBezTo>
                <a:cubicBezTo>
                  <a:pt x="5067" y="3922"/>
                  <a:pt x="5065" y="3922"/>
                  <a:pt x="5063" y="3922"/>
                </a:cubicBezTo>
                <a:cubicBezTo>
                  <a:pt x="4760" y="3924"/>
                  <a:pt x="4709" y="3957"/>
                  <a:pt x="4651" y="4158"/>
                </a:cubicBezTo>
                <a:lnTo>
                  <a:pt x="4613" y="4309"/>
                </a:lnTo>
                <a:cubicBezTo>
                  <a:pt x="4454" y="5010"/>
                  <a:pt x="4265" y="5100"/>
                  <a:pt x="4298" y="4461"/>
                </a:cubicBezTo>
                <a:cubicBezTo>
                  <a:pt x="4308" y="4270"/>
                  <a:pt x="4299" y="4091"/>
                  <a:pt x="4276" y="4059"/>
                </a:cubicBezTo>
                <a:cubicBezTo>
                  <a:pt x="4273" y="4055"/>
                  <a:pt x="4284" y="4034"/>
                  <a:pt x="4287" y="4021"/>
                </a:cubicBezTo>
                <a:cubicBezTo>
                  <a:pt x="4271" y="3958"/>
                  <a:pt x="4284" y="3919"/>
                  <a:pt x="4330" y="3869"/>
                </a:cubicBezTo>
                <a:cubicBezTo>
                  <a:pt x="4358" y="3840"/>
                  <a:pt x="4396" y="3786"/>
                  <a:pt x="4428" y="3748"/>
                </a:cubicBezTo>
                <a:cubicBezTo>
                  <a:pt x="4486" y="3653"/>
                  <a:pt x="4543" y="3559"/>
                  <a:pt x="4624" y="3444"/>
                </a:cubicBezTo>
                <a:cubicBezTo>
                  <a:pt x="4839" y="3139"/>
                  <a:pt x="5086" y="2736"/>
                  <a:pt x="5172" y="2549"/>
                </a:cubicBezTo>
                <a:cubicBezTo>
                  <a:pt x="5258" y="2363"/>
                  <a:pt x="5360" y="2208"/>
                  <a:pt x="5394" y="2208"/>
                </a:cubicBezTo>
                <a:cubicBezTo>
                  <a:pt x="5502" y="2208"/>
                  <a:pt x="5535" y="1806"/>
                  <a:pt x="5459" y="1510"/>
                </a:cubicBezTo>
                <a:cubicBezTo>
                  <a:pt x="5421" y="1476"/>
                  <a:pt x="5401" y="1438"/>
                  <a:pt x="5421" y="1396"/>
                </a:cubicBezTo>
                <a:cubicBezTo>
                  <a:pt x="5201" y="678"/>
                  <a:pt x="5078" y="447"/>
                  <a:pt x="4775" y="212"/>
                </a:cubicBezTo>
                <a:lnTo>
                  <a:pt x="4504" y="0"/>
                </a:lnTo>
                <a:close/>
                <a:moveTo>
                  <a:pt x="15249" y="584"/>
                </a:moveTo>
                <a:cubicBezTo>
                  <a:pt x="12053" y="584"/>
                  <a:pt x="9996" y="616"/>
                  <a:pt x="9996" y="668"/>
                </a:cubicBezTo>
                <a:cubicBezTo>
                  <a:pt x="9996" y="714"/>
                  <a:pt x="10054" y="766"/>
                  <a:pt x="10126" y="781"/>
                </a:cubicBezTo>
                <a:cubicBezTo>
                  <a:pt x="10170" y="791"/>
                  <a:pt x="10199" y="815"/>
                  <a:pt x="10218" y="979"/>
                </a:cubicBezTo>
                <a:cubicBezTo>
                  <a:pt x="10257" y="1301"/>
                  <a:pt x="10257" y="2196"/>
                  <a:pt x="10256" y="4825"/>
                </a:cubicBezTo>
                <a:lnTo>
                  <a:pt x="10256" y="8846"/>
                </a:lnTo>
                <a:lnTo>
                  <a:pt x="10110" y="8922"/>
                </a:lnTo>
                <a:cubicBezTo>
                  <a:pt x="10072" y="8942"/>
                  <a:pt x="10046" y="8958"/>
                  <a:pt x="10028" y="8975"/>
                </a:cubicBezTo>
                <a:cubicBezTo>
                  <a:pt x="10031" y="9036"/>
                  <a:pt x="10062" y="9073"/>
                  <a:pt x="10191" y="9097"/>
                </a:cubicBezTo>
                <a:cubicBezTo>
                  <a:pt x="10275" y="9111"/>
                  <a:pt x="10383" y="9121"/>
                  <a:pt x="10528" y="9127"/>
                </a:cubicBezTo>
                <a:cubicBezTo>
                  <a:pt x="10530" y="9127"/>
                  <a:pt x="10531" y="9127"/>
                  <a:pt x="10533" y="9127"/>
                </a:cubicBezTo>
                <a:cubicBezTo>
                  <a:pt x="10541" y="9127"/>
                  <a:pt x="10558" y="9127"/>
                  <a:pt x="10566" y="9127"/>
                </a:cubicBezTo>
                <a:cubicBezTo>
                  <a:pt x="10735" y="9133"/>
                  <a:pt x="10937" y="9139"/>
                  <a:pt x="11184" y="9135"/>
                </a:cubicBezTo>
                <a:cubicBezTo>
                  <a:pt x="11842" y="9124"/>
                  <a:pt x="12223" y="9151"/>
                  <a:pt x="12237" y="9211"/>
                </a:cubicBezTo>
                <a:cubicBezTo>
                  <a:pt x="12239" y="9218"/>
                  <a:pt x="12250" y="9264"/>
                  <a:pt x="12253" y="9279"/>
                </a:cubicBezTo>
                <a:cubicBezTo>
                  <a:pt x="12280" y="9298"/>
                  <a:pt x="12286" y="9325"/>
                  <a:pt x="12264" y="9347"/>
                </a:cubicBezTo>
                <a:cubicBezTo>
                  <a:pt x="12284" y="9444"/>
                  <a:pt x="12305" y="9548"/>
                  <a:pt x="12335" y="9711"/>
                </a:cubicBezTo>
                <a:cubicBezTo>
                  <a:pt x="12384" y="9980"/>
                  <a:pt x="12491" y="10229"/>
                  <a:pt x="12655" y="10447"/>
                </a:cubicBezTo>
                <a:cubicBezTo>
                  <a:pt x="12792" y="10628"/>
                  <a:pt x="12888" y="10797"/>
                  <a:pt x="12867" y="10827"/>
                </a:cubicBezTo>
                <a:cubicBezTo>
                  <a:pt x="12845" y="10856"/>
                  <a:pt x="12694" y="10879"/>
                  <a:pt x="12530" y="10880"/>
                </a:cubicBezTo>
                <a:cubicBezTo>
                  <a:pt x="12367" y="10880"/>
                  <a:pt x="12193" y="10920"/>
                  <a:pt x="12145" y="10963"/>
                </a:cubicBezTo>
                <a:cubicBezTo>
                  <a:pt x="12063" y="11036"/>
                  <a:pt x="12054" y="11674"/>
                  <a:pt x="12091" y="14749"/>
                </a:cubicBezTo>
                <a:cubicBezTo>
                  <a:pt x="12148" y="14862"/>
                  <a:pt x="12148" y="15324"/>
                  <a:pt x="12096" y="15485"/>
                </a:cubicBezTo>
                <a:cubicBezTo>
                  <a:pt x="12095" y="15711"/>
                  <a:pt x="12085" y="15836"/>
                  <a:pt x="12047" y="15902"/>
                </a:cubicBezTo>
                <a:cubicBezTo>
                  <a:pt x="12028" y="15973"/>
                  <a:pt x="12005" y="15992"/>
                  <a:pt x="11966" y="15978"/>
                </a:cubicBezTo>
                <a:cubicBezTo>
                  <a:pt x="11952" y="15989"/>
                  <a:pt x="11940" y="16004"/>
                  <a:pt x="11922" y="16016"/>
                </a:cubicBezTo>
                <a:cubicBezTo>
                  <a:pt x="11808" y="16093"/>
                  <a:pt x="11754" y="16187"/>
                  <a:pt x="11754" y="16266"/>
                </a:cubicBezTo>
                <a:cubicBezTo>
                  <a:pt x="11776" y="16314"/>
                  <a:pt x="11797" y="16360"/>
                  <a:pt x="11825" y="16388"/>
                </a:cubicBezTo>
                <a:cubicBezTo>
                  <a:pt x="11844" y="16399"/>
                  <a:pt x="11865" y="16406"/>
                  <a:pt x="11890" y="16411"/>
                </a:cubicBezTo>
                <a:cubicBezTo>
                  <a:pt x="12026" y="16438"/>
                  <a:pt x="12035" y="16475"/>
                  <a:pt x="12015" y="17002"/>
                </a:cubicBezTo>
                <a:cubicBezTo>
                  <a:pt x="11994" y="17527"/>
                  <a:pt x="12006" y="17571"/>
                  <a:pt x="12134" y="17571"/>
                </a:cubicBezTo>
                <a:cubicBezTo>
                  <a:pt x="12210" y="17571"/>
                  <a:pt x="12280" y="17615"/>
                  <a:pt x="12297" y="17678"/>
                </a:cubicBezTo>
                <a:cubicBezTo>
                  <a:pt x="12297" y="17679"/>
                  <a:pt x="12302" y="17691"/>
                  <a:pt x="12302" y="17693"/>
                </a:cubicBezTo>
                <a:cubicBezTo>
                  <a:pt x="12304" y="17698"/>
                  <a:pt x="12306" y="17702"/>
                  <a:pt x="12308" y="17708"/>
                </a:cubicBezTo>
                <a:cubicBezTo>
                  <a:pt x="12325" y="17772"/>
                  <a:pt x="12319" y="17858"/>
                  <a:pt x="12302" y="17943"/>
                </a:cubicBezTo>
                <a:cubicBezTo>
                  <a:pt x="12297" y="18145"/>
                  <a:pt x="12280" y="18455"/>
                  <a:pt x="12259" y="18793"/>
                </a:cubicBezTo>
                <a:cubicBezTo>
                  <a:pt x="12282" y="18908"/>
                  <a:pt x="12276" y="19044"/>
                  <a:pt x="12237" y="19142"/>
                </a:cubicBezTo>
                <a:lnTo>
                  <a:pt x="12167" y="20143"/>
                </a:lnTo>
                <a:lnTo>
                  <a:pt x="11841" y="20189"/>
                </a:lnTo>
                <a:cubicBezTo>
                  <a:pt x="11550" y="20229"/>
                  <a:pt x="11516" y="20259"/>
                  <a:pt x="11510" y="20462"/>
                </a:cubicBezTo>
                <a:cubicBezTo>
                  <a:pt x="11506" y="20586"/>
                  <a:pt x="11482" y="20791"/>
                  <a:pt x="11456" y="20925"/>
                </a:cubicBezTo>
                <a:cubicBezTo>
                  <a:pt x="11429" y="21059"/>
                  <a:pt x="11427" y="21214"/>
                  <a:pt x="11450" y="21266"/>
                </a:cubicBezTo>
                <a:cubicBezTo>
                  <a:pt x="11514" y="21409"/>
                  <a:pt x="11677" y="21382"/>
                  <a:pt x="11722" y="21221"/>
                </a:cubicBezTo>
                <a:cubicBezTo>
                  <a:pt x="11743" y="21143"/>
                  <a:pt x="11733" y="20981"/>
                  <a:pt x="11694" y="20864"/>
                </a:cubicBezTo>
                <a:cubicBezTo>
                  <a:pt x="11588" y="20538"/>
                  <a:pt x="11696" y="20494"/>
                  <a:pt x="12525" y="20500"/>
                </a:cubicBezTo>
                <a:lnTo>
                  <a:pt x="13268" y="20507"/>
                </a:lnTo>
                <a:lnTo>
                  <a:pt x="13268" y="20910"/>
                </a:lnTo>
                <a:cubicBezTo>
                  <a:pt x="13268" y="21223"/>
                  <a:pt x="13294" y="21318"/>
                  <a:pt x="13382" y="21342"/>
                </a:cubicBezTo>
                <a:cubicBezTo>
                  <a:pt x="13524" y="21381"/>
                  <a:pt x="13604" y="21121"/>
                  <a:pt x="13512" y="20917"/>
                </a:cubicBezTo>
                <a:cubicBezTo>
                  <a:pt x="13471" y="20826"/>
                  <a:pt x="13468" y="20706"/>
                  <a:pt x="13501" y="20621"/>
                </a:cubicBezTo>
                <a:cubicBezTo>
                  <a:pt x="13548" y="20505"/>
                  <a:pt x="13683" y="20486"/>
                  <a:pt x="14272" y="20500"/>
                </a:cubicBezTo>
                <a:cubicBezTo>
                  <a:pt x="15004" y="20517"/>
                  <a:pt x="15228" y="20614"/>
                  <a:pt x="15064" y="20841"/>
                </a:cubicBezTo>
                <a:cubicBezTo>
                  <a:pt x="14953" y="20997"/>
                  <a:pt x="14967" y="21268"/>
                  <a:pt x="15091" y="21334"/>
                </a:cubicBezTo>
                <a:cubicBezTo>
                  <a:pt x="15241" y="21414"/>
                  <a:pt x="15391" y="21116"/>
                  <a:pt x="15309" y="20902"/>
                </a:cubicBezTo>
                <a:cubicBezTo>
                  <a:pt x="15274" y="20813"/>
                  <a:pt x="15249" y="20614"/>
                  <a:pt x="15249" y="20462"/>
                </a:cubicBezTo>
                <a:cubicBezTo>
                  <a:pt x="15249" y="20194"/>
                  <a:pt x="15240" y="20189"/>
                  <a:pt x="14956" y="20189"/>
                </a:cubicBezTo>
                <a:cubicBezTo>
                  <a:pt x="14587" y="20189"/>
                  <a:pt x="14565" y="20124"/>
                  <a:pt x="14500" y="18740"/>
                </a:cubicBezTo>
                <a:cubicBezTo>
                  <a:pt x="14473" y="18168"/>
                  <a:pt x="14450" y="17680"/>
                  <a:pt x="14446" y="17655"/>
                </a:cubicBezTo>
                <a:cubicBezTo>
                  <a:pt x="14441" y="17630"/>
                  <a:pt x="14518" y="17603"/>
                  <a:pt x="14619" y="17587"/>
                </a:cubicBezTo>
                <a:lnTo>
                  <a:pt x="14804" y="17556"/>
                </a:lnTo>
                <a:lnTo>
                  <a:pt x="14760" y="17010"/>
                </a:lnTo>
                <a:cubicBezTo>
                  <a:pt x="14719" y="16509"/>
                  <a:pt x="14726" y="16472"/>
                  <a:pt x="14853" y="16426"/>
                </a:cubicBezTo>
                <a:cubicBezTo>
                  <a:pt x="15039" y="16358"/>
                  <a:pt x="15023" y="16136"/>
                  <a:pt x="14826" y="16031"/>
                </a:cubicBezTo>
                <a:cubicBezTo>
                  <a:pt x="14647" y="15937"/>
                  <a:pt x="14624" y="15686"/>
                  <a:pt x="14722" y="14977"/>
                </a:cubicBezTo>
                <a:cubicBezTo>
                  <a:pt x="14772" y="14621"/>
                  <a:pt x="15223" y="13711"/>
                  <a:pt x="15298" y="13816"/>
                </a:cubicBezTo>
                <a:cubicBezTo>
                  <a:pt x="15316" y="13841"/>
                  <a:pt x="15364" y="13819"/>
                  <a:pt x="15406" y="13770"/>
                </a:cubicBezTo>
                <a:cubicBezTo>
                  <a:pt x="15461" y="13708"/>
                  <a:pt x="15582" y="13854"/>
                  <a:pt x="15824" y="14271"/>
                </a:cubicBezTo>
                <a:cubicBezTo>
                  <a:pt x="16012" y="14594"/>
                  <a:pt x="16202" y="14889"/>
                  <a:pt x="16242" y="14923"/>
                </a:cubicBezTo>
                <a:cubicBezTo>
                  <a:pt x="16282" y="14958"/>
                  <a:pt x="16134" y="14674"/>
                  <a:pt x="15911" y="14294"/>
                </a:cubicBezTo>
                <a:lnTo>
                  <a:pt x="15504" y="13603"/>
                </a:lnTo>
                <a:lnTo>
                  <a:pt x="15520" y="11365"/>
                </a:lnTo>
                <a:lnTo>
                  <a:pt x="15536" y="9127"/>
                </a:lnTo>
                <a:lnTo>
                  <a:pt x="16964" y="9127"/>
                </a:lnTo>
                <a:lnTo>
                  <a:pt x="18391" y="9135"/>
                </a:lnTo>
                <a:lnTo>
                  <a:pt x="18407" y="9946"/>
                </a:lnTo>
                <a:cubicBezTo>
                  <a:pt x="18422" y="10592"/>
                  <a:pt x="18410" y="10788"/>
                  <a:pt x="18331" y="10880"/>
                </a:cubicBezTo>
                <a:cubicBezTo>
                  <a:pt x="18250" y="10973"/>
                  <a:pt x="18229" y="11214"/>
                  <a:pt x="18234" y="12177"/>
                </a:cubicBezTo>
                <a:cubicBezTo>
                  <a:pt x="18237" y="12829"/>
                  <a:pt x="18259" y="13712"/>
                  <a:pt x="18282" y="14134"/>
                </a:cubicBezTo>
                <a:cubicBezTo>
                  <a:pt x="18348" y="15314"/>
                  <a:pt x="18319" y="15661"/>
                  <a:pt x="18130" y="15781"/>
                </a:cubicBezTo>
                <a:cubicBezTo>
                  <a:pt x="17938" y="15903"/>
                  <a:pt x="17921" y="16177"/>
                  <a:pt x="18103" y="16244"/>
                </a:cubicBezTo>
                <a:cubicBezTo>
                  <a:pt x="18226" y="16288"/>
                  <a:pt x="18230" y="16331"/>
                  <a:pt x="18190" y="16828"/>
                </a:cubicBezTo>
                <a:cubicBezTo>
                  <a:pt x="18148" y="17349"/>
                  <a:pt x="18156" y="17375"/>
                  <a:pt x="18304" y="17404"/>
                </a:cubicBezTo>
                <a:cubicBezTo>
                  <a:pt x="18457" y="17435"/>
                  <a:pt x="18457" y="17437"/>
                  <a:pt x="18434" y="18520"/>
                </a:cubicBezTo>
                <a:cubicBezTo>
                  <a:pt x="18422" y="19116"/>
                  <a:pt x="18385" y="19672"/>
                  <a:pt x="18353" y="19756"/>
                </a:cubicBezTo>
                <a:cubicBezTo>
                  <a:pt x="18315" y="19855"/>
                  <a:pt x="18193" y="19913"/>
                  <a:pt x="18016" y="19931"/>
                </a:cubicBezTo>
                <a:cubicBezTo>
                  <a:pt x="17760" y="19957"/>
                  <a:pt x="17743" y="19984"/>
                  <a:pt x="17702" y="20280"/>
                </a:cubicBezTo>
                <a:cubicBezTo>
                  <a:pt x="17678" y="20454"/>
                  <a:pt x="17638" y="20678"/>
                  <a:pt x="17615" y="20781"/>
                </a:cubicBezTo>
                <a:cubicBezTo>
                  <a:pt x="17554" y="21050"/>
                  <a:pt x="17714" y="21219"/>
                  <a:pt x="17875" y="21054"/>
                </a:cubicBezTo>
                <a:cubicBezTo>
                  <a:pt x="17984" y="20943"/>
                  <a:pt x="17990" y="20905"/>
                  <a:pt x="17913" y="20705"/>
                </a:cubicBezTo>
                <a:cubicBezTo>
                  <a:pt x="17866" y="20580"/>
                  <a:pt x="17846" y="20433"/>
                  <a:pt x="17870" y="20379"/>
                </a:cubicBezTo>
                <a:cubicBezTo>
                  <a:pt x="17898" y="20316"/>
                  <a:pt x="18197" y="20280"/>
                  <a:pt x="18689" y="20280"/>
                </a:cubicBezTo>
                <a:cubicBezTo>
                  <a:pt x="19322" y="20280"/>
                  <a:pt x="19473" y="20305"/>
                  <a:pt x="19503" y="20416"/>
                </a:cubicBezTo>
                <a:cubicBezTo>
                  <a:pt x="19524" y="20492"/>
                  <a:pt x="19504" y="20609"/>
                  <a:pt x="19460" y="20682"/>
                </a:cubicBezTo>
                <a:cubicBezTo>
                  <a:pt x="19353" y="20862"/>
                  <a:pt x="19426" y="21092"/>
                  <a:pt x="19590" y="21092"/>
                </a:cubicBezTo>
                <a:cubicBezTo>
                  <a:pt x="19755" y="21092"/>
                  <a:pt x="19828" y="20862"/>
                  <a:pt x="19720" y="20682"/>
                </a:cubicBezTo>
                <a:cubicBezTo>
                  <a:pt x="19677" y="20609"/>
                  <a:pt x="19656" y="20492"/>
                  <a:pt x="19677" y="20416"/>
                </a:cubicBezTo>
                <a:cubicBezTo>
                  <a:pt x="19708" y="20305"/>
                  <a:pt x="19855" y="20280"/>
                  <a:pt x="20464" y="20280"/>
                </a:cubicBezTo>
                <a:cubicBezTo>
                  <a:pt x="21261" y="20280"/>
                  <a:pt x="21362" y="20337"/>
                  <a:pt x="21218" y="20712"/>
                </a:cubicBezTo>
                <a:cubicBezTo>
                  <a:pt x="21113" y="20985"/>
                  <a:pt x="21270" y="21239"/>
                  <a:pt x="21457" y="21099"/>
                </a:cubicBezTo>
                <a:cubicBezTo>
                  <a:pt x="21539" y="21038"/>
                  <a:pt x="21585" y="20982"/>
                  <a:pt x="21593" y="20925"/>
                </a:cubicBezTo>
                <a:cubicBezTo>
                  <a:pt x="21600" y="20867"/>
                  <a:pt x="21570" y="20810"/>
                  <a:pt x="21506" y="20735"/>
                </a:cubicBezTo>
                <a:cubicBezTo>
                  <a:pt x="21454" y="20676"/>
                  <a:pt x="21403" y="20478"/>
                  <a:pt x="21392" y="20295"/>
                </a:cubicBezTo>
                <a:cubicBezTo>
                  <a:pt x="21373" y="19984"/>
                  <a:pt x="21360" y="19964"/>
                  <a:pt x="21137" y="19938"/>
                </a:cubicBezTo>
                <a:cubicBezTo>
                  <a:pt x="21006" y="19923"/>
                  <a:pt x="20864" y="19849"/>
                  <a:pt x="20822" y="19779"/>
                </a:cubicBezTo>
                <a:cubicBezTo>
                  <a:pt x="20743" y="19647"/>
                  <a:pt x="20604" y="17704"/>
                  <a:pt x="20659" y="17503"/>
                </a:cubicBezTo>
                <a:cubicBezTo>
                  <a:pt x="20676" y="17441"/>
                  <a:pt x="20756" y="17389"/>
                  <a:pt x="20838" y="17389"/>
                </a:cubicBezTo>
                <a:cubicBezTo>
                  <a:pt x="20983" y="17389"/>
                  <a:pt x="20989" y="17364"/>
                  <a:pt x="20952" y="16828"/>
                </a:cubicBezTo>
                <a:cubicBezTo>
                  <a:pt x="20919" y="16343"/>
                  <a:pt x="20926" y="16273"/>
                  <a:pt x="21028" y="16236"/>
                </a:cubicBezTo>
                <a:cubicBezTo>
                  <a:pt x="21194" y="16176"/>
                  <a:pt x="21176" y="15951"/>
                  <a:pt x="20979" y="15697"/>
                </a:cubicBezTo>
                <a:cubicBezTo>
                  <a:pt x="20840" y="15517"/>
                  <a:pt x="20814" y="15428"/>
                  <a:pt x="20849" y="15189"/>
                </a:cubicBezTo>
                <a:cubicBezTo>
                  <a:pt x="20873" y="15030"/>
                  <a:pt x="20926" y="14342"/>
                  <a:pt x="20969" y="13656"/>
                </a:cubicBezTo>
                <a:cubicBezTo>
                  <a:pt x="21032" y="12642"/>
                  <a:pt x="21033" y="12351"/>
                  <a:pt x="20963" y="12078"/>
                </a:cubicBezTo>
                <a:cubicBezTo>
                  <a:pt x="20916" y="11894"/>
                  <a:pt x="20892" y="11584"/>
                  <a:pt x="20909" y="11396"/>
                </a:cubicBezTo>
                <a:cubicBezTo>
                  <a:pt x="20935" y="11110"/>
                  <a:pt x="20916" y="11033"/>
                  <a:pt x="20789" y="10918"/>
                </a:cubicBezTo>
                <a:cubicBezTo>
                  <a:pt x="20645" y="10786"/>
                  <a:pt x="20636" y="10725"/>
                  <a:pt x="20616" y="9537"/>
                </a:cubicBezTo>
                <a:cubicBezTo>
                  <a:pt x="20596" y="8340"/>
                  <a:pt x="20587" y="8279"/>
                  <a:pt x="20415" y="7966"/>
                </a:cubicBezTo>
                <a:lnTo>
                  <a:pt x="20241" y="7640"/>
                </a:lnTo>
                <a:lnTo>
                  <a:pt x="20241" y="4241"/>
                </a:lnTo>
                <a:cubicBezTo>
                  <a:pt x="20241" y="914"/>
                  <a:pt x="20239" y="835"/>
                  <a:pt x="20366" y="789"/>
                </a:cubicBezTo>
                <a:cubicBezTo>
                  <a:pt x="20438" y="763"/>
                  <a:pt x="20496" y="704"/>
                  <a:pt x="20496" y="660"/>
                </a:cubicBezTo>
                <a:cubicBezTo>
                  <a:pt x="20496" y="615"/>
                  <a:pt x="18244" y="584"/>
                  <a:pt x="15249" y="584"/>
                </a:cubicBezTo>
                <a:close/>
                <a:moveTo>
                  <a:pt x="15406" y="14354"/>
                </a:moveTo>
                <a:cubicBezTo>
                  <a:pt x="15395" y="14348"/>
                  <a:pt x="15385" y="14405"/>
                  <a:pt x="15385" y="14499"/>
                </a:cubicBezTo>
                <a:cubicBezTo>
                  <a:pt x="15385" y="14623"/>
                  <a:pt x="15405" y="14667"/>
                  <a:pt x="15423" y="14605"/>
                </a:cubicBezTo>
                <a:cubicBezTo>
                  <a:pt x="15441" y="14543"/>
                  <a:pt x="15441" y="14447"/>
                  <a:pt x="15423" y="14385"/>
                </a:cubicBezTo>
                <a:cubicBezTo>
                  <a:pt x="15418" y="14369"/>
                  <a:pt x="15410" y="14357"/>
                  <a:pt x="15406" y="14354"/>
                </a:cubicBezTo>
                <a:close/>
              </a:path>
            </a:pathLst>
          </a:custGeom>
          <a:ln w="12700">
            <a:miter lim="400000"/>
          </a:ln>
        </p:spPr>
      </p:pic>
      <p:sp>
        <p:nvSpPr>
          <p:cNvPr id="157" name="Прямоугольник"/>
          <p:cNvSpPr/>
          <p:nvPr/>
        </p:nvSpPr>
        <p:spPr>
          <a:xfrm>
            <a:off x="267324" y="1236793"/>
            <a:ext cx="2866295" cy="1696618"/>
          </a:xfrm>
          <a:prstGeom prst="rect">
            <a:avLst/>
          </a:prstGeom>
          <a:solidFill>
            <a:srgbClr val="000000"/>
          </a:solidFill>
          <a:ln w="12700">
            <a:solidFill>
              <a:schemeClr val="accent1"/>
            </a:solidFill>
            <a:miter/>
          </a:ln>
        </p:spPr>
        <p:txBody>
          <a:bodyPr lIns="45719" rIns="45719" anchor="ctr"/>
          <a:lstStyle/>
          <a:p>
            <a:endParaRPr/>
          </a:p>
        </p:txBody>
      </p:sp>
      <p:pic>
        <p:nvPicPr>
          <p:cNvPr id="158" name="IMG_0395.png" descr="IMG_0395.png"/>
          <p:cNvPicPr>
            <a:picLocks noChangeAspect="1"/>
          </p:cNvPicPr>
          <p:nvPr/>
        </p:nvPicPr>
        <p:blipFill>
          <a:blip r:embed="rId4">
            <a:extLst/>
          </a:blip>
          <a:srcRect r="4114" b="12"/>
          <a:stretch>
            <a:fillRect/>
          </a:stretch>
        </p:blipFill>
        <p:spPr>
          <a:xfrm>
            <a:off x="10610288" y="1236793"/>
            <a:ext cx="1433185" cy="1145779"/>
          </a:xfrm>
          <a:custGeom>
            <a:avLst/>
            <a:gdLst/>
            <a:ahLst/>
            <a:cxnLst>
              <a:cxn ang="0">
                <a:pos x="wd2" y="hd2"/>
              </a:cxn>
              <a:cxn ang="5400000">
                <a:pos x="wd2" y="hd2"/>
              </a:cxn>
              <a:cxn ang="10800000">
                <a:pos x="wd2" y="hd2"/>
              </a:cxn>
              <a:cxn ang="16200000">
                <a:pos x="wd2" y="hd2"/>
              </a:cxn>
            </a:cxnLst>
            <a:rect l="0" t="0" r="r" b="b"/>
            <a:pathLst>
              <a:path w="21546" h="21600" extrusionOk="0">
                <a:moveTo>
                  <a:pt x="17977" y="0"/>
                </a:moveTo>
                <a:lnTo>
                  <a:pt x="17595" y="239"/>
                </a:lnTo>
                <a:cubicBezTo>
                  <a:pt x="16980" y="619"/>
                  <a:pt x="16366" y="1174"/>
                  <a:pt x="15751" y="1915"/>
                </a:cubicBezTo>
                <a:lnTo>
                  <a:pt x="15543" y="2170"/>
                </a:lnTo>
                <a:lnTo>
                  <a:pt x="15286" y="2020"/>
                </a:lnTo>
                <a:cubicBezTo>
                  <a:pt x="14901" y="1801"/>
                  <a:pt x="14520" y="1646"/>
                  <a:pt x="14367" y="1646"/>
                </a:cubicBezTo>
                <a:cubicBezTo>
                  <a:pt x="13928" y="1646"/>
                  <a:pt x="13976" y="2165"/>
                  <a:pt x="14481" y="2888"/>
                </a:cubicBezTo>
                <a:lnTo>
                  <a:pt x="14672" y="3165"/>
                </a:lnTo>
                <a:lnTo>
                  <a:pt x="14421" y="3449"/>
                </a:lnTo>
                <a:lnTo>
                  <a:pt x="14170" y="3733"/>
                </a:lnTo>
                <a:lnTo>
                  <a:pt x="13860" y="3741"/>
                </a:lnTo>
                <a:cubicBezTo>
                  <a:pt x="13576" y="3744"/>
                  <a:pt x="13537" y="3753"/>
                  <a:pt x="13389" y="3883"/>
                </a:cubicBezTo>
                <a:cubicBezTo>
                  <a:pt x="12995" y="4230"/>
                  <a:pt x="12941" y="4884"/>
                  <a:pt x="13269" y="5364"/>
                </a:cubicBezTo>
                <a:cubicBezTo>
                  <a:pt x="13387" y="5537"/>
                  <a:pt x="13393" y="5566"/>
                  <a:pt x="13359" y="5731"/>
                </a:cubicBezTo>
                <a:cubicBezTo>
                  <a:pt x="13243" y="6288"/>
                  <a:pt x="13236" y="6917"/>
                  <a:pt x="13329" y="7886"/>
                </a:cubicBezTo>
                <a:cubicBezTo>
                  <a:pt x="13338" y="7974"/>
                  <a:pt x="13310" y="7976"/>
                  <a:pt x="12905" y="7998"/>
                </a:cubicBezTo>
                <a:lnTo>
                  <a:pt x="12476" y="8028"/>
                </a:lnTo>
                <a:lnTo>
                  <a:pt x="12476" y="8163"/>
                </a:lnTo>
                <a:cubicBezTo>
                  <a:pt x="12478" y="8240"/>
                  <a:pt x="12572" y="8548"/>
                  <a:pt x="12679" y="8844"/>
                </a:cubicBezTo>
                <a:cubicBezTo>
                  <a:pt x="12785" y="9139"/>
                  <a:pt x="12856" y="9394"/>
                  <a:pt x="12840" y="9412"/>
                </a:cubicBezTo>
                <a:cubicBezTo>
                  <a:pt x="12824" y="9430"/>
                  <a:pt x="12691" y="9397"/>
                  <a:pt x="12547" y="9337"/>
                </a:cubicBezTo>
                <a:cubicBezTo>
                  <a:pt x="12327" y="9246"/>
                  <a:pt x="11913" y="9169"/>
                  <a:pt x="11420" y="9120"/>
                </a:cubicBezTo>
                <a:lnTo>
                  <a:pt x="11312" y="9105"/>
                </a:lnTo>
                <a:lnTo>
                  <a:pt x="11289" y="5080"/>
                </a:lnTo>
                <a:cubicBezTo>
                  <a:pt x="11274" y="1901"/>
                  <a:pt x="11260" y="1059"/>
                  <a:pt x="11223" y="1062"/>
                </a:cubicBezTo>
                <a:cubicBezTo>
                  <a:pt x="11113" y="1073"/>
                  <a:pt x="11104" y="1085"/>
                  <a:pt x="11104" y="1190"/>
                </a:cubicBezTo>
                <a:cubicBezTo>
                  <a:pt x="11104" y="1250"/>
                  <a:pt x="11092" y="1316"/>
                  <a:pt x="11080" y="1332"/>
                </a:cubicBezTo>
                <a:cubicBezTo>
                  <a:pt x="11057" y="1360"/>
                  <a:pt x="10744" y="1082"/>
                  <a:pt x="10674" y="973"/>
                </a:cubicBezTo>
                <a:cubicBezTo>
                  <a:pt x="10636" y="914"/>
                  <a:pt x="10396" y="702"/>
                  <a:pt x="9958" y="352"/>
                </a:cubicBezTo>
                <a:cubicBezTo>
                  <a:pt x="9829" y="248"/>
                  <a:pt x="9687" y="128"/>
                  <a:pt x="9648" y="82"/>
                </a:cubicBezTo>
                <a:cubicBezTo>
                  <a:pt x="9616" y="46"/>
                  <a:pt x="9502" y="26"/>
                  <a:pt x="8974" y="15"/>
                </a:cubicBezTo>
                <a:cubicBezTo>
                  <a:pt x="7895" y="22"/>
                  <a:pt x="7150" y="28"/>
                  <a:pt x="7142" y="37"/>
                </a:cubicBezTo>
                <a:cubicBezTo>
                  <a:pt x="7122" y="59"/>
                  <a:pt x="7024" y="118"/>
                  <a:pt x="6921" y="165"/>
                </a:cubicBezTo>
                <a:cubicBezTo>
                  <a:pt x="6638" y="293"/>
                  <a:pt x="6274" y="606"/>
                  <a:pt x="6020" y="943"/>
                </a:cubicBezTo>
                <a:cubicBezTo>
                  <a:pt x="5796" y="1240"/>
                  <a:pt x="5560" y="1693"/>
                  <a:pt x="5531" y="1885"/>
                </a:cubicBezTo>
                <a:cubicBezTo>
                  <a:pt x="5488" y="2162"/>
                  <a:pt x="5148" y="2599"/>
                  <a:pt x="4803" y="2813"/>
                </a:cubicBezTo>
                <a:cubicBezTo>
                  <a:pt x="4614" y="2931"/>
                  <a:pt x="4203" y="3124"/>
                  <a:pt x="3920" y="3232"/>
                </a:cubicBezTo>
                <a:cubicBezTo>
                  <a:pt x="3817" y="3272"/>
                  <a:pt x="3707" y="3325"/>
                  <a:pt x="3675" y="3344"/>
                </a:cubicBezTo>
                <a:cubicBezTo>
                  <a:pt x="3644" y="3364"/>
                  <a:pt x="3562" y="3393"/>
                  <a:pt x="3490" y="3412"/>
                </a:cubicBezTo>
                <a:cubicBezTo>
                  <a:pt x="3148" y="3501"/>
                  <a:pt x="2625" y="3801"/>
                  <a:pt x="2375" y="4055"/>
                </a:cubicBezTo>
                <a:cubicBezTo>
                  <a:pt x="2135" y="4298"/>
                  <a:pt x="1539" y="5288"/>
                  <a:pt x="1539" y="5439"/>
                </a:cubicBezTo>
                <a:cubicBezTo>
                  <a:pt x="1539" y="5472"/>
                  <a:pt x="1502" y="5586"/>
                  <a:pt x="1462" y="5701"/>
                </a:cubicBezTo>
                <a:cubicBezTo>
                  <a:pt x="1311" y="6128"/>
                  <a:pt x="1342" y="7257"/>
                  <a:pt x="1515" y="7833"/>
                </a:cubicBezTo>
                <a:cubicBezTo>
                  <a:pt x="1539" y="7911"/>
                  <a:pt x="1560" y="8004"/>
                  <a:pt x="1563" y="8035"/>
                </a:cubicBezTo>
                <a:cubicBezTo>
                  <a:pt x="1575" y="8136"/>
                  <a:pt x="1875" y="8914"/>
                  <a:pt x="2076" y="9367"/>
                </a:cubicBezTo>
                <a:lnTo>
                  <a:pt x="2208" y="9674"/>
                </a:lnTo>
                <a:lnTo>
                  <a:pt x="2214" y="11185"/>
                </a:lnTo>
                <a:cubicBezTo>
                  <a:pt x="2217" y="12018"/>
                  <a:pt x="2213" y="12718"/>
                  <a:pt x="2202" y="12742"/>
                </a:cubicBezTo>
                <a:cubicBezTo>
                  <a:pt x="2190" y="12766"/>
                  <a:pt x="1948" y="12742"/>
                  <a:pt x="1641" y="12682"/>
                </a:cubicBezTo>
                <a:cubicBezTo>
                  <a:pt x="1343" y="12624"/>
                  <a:pt x="944" y="12558"/>
                  <a:pt x="758" y="12540"/>
                </a:cubicBezTo>
                <a:cubicBezTo>
                  <a:pt x="447" y="12509"/>
                  <a:pt x="420" y="12519"/>
                  <a:pt x="400" y="12599"/>
                </a:cubicBezTo>
                <a:cubicBezTo>
                  <a:pt x="372" y="12711"/>
                  <a:pt x="258" y="13658"/>
                  <a:pt x="131" y="14874"/>
                </a:cubicBezTo>
                <a:cubicBezTo>
                  <a:pt x="97" y="15197"/>
                  <a:pt x="55" y="15495"/>
                  <a:pt x="36" y="15540"/>
                </a:cubicBezTo>
                <a:cubicBezTo>
                  <a:pt x="14" y="15589"/>
                  <a:pt x="0" y="16807"/>
                  <a:pt x="0" y="18615"/>
                </a:cubicBezTo>
                <a:lnTo>
                  <a:pt x="0" y="19198"/>
                </a:lnTo>
                <a:lnTo>
                  <a:pt x="84" y="19221"/>
                </a:lnTo>
                <a:cubicBezTo>
                  <a:pt x="130" y="19233"/>
                  <a:pt x="403" y="19294"/>
                  <a:pt x="692" y="19348"/>
                </a:cubicBezTo>
                <a:cubicBezTo>
                  <a:pt x="981" y="19402"/>
                  <a:pt x="1305" y="19459"/>
                  <a:pt x="1408" y="19483"/>
                </a:cubicBezTo>
                <a:cubicBezTo>
                  <a:pt x="1902" y="19595"/>
                  <a:pt x="3024" y="19772"/>
                  <a:pt x="3180" y="19759"/>
                </a:cubicBezTo>
                <a:cubicBezTo>
                  <a:pt x="3353" y="19746"/>
                  <a:pt x="3356" y="19743"/>
                  <a:pt x="3407" y="19535"/>
                </a:cubicBezTo>
                <a:cubicBezTo>
                  <a:pt x="3435" y="19419"/>
                  <a:pt x="3474" y="19277"/>
                  <a:pt x="3490" y="19221"/>
                </a:cubicBezTo>
                <a:lnTo>
                  <a:pt x="3520" y="19116"/>
                </a:lnTo>
                <a:lnTo>
                  <a:pt x="3759" y="19206"/>
                </a:lnTo>
                <a:cubicBezTo>
                  <a:pt x="3889" y="19257"/>
                  <a:pt x="4072" y="19313"/>
                  <a:pt x="4165" y="19326"/>
                </a:cubicBezTo>
                <a:cubicBezTo>
                  <a:pt x="4257" y="19338"/>
                  <a:pt x="4419" y="19388"/>
                  <a:pt x="4523" y="19438"/>
                </a:cubicBezTo>
                <a:cubicBezTo>
                  <a:pt x="4626" y="19487"/>
                  <a:pt x="4775" y="19543"/>
                  <a:pt x="4857" y="19557"/>
                </a:cubicBezTo>
                <a:cubicBezTo>
                  <a:pt x="4939" y="19572"/>
                  <a:pt x="5043" y="19609"/>
                  <a:pt x="5089" y="19647"/>
                </a:cubicBezTo>
                <a:cubicBezTo>
                  <a:pt x="5136" y="19685"/>
                  <a:pt x="5209" y="19722"/>
                  <a:pt x="5250" y="19722"/>
                </a:cubicBezTo>
                <a:cubicBezTo>
                  <a:pt x="5329" y="19722"/>
                  <a:pt x="5504" y="19833"/>
                  <a:pt x="5734" y="20029"/>
                </a:cubicBezTo>
                <a:cubicBezTo>
                  <a:pt x="5807" y="20092"/>
                  <a:pt x="5884" y="20141"/>
                  <a:pt x="5901" y="20141"/>
                </a:cubicBezTo>
                <a:cubicBezTo>
                  <a:pt x="6017" y="20141"/>
                  <a:pt x="7122" y="21498"/>
                  <a:pt x="7064" y="21570"/>
                </a:cubicBezTo>
                <a:cubicBezTo>
                  <a:pt x="7055" y="21582"/>
                  <a:pt x="9035" y="21595"/>
                  <a:pt x="11527" y="21600"/>
                </a:cubicBezTo>
                <a:lnTo>
                  <a:pt x="11605" y="21473"/>
                </a:lnTo>
                <a:cubicBezTo>
                  <a:pt x="11845" y="21095"/>
                  <a:pt x="12352" y="20242"/>
                  <a:pt x="12547" y="19879"/>
                </a:cubicBezTo>
                <a:cubicBezTo>
                  <a:pt x="13019" y="19006"/>
                  <a:pt x="13626" y="17672"/>
                  <a:pt x="13765" y="17208"/>
                </a:cubicBezTo>
                <a:cubicBezTo>
                  <a:pt x="13823" y="17014"/>
                  <a:pt x="13859" y="17090"/>
                  <a:pt x="13950" y="17612"/>
                </a:cubicBezTo>
                <a:cubicBezTo>
                  <a:pt x="14223" y="19200"/>
                  <a:pt x="14810" y="20299"/>
                  <a:pt x="15459" y="20448"/>
                </a:cubicBezTo>
                <a:cubicBezTo>
                  <a:pt x="15757" y="20516"/>
                  <a:pt x="16184" y="20217"/>
                  <a:pt x="16688" y="19587"/>
                </a:cubicBezTo>
                <a:cubicBezTo>
                  <a:pt x="17656" y="18378"/>
                  <a:pt x="18988" y="16038"/>
                  <a:pt x="19188" y="15196"/>
                </a:cubicBezTo>
                <a:cubicBezTo>
                  <a:pt x="19203" y="15132"/>
                  <a:pt x="19272" y="15019"/>
                  <a:pt x="19343" y="14941"/>
                </a:cubicBezTo>
                <a:cubicBezTo>
                  <a:pt x="19494" y="14777"/>
                  <a:pt x="19558" y="14514"/>
                  <a:pt x="19510" y="14245"/>
                </a:cubicBezTo>
                <a:cubicBezTo>
                  <a:pt x="19487" y="14117"/>
                  <a:pt x="19488" y="14061"/>
                  <a:pt x="19522" y="14036"/>
                </a:cubicBezTo>
                <a:cubicBezTo>
                  <a:pt x="19672" y="13925"/>
                  <a:pt x="19750" y="13379"/>
                  <a:pt x="19648" y="13131"/>
                </a:cubicBezTo>
                <a:cubicBezTo>
                  <a:pt x="19606" y="13030"/>
                  <a:pt x="19608" y="12997"/>
                  <a:pt x="19665" y="12876"/>
                </a:cubicBezTo>
                <a:cubicBezTo>
                  <a:pt x="19792" y="12613"/>
                  <a:pt x="19726" y="12025"/>
                  <a:pt x="19558" y="11919"/>
                </a:cubicBezTo>
                <a:cubicBezTo>
                  <a:pt x="19520" y="11894"/>
                  <a:pt x="19376" y="11847"/>
                  <a:pt x="19242" y="11814"/>
                </a:cubicBezTo>
                <a:cubicBezTo>
                  <a:pt x="18853" y="11716"/>
                  <a:pt x="18865" y="11732"/>
                  <a:pt x="18878" y="11260"/>
                </a:cubicBezTo>
                <a:cubicBezTo>
                  <a:pt x="18888" y="10863"/>
                  <a:pt x="18888" y="10848"/>
                  <a:pt x="18979" y="10834"/>
                </a:cubicBezTo>
                <a:cubicBezTo>
                  <a:pt x="19031" y="10825"/>
                  <a:pt x="19213" y="10735"/>
                  <a:pt x="19385" y="10632"/>
                </a:cubicBezTo>
                <a:cubicBezTo>
                  <a:pt x="19939" y="10299"/>
                  <a:pt x="20351" y="9637"/>
                  <a:pt x="20447" y="8918"/>
                </a:cubicBezTo>
                <a:cubicBezTo>
                  <a:pt x="20471" y="8738"/>
                  <a:pt x="20495" y="8565"/>
                  <a:pt x="20501" y="8537"/>
                </a:cubicBezTo>
                <a:cubicBezTo>
                  <a:pt x="20508" y="8502"/>
                  <a:pt x="20600" y="8524"/>
                  <a:pt x="20769" y="8597"/>
                </a:cubicBezTo>
                <a:cubicBezTo>
                  <a:pt x="21072" y="8726"/>
                  <a:pt x="21387" y="8742"/>
                  <a:pt x="21473" y="8634"/>
                </a:cubicBezTo>
                <a:cubicBezTo>
                  <a:pt x="21600" y="8475"/>
                  <a:pt x="21522" y="8160"/>
                  <a:pt x="21235" y="7676"/>
                </a:cubicBezTo>
                <a:cubicBezTo>
                  <a:pt x="21133" y="7505"/>
                  <a:pt x="20976" y="7274"/>
                  <a:pt x="20883" y="7160"/>
                </a:cubicBezTo>
                <a:cubicBezTo>
                  <a:pt x="20719" y="6960"/>
                  <a:pt x="20712" y="6948"/>
                  <a:pt x="20763" y="6823"/>
                </a:cubicBezTo>
                <a:cubicBezTo>
                  <a:pt x="20841" y="6634"/>
                  <a:pt x="21211" y="5478"/>
                  <a:pt x="21288" y="5177"/>
                </a:cubicBezTo>
                <a:cubicBezTo>
                  <a:pt x="21459" y="4516"/>
                  <a:pt x="21540" y="3975"/>
                  <a:pt x="21545" y="3487"/>
                </a:cubicBezTo>
                <a:cubicBezTo>
                  <a:pt x="21550" y="3035"/>
                  <a:pt x="21541" y="2965"/>
                  <a:pt x="21449" y="2746"/>
                </a:cubicBezTo>
                <a:cubicBezTo>
                  <a:pt x="21271" y="2321"/>
                  <a:pt x="20729" y="1978"/>
                  <a:pt x="20238" y="1975"/>
                </a:cubicBezTo>
                <a:cubicBezTo>
                  <a:pt x="19878" y="1973"/>
                  <a:pt x="19495" y="1623"/>
                  <a:pt x="19397" y="1212"/>
                </a:cubicBezTo>
                <a:cubicBezTo>
                  <a:pt x="19286" y="748"/>
                  <a:pt x="19137" y="514"/>
                  <a:pt x="18753" y="187"/>
                </a:cubicBezTo>
                <a:lnTo>
                  <a:pt x="18538" y="0"/>
                </a:lnTo>
                <a:lnTo>
                  <a:pt x="17977" y="0"/>
                </a:lnTo>
                <a:close/>
                <a:moveTo>
                  <a:pt x="16020" y="11365"/>
                </a:moveTo>
                <a:cubicBezTo>
                  <a:pt x="16062" y="11371"/>
                  <a:pt x="16120" y="11383"/>
                  <a:pt x="16175" y="11402"/>
                </a:cubicBezTo>
                <a:cubicBezTo>
                  <a:pt x="16210" y="11414"/>
                  <a:pt x="16255" y="11422"/>
                  <a:pt x="16294" y="11432"/>
                </a:cubicBezTo>
                <a:cubicBezTo>
                  <a:pt x="16315" y="11436"/>
                  <a:pt x="16331" y="11441"/>
                  <a:pt x="16348" y="11447"/>
                </a:cubicBezTo>
                <a:cubicBezTo>
                  <a:pt x="16484" y="11477"/>
                  <a:pt x="16634" y="11501"/>
                  <a:pt x="16796" y="11507"/>
                </a:cubicBezTo>
                <a:cubicBezTo>
                  <a:pt x="16799" y="11507"/>
                  <a:pt x="16804" y="11507"/>
                  <a:pt x="16808" y="11507"/>
                </a:cubicBezTo>
                <a:cubicBezTo>
                  <a:pt x="16855" y="11503"/>
                  <a:pt x="16911" y="11505"/>
                  <a:pt x="16981" y="11507"/>
                </a:cubicBezTo>
                <a:cubicBezTo>
                  <a:pt x="16989" y="11507"/>
                  <a:pt x="16990" y="11507"/>
                  <a:pt x="16998" y="11507"/>
                </a:cubicBezTo>
                <a:cubicBezTo>
                  <a:pt x="17162" y="11503"/>
                  <a:pt x="17328" y="11490"/>
                  <a:pt x="17482" y="11462"/>
                </a:cubicBezTo>
                <a:cubicBezTo>
                  <a:pt x="17530" y="11453"/>
                  <a:pt x="17543" y="11448"/>
                  <a:pt x="17589" y="11440"/>
                </a:cubicBezTo>
                <a:cubicBezTo>
                  <a:pt x="17745" y="11397"/>
                  <a:pt x="17956" y="11357"/>
                  <a:pt x="17977" y="11372"/>
                </a:cubicBezTo>
                <a:cubicBezTo>
                  <a:pt x="17978" y="11373"/>
                  <a:pt x="17976" y="11379"/>
                  <a:pt x="17977" y="11380"/>
                </a:cubicBezTo>
                <a:cubicBezTo>
                  <a:pt x="18013" y="11387"/>
                  <a:pt x="18029" y="11422"/>
                  <a:pt x="18037" y="11537"/>
                </a:cubicBezTo>
                <a:cubicBezTo>
                  <a:pt x="18044" y="11645"/>
                  <a:pt x="18037" y="11691"/>
                  <a:pt x="17983" y="11739"/>
                </a:cubicBezTo>
                <a:cubicBezTo>
                  <a:pt x="17977" y="11763"/>
                  <a:pt x="17974" y="11785"/>
                  <a:pt x="17965" y="11791"/>
                </a:cubicBezTo>
                <a:cubicBezTo>
                  <a:pt x="17950" y="11803"/>
                  <a:pt x="17910" y="11809"/>
                  <a:pt x="17870" y="11814"/>
                </a:cubicBezTo>
                <a:cubicBezTo>
                  <a:pt x="17857" y="11821"/>
                  <a:pt x="17854" y="11828"/>
                  <a:pt x="17840" y="11836"/>
                </a:cubicBezTo>
                <a:cubicBezTo>
                  <a:pt x="17748" y="11891"/>
                  <a:pt x="17687" y="11950"/>
                  <a:pt x="17637" y="12008"/>
                </a:cubicBezTo>
                <a:cubicBezTo>
                  <a:pt x="17624" y="12033"/>
                  <a:pt x="17621" y="12037"/>
                  <a:pt x="17601" y="12068"/>
                </a:cubicBezTo>
                <a:cubicBezTo>
                  <a:pt x="17543" y="12160"/>
                  <a:pt x="17518" y="12267"/>
                  <a:pt x="17518" y="12405"/>
                </a:cubicBezTo>
                <a:cubicBezTo>
                  <a:pt x="17518" y="12508"/>
                  <a:pt x="17512" y="12566"/>
                  <a:pt x="17482" y="12622"/>
                </a:cubicBezTo>
                <a:cubicBezTo>
                  <a:pt x="17465" y="12677"/>
                  <a:pt x="17435" y="12710"/>
                  <a:pt x="17374" y="12756"/>
                </a:cubicBezTo>
                <a:cubicBezTo>
                  <a:pt x="17088" y="12975"/>
                  <a:pt x="17068" y="13637"/>
                  <a:pt x="17345" y="13864"/>
                </a:cubicBezTo>
                <a:cubicBezTo>
                  <a:pt x="17347" y="13866"/>
                  <a:pt x="17348" y="13869"/>
                  <a:pt x="17350" y="13871"/>
                </a:cubicBezTo>
                <a:cubicBezTo>
                  <a:pt x="17364" y="13879"/>
                  <a:pt x="17382" y="13886"/>
                  <a:pt x="17392" y="13886"/>
                </a:cubicBezTo>
                <a:cubicBezTo>
                  <a:pt x="17419" y="13886"/>
                  <a:pt x="17451" y="13906"/>
                  <a:pt x="17464" y="13931"/>
                </a:cubicBezTo>
                <a:cubicBezTo>
                  <a:pt x="17486" y="13976"/>
                  <a:pt x="17419" y="14117"/>
                  <a:pt x="17368" y="14171"/>
                </a:cubicBezTo>
                <a:cubicBezTo>
                  <a:pt x="17352" y="14208"/>
                  <a:pt x="17331" y="14252"/>
                  <a:pt x="17303" y="14298"/>
                </a:cubicBezTo>
                <a:cubicBezTo>
                  <a:pt x="17265" y="14359"/>
                  <a:pt x="17061" y="14743"/>
                  <a:pt x="16897" y="15046"/>
                </a:cubicBezTo>
                <a:cubicBezTo>
                  <a:pt x="16895" y="15049"/>
                  <a:pt x="16893" y="15050"/>
                  <a:pt x="16891" y="15053"/>
                </a:cubicBezTo>
                <a:cubicBezTo>
                  <a:pt x="16792" y="15237"/>
                  <a:pt x="16759" y="15298"/>
                  <a:pt x="16646" y="15510"/>
                </a:cubicBezTo>
                <a:cubicBezTo>
                  <a:pt x="16635" y="15532"/>
                  <a:pt x="16634" y="15533"/>
                  <a:pt x="16623" y="15555"/>
                </a:cubicBezTo>
                <a:cubicBezTo>
                  <a:pt x="16615" y="15582"/>
                  <a:pt x="16602" y="15606"/>
                  <a:pt x="16575" y="15659"/>
                </a:cubicBezTo>
                <a:cubicBezTo>
                  <a:pt x="16550" y="15708"/>
                  <a:pt x="16530" y="15737"/>
                  <a:pt x="16509" y="15757"/>
                </a:cubicBezTo>
                <a:cubicBezTo>
                  <a:pt x="16454" y="15859"/>
                  <a:pt x="16438" y="15892"/>
                  <a:pt x="16390" y="15981"/>
                </a:cubicBezTo>
                <a:cubicBezTo>
                  <a:pt x="16374" y="16037"/>
                  <a:pt x="16318" y="16154"/>
                  <a:pt x="16235" y="16303"/>
                </a:cubicBezTo>
                <a:cubicBezTo>
                  <a:pt x="16156" y="16443"/>
                  <a:pt x="16097" y="16541"/>
                  <a:pt x="16044" y="16625"/>
                </a:cubicBezTo>
                <a:cubicBezTo>
                  <a:pt x="16042" y="16627"/>
                  <a:pt x="16021" y="16660"/>
                  <a:pt x="16020" y="16662"/>
                </a:cubicBezTo>
                <a:lnTo>
                  <a:pt x="15978" y="16729"/>
                </a:lnTo>
                <a:lnTo>
                  <a:pt x="15948" y="16774"/>
                </a:lnTo>
                <a:lnTo>
                  <a:pt x="15942" y="16767"/>
                </a:lnTo>
                <a:cubicBezTo>
                  <a:pt x="15915" y="16794"/>
                  <a:pt x="15897" y="16792"/>
                  <a:pt x="15883" y="16744"/>
                </a:cubicBezTo>
                <a:cubicBezTo>
                  <a:pt x="15857" y="16660"/>
                  <a:pt x="15862" y="16568"/>
                  <a:pt x="15883" y="16497"/>
                </a:cubicBezTo>
                <a:cubicBezTo>
                  <a:pt x="15870" y="16407"/>
                  <a:pt x="15861" y="16300"/>
                  <a:pt x="15853" y="16191"/>
                </a:cubicBezTo>
                <a:cubicBezTo>
                  <a:pt x="15840" y="16011"/>
                  <a:pt x="15816" y="15827"/>
                  <a:pt x="15799" y="15644"/>
                </a:cubicBezTo>
                <a:cubicBezTo>
                  <a:pt x="15799" y="15638"/>
                  <a:pt x="15799" y="15628"/>
                  <a:pt x="15799" y="15622"/>
                </a:cubicBezTo>
                <a:cubicBezTo>
                  <a:pt x="15756" y="15156"/>
                  <a:pt x="15706" y="14691"/>
                  <a:pt x="15650" y="14283"/>
                </a:cubicBezTo>
                <a:cubicBezTo>
                  <a:pt x="15638" y="14233"/>
                  <a:pt x="15630" y="14187"/>
                  <a:pt x="15626" y="14133"/>
                </a:cubicBezTo>
                <a:cubicBezTo>
                  <a:pt x="15590" y="13884"/>
                  <a:pt x="15554" y="13651"/>
                  <a:pt x="15519" y="13467"/>
                </a:cubicBezTo>
                <a:cubicBezTo>
                  <a:pt x="15515" y="13448"/>
                  <a:pt x="15511" y="13437"/>
                  <a:pt x="15507" y="13415"/>
                </a:cubicBezTo>
                <a:cubicBezTo>
                  <a:pt x="15503" y="13393"/>
                  <a:pt x="15504" y="13381"/>
                  <a:pt x="15501" y="13363"/>
                </a:cubicBezTo>
                <a:cubicBezTo>
                  <a:pt x="15473" y="13227"/>
                  <a:pt x="15442" y="13106"/>
                  <a:pt x="15417" y="13033"/>
                </a:cubicBezTo>
                <a:cubicBezTo>
                  <a:pt x="15381" y="12928"/>
                  <a:pt x="15359" y="12841"/>
                  <a:pt x="15328" y="12742"/>
                </a:cubicBezTo>
                <a:cubicBezTo>
                  <a:pt x="15326" y="12740"/>
                  <a:pt x="15317" y="12743"/>
                  <a:pt x="15316" y="12742"/>
                </a:cubicBezTo>
                <a:cubicBezTo>
                  <a:pt x="15309" y="12733"/>
                  <a:pt x="15308" y="12697"/>
                  <a:pt x="15304" y="12652"/>
                </a:cubicBezTo>
                <a:cubicBezTo>
                  <a:pt x="15262" y="12511"/>
                  <a:pt x="15223" y="12383"/>
                  <a:pt x="15203" y="12293"/>
                </a:cubicBezTo>
                <a:cubicBezTo>
                  <a:pt x="15155" y="12251"/>
                  <a:pt x="15119" y="12132"/>
                  <a:pt x="15155" y="12083"/>
                </a:cubicBezTo>
                <a:cubicBezTo>
                  <a:pt x="15180" y="12049"/>
                  <a:pt x="15462" y="12184"/>
                  <a:pt x="15626" y="12293"/>
                </a:cubicBezTo>
                <a:cubicBezTo>
                  <a:pt x="15838" y="12395"/>
                  <a:pt x="15941" y="12396"/>
                  <a:pt x="15966" y="12315"/>
                </a:cubicBezTo>
                <a:cubicBezTo>
                  <a:pt x="15967" y="12311"/>
                  <a:pt x="15966" y="12287"/>
                  <a:pt x="15966" y="12278"/>
                </a:cubicBezTo>
                <a:cubicBezTo>
                  <a:pt x="15952" y="12181"/>
                  <a:pt x="15948" y="12048"/>
                  <a:pt x="15954" y="11926"/>
                </a:cubicBezTo>
                <a:cubicBezTo>
                  <a:pt x="15952" y="11894"/>
                  <a:pt x="15951" y="11869"/>
                  <a:pt x="15948" y="11836"/>
                </a:cubicBezTo>
                <a:cubicBezTo>
                  <a:pt x="15929" y="11603"/>
                  <a:pt x="15926" y="11394"/>
                  <a:pt x="15942" y="11372"/>
                </a:cubicBezTo>
                <a:cubicBezTo>
                  <a:pt x="15950" y="11362"/>
                  <a:pt x="15978" y="11359"/>
                  <a:pt x="16020" y="11365"/>
                </a:cubicBezTo>
                <a:close/>
                <a:moveTo>
                  <a:pt x="4350" y="20792"/>
                </a:moveTo>
                <a:cubicBezTo>
                  <a:pt x="4086" y="20792"/>
                  <a:pt x="3724" y="21023"/>
                  <a:pt x="3574" y="21286"/>
                </a:cubicBezTo>
                <a:cubicBezTo>
                  <a:pt x="3507" y="21403"/>
                  <a:pt x="3449" y="21527"/>
                  <a:pt x="3449" y="21555"/>
                </a:cubicBezTo>
                <a:cubicBezTo>
                  <a:pt x="3449" y="21591"/>
                  <a:pt x="3750" y="21600"/>
                  <a:pt x="4427" y="21600"/>
                </a:cubicBezTo>
                <a:cubicBezTo>
                  <a:pt x="4964" y="21600"/>
                  <a:pt x="5400" y="21583"/>
                  <a:pt x="5400" y="21563"/>
                </a:cubicBezTo>
                <a:cubicBezTo>
                  <a:pt x="5400" y="21542"/>
                  <a:pt x="5319" y="21428"/>
                  <a:pt x="5221" y="21308"/>
                </a:cubicBezTo>
                <a:cubicBezTo>
                  <a:pt x="4998" y="21036"/>
                  <a:pt x="4586" y="20792"/>
                  <a:pt x="4350" y="20792"/>
                </a:cubicBezTo>
                <a:close/>
              </a:path>
            </a:pathLst>
          </a:custGeom>
          <a:ln w="12700">
            <a:miter lim="400000"/>
          </a:ln>
        </p:spPr>
      </p:pic>
      <p:sp>
        <p:nvSpPr>
          <p:cNvPr id="159" name="Организация…"/>
          <p:cNvSpPr txBox="1"/>
          <p:nvPr/>
        </p:nvSpPr>
        <p:spPr>
          <a:xfrm>
            <a:off x="9265531" y="2324985"/>
            <a:ext cx="2777905" cy="485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solidFill>
                  <a:srgbClr val="1A0A52"/>
                </a:solidFill>
                <a:latin typeface="Georgia"/>
                <a:ea typeface="Georgia"/>
                <a:cs typeface="Georgia"/>
                <a:sym typeface="Georgia"/>
              </a:defRPr>
            </a:pPr>
            <a:r>
              <a:t>Организация </a:t>
            </a:r>
          </a:p>
          <a:p>
            <a:pPr>
              <a:defRPr sz="1200">
                <a:solidFill>
                  <a:srgbClr val="1A0A52"/>
                </a:solidFill>
                <a:latin typeface="Georgia"/>
                <a:ea typeface="Georgia"/>
                <a:cs typeface="Georgia"/>
                <a:sym typeface="Georgia"/>
              </a:defRPr>
            </a:pPr>
            <a:r>
              <a:t>        </a:t>
            </a:r>
            <a:r>
              <a:rPr sz="1500"/>
              <a:t>Ярмарок вакансий</a:t>
            </a:r>
            <a:r>
              <a:t> </a:t>
            </a:r>
          </a:p>
        </p:txBody>
      </p:sp>
      <p:sp>
        <p:nvSpPr>
          <p:cNvPr id="160" name="УСЛУГИ…"/>
          <p:cNvSpPr txBox="1"/>
          <p:nvPr/>
        </p:nvSpPr>
        <p:spPr>
          <a:xfrm>
            <a:off x="333523" y="1498413"/>
            <a:ext cx="2733896"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500" b="1">
                <a:solidFill>
                  <a:srgbClr val="FFFFFF"/>
                </a:solidFill>
                <a:latin typeface="Georgia"/>
                <a:ea typeface="Georgia"/>
                <a:cs typeface="Georgia"/>
                <a:sym typeface="Georgia"/>
              </a:defRPr>
            </a:pPr>
            <a:r>
              <a:rPr dirty="0"/>
              <a:t>УСЛУГИ</a:t>
            </a:r>
          </a:p>
          <a:p>
            <a:pPr algn="ctr">
              <a:defRPr sz="1500" b="1">
                <a:solidFill>
                  <a:srgbClr val="FFFFFF"/>
                </a:solidFill>
                <a:latin typeface="Georgia"/>
                <a:ea typeface="Georgia"/>
                <a:cs typeface="Georgia"/>
                <a:sym typeface="Georgia"/>
              </a:defRPr>
            </a:pPr>
            <a:r>
              <a:rPr dirty="0"/>
              <a:t> ЦЕНТРА МАРКЕТИНГА, КАРЬЕРЫ И ТРУДОУСТРОЙСТВА</a:t>
            </a:r>
          </a:p>
        </p:txBody>
      </p:sp>
      <p:sp>
        <p:nvSpPr>
          <p:cNvPr id="161" name="Прямоугольник"/>
          <p:cNvSpPr/>
          <p:nvPr/>
        </p:nvSpPr>
        <p:spPr>
          <a:xfrm>
            <a:off x="267324" y="3116540"/>
            <a:ext cx="2866295" cy="1696618"/>
          </a:xfrm>
          <a:prstGeom prst="rect">
            <a:avLst/>
          </a:prstGeom>
          <a:solidFill>
            <a:srgbClr val="D9EC37"/>
          </a:solidFill>
          <a:ln w="12700">
            <a:miter lim="400000"/>
          </a:ln>
        </p:spPr>
        <p:txBody>
          <a:bodyPr lIns="45719" rIns="45719" anchor="ctr"/>
          <a:lstStyle/>
          <a:p>
            <a:endParaRPr/>
          </a:p>
        </p:txBody>
      </p:sp>
      <p:sp>
        <p:nvSpPr>
          <p:cNvPr id="162" name="Анализ рынка труда"/>
          <p:cNvSpPr txBox="1"/>
          <p:nvPr/>
        </p:nvSpPr>
        <p:spPr>
          <a:xfrm>
            <a:off x="1145629" y="3116540"/>
            <a:ext cx="1994340"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solidFill>
                  <a:srgbClr val="016E8F"/>
                </a:solidFill>
                <a:latin typeface="Georgia"/>
                <a:ea typeface="Georgia"/>
                <a:cs typeface="Georgia"/>
                <a:sym typeface="Georgia"/>
              </a:defRPr>
            </a:pPr>
            <a:r>
              <a:t>Анализ </a:t>
            </a:r>
            <a:r>
              <a:rPr sz="1500"/>
              <a:t>рынка труда</a:t>
            </a:r>
          </a:p>
        </p:txBody>
      </p:sp>
      <p:sp>
        <p:nvSpPr>
          <p:cNvPr id="163" name="Ведение базы вакансий"/>
          <p:cNvSpPr txBox="1"/>
          <p:nvPr/>
        </p:nvSpPr>
        <p:spPr>
          <a:xfrm>
            <a:off x="1260584" y="3275329"/>
            <a:ext cx="2046475"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solidFill>
                  <a:srgbClr val="016E8F"/>
                </a:solidFill>
                <a:latin typeface="Georgia"/>
                <a:ea typeface="Georgia"/>
                <a:cs typeface="Georgia"/>
                <a:sym typeface="Georgia"/>
              </a:defRPr>
            </a:pPr>
            <a:r>
              <a:t>Ведение </a:t>
            </a:r>
            <a:r>
              <a:rPr sz="1500"/>
              <a:t>базы</a:t>
            </a:r>
            <a:r>
              <a:t> вакансий</a:t>
            </a:r>
          </a:p>
        </p:txBody>
      </p:sp>
      <p:pic>
        <p:nvPicPr>
          <p:cNvPr id="164" name="IMG_0396.png" descr="IMG_0396.png"/>
          <p:cNvPicPr>
            <a:picLocks noChangeAspect="1"/>
          </p:cNvPicPr>
          <p:nvPr/>
        </p:nvPicPr>
        <p:blipFill>
          <a:blip r:embed="rId5">
            <a:extLst/>
          </a:blip>
          <a:srcRect l="10490" t="6359" r="10563" b="6387"/>
          <a:stretch>
            <a:fillRect/>
          </a:stretch>
        </p:blipFill>
        <p:spPr>
          <a:xfrm>
            <a:off x="260974" y="3582669"/>
            <a:ext cx="1366928" cy="1170004"/>
          </a:xfrm>
          <a:custGeom>
            <a:avLst/>
            <a:gdLst/>
            <a:ahLst/>
            <a:cxnLst>
              <a:cxn ang="0">
                <a:pos x="wd2" y="hd2"/>
              </a:cxn>
              <a:cxn ang="5400000">
                <a:pos x="wd2" y="hd2"/>
              </a:cxn>
              <a:cxn ang="10800000">
                <a:pos x="wd2" y="hd2"/>
              </a:cxn>
              <a:cxn ang="16200000">
                <a:pos x="wd2" y="hd2"/>
              </a:cxn>
            </a:cxnLst>
            <a:rect l="0" t="0" r="r" b="b"/>
            <a:pathLst>
              <a:path w="21583" h="21554" extrusionOk="0">
                <a:moveTo>
                  <a:pt x="5414" y="0"/>
                </a:moveTo>
                <a:lnTo>
                  <a:pt x="4036" y="782"/>
                </a:lnTo>
                <a:cubicBezTo>
                  <a:pt x="3278" y="1213"/>
                  <a:pt x="2640" y="1585"/>
                  <a:pt x="2619" y="1608"/>
                </a:cubicBezTo>
                <a:cubicBezTo>
                  <a:pt x="2598" y="1632"/>
                  <a:pt x="2888" y="2371"/>
                  <a:pt x="3259" y="3253"/>
                </a:cubicBezTo>
                <a:lnTo>
                  <a:pt x="3929" y="4862"/>
                </a:lnTo>
                <a:lnTo>
                  <a:pt x="3797" y="5059"/>
                </a:lnTo>
                <a:cubicBezTo>
                  <a:pt x="3363" y="5702"/>
                  <a:pt x="2854" y="6781"/>
                  <a:pt x="2569" y="7669"/>
                </a:cubicBezTo>
                <a:cubicBezTo>
                  <a:pt x="2371" y="8287"/>
                  <a:pt x="2143" y="9356"/>
                  <a:pt x="2093" y="9892"/>
                </a:cubicBezTo>
                <a:lnTo>
                  <a:pt x="2055" y="10265"/>
                </a:lnTo>
                <a:lnTo>
                  <a:pt x="1849" y="10250"/>
                </a:lnTo>
                <a:cubicBezTo>
                  <a:pt x="1458" y="10215"/>
                  <a:pt x="1376" y="10008"/>
                  <a:pt x="1573" y="9570"/>
                </a:cubicBezTo>
                <a:cubicBezTo>
                  <a:pt x="1735" y="9212"/>
                  <a:pt x="1748" y="8967"/>
                  <a:pt x="1623" y="8686"/>
                </a:cubicBezTo>
                <a:cubicBezTo>
                  <a:pt x="1411" y="8207"/>
                  <a:pt x="908" y="8203"/>
                  <a:pt x="683" y="8678"/>
                </a:cubicBezTo>
                <a:cubicBezTo>
                  <a:pt x="560" y="8939"/>
                  <a:pt x="594" y="9360"/>
                  <a:pt x="758" y="9636"/>
                </a:cubicBezTo>
                <a:cubicBezTo>
                  <a:pt x="826" y="9751"/>
                  <a:pt x="877" y="9876"/>
                  <a:pt x="877" y="9921"/>
                </a:cubicBezTo>
                <a:cubicBezTo>
                  <a:pt x="877" y="10068"/>
                  <a:pt x="681" y="10222"/>
                  <a:pt x="445" y="10258"/>
                </a:cubicBezTo>
                <a:cubicBezTo>
                  <a:pt x="100" y="10310"/>
                  <a:pt x="0" y="10406"/>
                  <a:pt x="0" y="10696"/>
                </a:cubicBezTo>
                <a:lnTo>
                  <a:pt x="0" y="10938"/>
                </a:lnTo>
                <a:lnTo>
                  <a:pt x="1003" y="10952"/>
                </a:lnTo>
                <a:lnTo>
                  <a:pt x="2005" y="10967"/>
                </a:lnTo>
                <a:lnTo>
                  <a:pt x="2024" y="11617"/>
                </a:lnTo>
                <a:cubicBezTo>
                  <a:pt x="2048" y="12665"/>
                  <a:pt x="2217" y="13716"/>
                  <a:pt x="2525" y="14739"/>
                </a:cubicBezTo>
                <a:cubicBezTo>
                  <a:pt x="2587" y="14945"/>
                  <a:pt x="2638" y="15120"/>
                  <a:pt x="2638" y="15127"/>
                </a:cubicBezTo>
                <a:cubicBezTo>
                  <a:pt x="2638" y="15134"/>
                  <a:pt x="2558" y="15192"/>
                  <a:pt x="2463" y="15259"/>
                </a:cubicBezTo>
                <a:cubicBezTo>
                  <a:pt x="2367" y="15325"/>
                  <a:pt x="2283" y="15391"/>
                  <a:pt x="2275" y="15397"/>
                </a:cubicBezTo>
                <a:cubicBezTo>
                  <a:pt x="2260" y="15410"/>
                  <a:pt x="2203" y="16071"/>
                  <a:pt x="2149" y="16874"/>
                </a:cubicBezTo>
                <a:cubicBezTo>
                  <a:pt x="2133" y="17126"/>
                  <a:pt x="2104" y="17551"/>
                  <a:pt x="2080" y="17818"/>
                </a:cubicBezTo>
                <a:cubicBezTo>
                  <a:pt x="2057" y="18084"/>
                  <a:pt x="2037" y="18340"/>
                  <a:pt x="2037" y="18388"/>
                </a:cubicBezTo>
                <a:cubicBezTo>
                  <a:pt x="2036" y="18480"/>
                  <a:pt x="2281" y="18523"/>
                  <a:pt x="3791" y="18658"/>
                </a:cubicBezTo>
                <a:cubicBezTo>
                  <a:pt x="4757" y="18745"/>
                  <a:pt x="4713" y="18726"/>
                  <a:pt x="5069" y="19090"/>
                </a:cubicBezTo>
                <a:cubicBezTo>
                  <a:pt x="5475" y="19503"/>
                  <a:pt x="6383" y="20219"/>
                  <a:pt x="6843" y="20486"/>
                </a:cubicBezTo>
                <a:cubicBezTo>
                  <a:pt x="7581" y="20915"/>
                  <a:pt x="8559" y="21287"/>
                  <a:pt x="9312" y="21429"/>
                </a:cubicBezTo>
                <a:cubicBezTo>
                  <a:pt x="9545" y="21473"/>
                  <a:pt x="9787" y="21518"/>
                  <a:pt x="9851" y="21532"/>
                </a:cubicBezTo>
                <a:cubicBezTo>
                  <a:pt x="10136" y="21591"/>
                  <a:pt x="12018" y="21522"/>
                  <a:pt x="12407" y="21437"/>
                </a:cubicBezTo>
                <a:cubicBezTo>
                  <a:pt x="14407" y="20999"/>
                  <a:pt x="16269" y="19759"/>
                  <a:pt x="17546" y="18015"/>
                </a:cubicBezTo>
                <a:cubicBezTo>
                  <a:pt x="17745" y="17743"/>
                  <a:pt x="17914" y="17525"/>
                  <a:pt x="17922" y="17525"/>
                </a:cubicBezTo>
                <a:cubicBezTo>
                  <a:pt x="17929" y="17525"/>
                  <a:pt x="18162" y="17727"/>
                  <a:pt x="18436" y="17978"/>
                </a:cubicBezTo>
                <a:cubicBezTo>
                  <a:pt x="18849" y="18358"/>
                  <a:pt x="18946" y="18425"/>
                  <a:pt x="19018" y="18380"/>
                </a:cubicBezTo>
                <a:cubicBezTo>
                  <a:pt x="19180" y="18280"/>
                  <a:pt x="19118" y="18107"/>
                  <a:pt x="18837" y="17861"/>
                </a:cubicBezTo>
                <a:cubicBezTo>
                  <a:pt x="18691" y="17734"/>
                  <a:pt x="18472" y="17520"/>
                  <a:pt x="18348" y="17393"/>
                </a:cubicBezTo>
                <a:lnTo>
                  <a:pt x="18122" y="17167"/>
                </a:lnTo>
                <a:lnTo>
                  <a:pt x="18398" y="16633"/>
                </a:lnTo>
                <a:cubicBezTo>
                  <a:pt x="18867" y="15727"/>
                  <a:pt x="19048" y="15245"/>
                  <a:pt x="19338" y="14125"/>
                </a:cubicBezTo>
                <a:lnTo>
                  <a:pt x="19513" y="13453"/>
                </a:lnTo>
                <a:lnTo>
                  <a:pt x="20529" y="13233"/>
                </a:lnTo>
                <a:cubicBezTo>
                  <a:pt x="21089" y="13115"/>
                  <a:pt x="21563" y="12999"/>
                  <a:pt x="21581" y="12977"/>
                </a:cubicBezTo>
                <a:cubicBezTo>
                  <a:pt x="21600" y="12956"/>
                  <a:pt x="21432" y="11741"/>
                  <a:pt x="21205" y="10272"/>
                </a:cubicBezTo>
                <a:lnTo>
                  <a:pt x="20792" y="7596"/>
                </a:lnTo>
                <a:lnTo>
                  <a:pt x="20641" y="7633"/>
                </a:lnTo>
                <a:cubicBezTo>
                  <a:pt x="20336" y="7699"/>
                  <a:pt x="20336" y="7694"/>
                  <a:pt x="20290" y="7406"/>
                </a:cubicBezTo>
                <a:cubicBezTo>
                  <a:pt x="20267" y="7258"/>
                  <a:pt x="20244" y="7134"/>
                  <a:pt x="20240" y="7128"/>
                </a:cubicBezTo>
                <a:cubicBezTo>
                  <a:pt x="20237" y="7123"/>
                  <a:pt x="19975" y="7177"/>
                  <a:pt x="19658" y="7245"/>
                </a:cubicBezTo>
                <a:cubicBezTo>
                  <a:pt x="19340" y="7314"/>
                  <a:pt x="19066" y="7358"/>
                  <a:pt x="19050" y="7348"/>
                </a:cubicBezTo>
                <a:cubicBezTo>
                  <a:pt x="19034" y="7337"/>
                  <a:pt x="18914" y="7067"/>
                  <a:pt x="18780" y="6748"/>
                </a:cubicBezTo>
                <a:cubicBezTo>
                  <a:pt x="18354" y="5726"/>
                  <a:pt x="17859" y="4908"/>
                  <a:pt x="17145" y="4050"/>
                </a:cubicBezTo>
                <a:lnTo>
                  <a:pt x="16731" y="3553"/>
                </a:lnTo>
                <a:lnTo>
                  <a:pt x="16744" y="3202"/>
                </a:lnTo>
                <a:lnTo>
                  <a:pt x="16750" y="2851"/>
                </a:lnTo>
                <a:lnTo>
                  <a:pt x="16336" y="2851"/>
                </a:lnTo>
                <a:cubicBezTo>
                  <a:pt x="16004" y="2851"/>
                  <a:pt x="15905" y="2829"/>
                  <a:pt x="15816" y="2749"/>
                </a:cubicBezTo>
                <a:cubicBezTo>
                  <a:pt x="15756" y="2694"/>
                  <a:pt x="15531" y="2532"/>
                  <a:pt x="15321" y="2391"/>
                </a:cubicBezTo>
                <a:cubicBezTo>
                  <a:pt x="15112" y="2249"/>
                  <a:pt x="14957" y="2117"/>
                  <a:pt x="14970" y="2091"/>
                </a:cubicBezTo>
                <a:cubicBezTo>
                  <a:pt x="14984" y="2065"/>
                  <a:pt x="15149" y="2040"/>
                  <a:pt x="15340" y="2040"/>
                </a:cubicBezTo>
                <a:lnTo>
                  <a:pt x="15685" y="2040"/>
                </a:lnTo>
                <a:lnTo>
                  <a:pt x="15672" y="1842"/>
                </a:lnTo>
                <a:cubicBezTo>
                  <a:pt x="15658" y="1649"/>
                  <a:pt x="15647" y="1633"/>
                  <a:pt x="15434" y="1572"/>
                </a:cubicBezTo>
                <a:cubicBezTo>
                  <a:pt x="15059" y="1464"/>
                  <a:pt x="15014" y="1373"/>
                  <a:pt x="15171" y="1031"/>
                </a:cubicBezTo>
                <a:cubicBezTo>
                  <a:pt x="15275" y="803"/>
                  <a:pt x="15289" y="629"/>
                  <a:pt x="15215" y="380"/>
                </a:cubicBezTo>
                <a:cubicBezTo>
                  <a:pt x="15124" y="76"/>
                  <a:pt x="14789" y="-9"/>
                  <a:pt x="14626" y="234"/>
                </a:cubicBezTo>
                <a:cubicBezTo>
                  <a:pt x="14467" y="469"/>
                  <a:pt x="14454" y="728"/>
                  <a:pt x="14588" y="1031"/>
                </a:cubicBezTo>
                <a:cubicBezTo>
                  <a:pt x="14715" y="1315"/>
                  <a:pt x="14701" y="1470"/>
                  <a:pt x="14538" y="1521"/>
                </a:cubicBezTo>
                <a:cubicBezTo>
                  <a:pt x="14034" y="1675"/>
                  <a:pt x="14033" y="1677"/>
                  <a:pt x="13861" y="1594"/>
                </a:cubicBezTo>
                <a:cubicBezTo>
                  <a:pt x="13345" y="1342"/>
                  <a:pt x="12327" y="1087"/>
                  <a:pt x="11505" y="1009"/>
                </a:cubicBezTo>
                <a:cubicBezTo>
                  <a:pt x="10799" y="942"/>
                  <a:pt x="9829" y="1001"/>
                  <a:pt x="9230" y="1148"/>
                </a:cubicBezTo>
                <a:cubicBezTo>
                  <a:pt x="9054" y="1191"/>
                  <a:pt x="8898" y="1219"/>
                  <a:pt x="8879" y="1206"/>
                </a:cubicBezTo>
                <a:cubicBezTo>
                  <a:pt x="8861" y="1193"/>
                  <a:pt x="8811" y="940"/>
                  <a:pt x="8767" y="643"/>
                </a:cubicBezTo>
                <a:cubicBezTo>
                  <a:pt x="8722" y="346"/>
                  <a:pt x="8669" y="102"/>
                  <a:pt x="8654" y="102"/>
                </a:cubicBezTo>
                <a:cubicBezTo>
                  <a:pt x="8638" y="102"/>
                  <a:pt x="8004" y="246"/>
                  <a:pt x="7244" y="424"/>
                </a:cubicBezTo>
                <a:cubicBezTo>
                  <a:pt x="6483" y="602"/>
                  <a:pt x="5830" y="746"/>
                  <a:pt x="5796" y="746"/>
                </a:cubicBezTo>
                <a:cubicBezTo>
                  <a:pt x="5762" y="746"/>
                  <a:pt x="5666" y="578"/>
                  <a:pt x="5577" y="373"/>
                </a:cubicBezTo>
                <a:lnTo>
                  <a:pt x="5414" y="0"/>
                </a:lnTo>
                <a:close/>
              </a:path>
            </a:pathLst>
          </a:custGeom>
          <a:ln w="12700">
            <a:miter lim="400000"/>
          </a:ln>
        </p:spPr>
      </p:pic>
      <p:sp>
        <p:nvSpPr>
          <p:cNvPr id="165" name="Прямоугольник"/>
          <p:cNvSpPr/>
          <p:nvPr/>
        </p:nvSpPr>
        <p:spPr>
          <a:xfrm>
            <a:off x="3307058" y="3116540"/>
            <a:ext cx="2866295" cy="1696618"/>
          </a:xfrm>
          <a:prstGeom prst="rect">
            <a:avLst/>
          </a:prstGeom>
          <a:solidFill>
            <a:schemeClr val="accent3">
              <a:lumOff val="8823"/>
            </a:schemeClr>
          </a:solidFill>
          <a:ln w="12700">
            <a:miter lim="400000"/>
          </a:ln>
        </p:spPr>
        <p:txBody>
          <a:bodyPr lIns="45719" rIns="45719" anchor="ctr"/>
          <a:lstStyle/>
          <a:p>
            <a:pPr>
              <a:defRPr>
                <a:solidFill>
                  <a:srgbClr val="FFFFFF"/>
                </a:solidFill>
              </a:defRPr>
            </a:pPr>
            <a:endParaRPr/>
          </a:p>
        </p:txBody>
      </p:sp>
      <p:pic>
        <p:nvPicPr>
          <p:cNvPr id="166" name="IMG_0397.jpeg" descr="IMG_0397.jpeg"/>
          <p:cNvPicPr>
            <a:picLocks noChangeAspect="1"/>
          </p:cNvPicPr>
          <p:nvPr/>
        </p:nvPicPr>
        <p:blipFill>
          <a:blip r:embed="rId6">
            <a:extLst/>
          </a:blip>
          <a:srcRect l="3387" t="3379" r="3379" b="3347"/>
          <a:stretch>
            <a:fillRect/>
          </a:stretch>
        </p:blipFill>
        <p:spPr>
          <a:xfrm>
            <a:off x="4498516" y="3293005"/>
            <a:ext cx="1674814" cy="1497504"/>
          </a:xfrm>
          <a:custGeom>
            <a:avLst/>
            <a:gdLst/>
            <a:ahLst/>
            <a:cxnLst>
              <a:cxn ang="0">
                <a:pos x="wd2" y="hd2"/>
              </a:cxn>
              <a:cxn ang="5400000">
                <a:pos x="wd2" y="hd2"/>
              </a:cxn>
              <a:cxn ang="10800000">
                <a:pos x="wd2" y="hd2"/>
              </a:cxn>
              <a:cxn ang="16200000">
                <a:pos x="wd2" y="hd2"/>
              </a:cxn>
            </a:cxnLst>
            <a:rect l="0" t="0" r="r" b="b"/>
            <a:pathLst>
              <a:path w="21599" h="21585" extrusionOk="0">
                <a:moveTo>
                  <a:pt x="14623" y="7"/>
                </a:moveTo>
                <a:cubicBezTo>
                  <a:pt x="14497" y="29"/>
                  <a:pt x="14362" y="100"/>
                  <a:pt x="14234" y="213"/>
                </a:cubicBezTo>
                <a:cubicBezTo>
                  <a:pt x="14083" y="345"/>
                  <a:pt x="13896" y="419"/>
                  <a:pt x="13748" y="402"/>
                </a:cubicBezTo>
                <a:cubicBezTo>
                  <a:pt x="13553" y="379"/>
                  <a:pt x="13495" y="419"/>
                  <a:pt x="13451" y="613"/>
                </a:cubicBezTo>
                <a:cubicBezTo>
                  <a:pt x="13421" y="746"/>
                  <a:pt x="13441" y="949"/>
                  <a:pt x="13497" y="1065"/>
                </a:cubicBezTo>
                <a:cubicBezTo>
                  <a:pt x="13625" y="1331"/>
                  <a:pt x="13545" y="1620"/>
                  <a:pt x="13384" y="1471"/>
                </a:cubicBezTo>
                <a:cubicBezTo>
                  <a:pt x="13323" y="1415"/>
                  <a:pt x="13141" y="1369"/>
                  <a:pt x="12975" y="1368"/>
                </a:cubicBezTo>
                <a:cubicBezTo>
                  <a:pt x="12809" y="1367"/>
                  <a:pt x="12376" y="1334"/>
                  <a:pt x="12013" y="1300"/>
                </a:cubicBezTo>
                <a:lnTo>
                  <a:pt x="11347" y="1242"/>
                </a:lnTo>
                <a:lnTo>
                  <a:pt x="11240" y="1534"/>
                </a:lnTo>
                <a:cubicBezTo>
                  <a:pt x="11160" y="1749"/>
                  <a:pt x="11155" y="1876"/>
                  <a:pt x="11225" y="2020"/>
                </a:cubicBezTo>
                <a:cubicBezTo>
                  <a:pt x="11387" y="2360"/>
                  <a:pt x="11330" y="2778"/>
                  <a:pt x="11004" y="3605"/>
                </a:cubicBezTo>
                <a:cubicBezTo>
                  <a:pt x="10831" y="4045"/>
                  <a:pt x="10670" y="4565"/>
                  <a:pt x="10646" y="4761"/>
                </a:cubicBezTo>
                <a:cubicBezTo>
                  <a:pt x="10607" y="5085"/>
                  <a:pt x="10630" y="5125"/>
                  <a:pt x="10882" y="5241"/>
                </a:cubicBezTo>
                <a:cubicBezTo>
                  <a:pt x="11080" y="5333"/>
                  <a:pt x="11353" y="5350"/>
                  <a:pt x="11869" y="5298"/>
                </a:cubicBezTo>
                <a:cubicBezTo>
                  <a:pt x="13230" y="5163"/>
                  <a:pt x="13108" y="5128"/>
                  <a:pt x="13082" y="5676"/>
                </a:cubicBezTo>
                <a:cubicBezTo>
                  <a:pt x="13068" y="5976"/>
                  <a:pt x="13112" y="6239"/>
                  <a:pt x="13195" y="6380"/>
                </a:cubicBezTo>
                <a:cubicBezTo>
                  <a:pt x="13267" y="6503"/>
                  <a:pt x="13323" y="6704"/>
                  <a:pt x="13323" y="6826"/>
                </a:cubicBezTo>
                <a:cubicBezTo>
                  <a:pt x="13323" y="7056"/>
                  <a:pt x="13058" y="7906"/>
                  <a:pt x="12949" y="8027"/>
                </a:cubicBezTo>
                <a:cubicBezTo>
                  <a:pt x="12915" y="8065"/>
                  <a:pt x="12888" y="8155"/>
                  <a:pt x="12888" y="8227"/>
                </a:cubicBezTo>
                <a:cubicBezTo>
                  <a:pt x="12888" y="8299"/>
                  <a:pt x="12818" y="8544"/>
                  <a:pt x="12729" y="8771"/>
                </a:cubicBezTo>
                <a:cubicBezTo>
                  <a:pt x="12640" y="8997"/>
                  <a:pt x="12527" y="9295"/>
                  <a:pt x="12478" y="9429"/>
                </a:cubicBezTo>
                <a:cubicBezTo>
                  <a:pt x="12430" y="9562"/>
                  <a:pt x="12213" y="9911"/>
                  <a:pt x="11997" y="10207"/>
                </a:cubicBezTo>
                <a:cubicBezTo>
                  <a:pt x="11782" y="10502"/>
                  <a:pt x="11479" y="10972"/>
                  <a:pt x="11327" y="11248"/>
                </a:cubicBezTo>
                <a:cubicBezTo>
                  <a:pt x="11175" y="11524"/>
                  <a:pt x="10984" y="11762"/>
                  <a:pt x="10902" y="11780"/>
                </a:cubicBezTo>
                <a:cubicBezTo>
                  <a:pt x="10820" y="11798"/>
                  <a:pt x="10472" y="11776"/>
                  <a:pt x="10124" y="11728"/>
                </a:cubicBezTo>
                <a:cubicBezTo>
                  <a:pt x="8693" y="11533"/>
                  <a:pt x="7376" y="12059"/>
                  <a:pt x="6434" y="13204"/>
                </a:cubicBezTo>
                <a:cubicBezTo>
                  <a:pt x="5659" y="14147"/>
                  <a:pt x="5474" y="14621"/>
                  <a:pt x="5211" y="16333"/>
                </a:cubicBezTo>
                <a:cubicBezTo>
                  <a:pt x="5045" y="17412"/>
                  <a:pt x="5275" y="20422"/>
                  <a:pt x="5589" y="21316"/>
                </a:cubicBezTo>
                <a:lnTo>
                  <a:pt x="5682" y="21585"/>
                </a:lnTo>
                <a:lnTo>
                  <a:pt x="11946" y="21556"/>
                </a:lnTo>
                <a:lnTo>
                  <a:pt x="18216" y="21534"/>
                </a:lnTo>
                <a:lnTo>
                  <a:pt x="18753" y="20367"/>
                </a:lnTo>
                <a:cubicBezTo>
                  <a:pt x="19482" y="18787"/>
                  <a:pt x="19855" y="17832"/>
                  <a:pt x="20335" y="16333"/>
                </a:cubicBezTo>
                <a:cubicBezTo>
                  <a:pt x="20463" y="15932"/>
                  <a:pt x="20626" y="15467"/>
                  <a:pt x="20693" y="15298"/>
                </a:cubicBezTo>
                <a:cubicBezTo>
                  <a:pt x="20760" y="15130"/>
                  <a:pt x="20816" y="14928"/>
                  <a:pt x="20816" y="14852"/>
                </a:cubicBezTo>
                <a:cubicBezTo>
                  <a:pt x="20816" y="14776"/>
                  <a:pt x="20906" y="14410"/>
                  <a:pt x="21021" y="14039"/>
                </a:cubicBezTo>
                <a:cubicBezTo>
                  <a:pt x="21373" y="12901"/>
                  <a:pt x="21599" y="11347"/>
                  <a:pt x="21599" y="10018"/>
                </a:cubicBezTo>
                <a:cubicBezTo>
                  <a:pt x="21599" y="9533"/>
                  <a:pt x="21562" y="9058"/>
                  <a:pt x="21517" y="8965"/>
                </a:cubicBezTo>
                <a:cubicBezTo>
                  <a:pt x="21472" y="8872"/>
                  <a:pt x="21337" y="8556"/>
                  <a:pt x="21220" y="8262"/>
                </a:cubicBezTo>
                <a:cubicBezTo>
                  <a:pt x="20898" y="7450"/>
                  <a:pt x="20668" y="7231"/>
                  <a:pt x="19700" y="6820"/>
                </a:cubicBezTo>
                <a:cubicBezTo>
                  <a:pt x="18878" y="6471"/>
                  <a:pt x="18187" y="6367"/>
                  <a:pt x="17397" y="6477"/>
                </a:cubicBezTo>
                <a:cubicBezTo>
                  <a:pt x="17001" y="6532"/>
                  <a:pt x="16643" y="6544"/>
                  <a:pt x="16599" y="6500"/>
                </a:cubicBezTo>
                <a:cubicBezTo>
                  <a:pt x="16549" y="6451"/>
                  <a:pt x="16547" y="6256"/>
                  <a:pt x="16599" y="6002"/>
                </a:cubicBezTo>
                <a:cubicBezTo>
                  <a:pt x="16656" y="5720"/>
                  <a:pt x="16654" y="5416"/>
                  <a:pt x="16588" y="5052"/>
                </a:cubicBezTo>
                <a:cubicBezTo>
                  <a:pt x="16398" y="4006"/>
                  <a:pt x="16167" y="3732"/>
                  <a:pt x="15406" y="3657"/>
                </a:cubicBezTo>
                <a:lnTo>
                  <a:pt x="15022" y="3616"/>
                </a:lnTo>
                <a:lnTo>
                  <a:pt x="14997" y="3136"/>
                </a:lnTo>
                <a:cubicBezTo>
                  <a:pt x="14978" y="2792"/>
                  <a:pt x="15008" y="2619"/>
                  <a:pt x="15104" y="2530"/>
                </a:cubicBezTo>
                <a:cubicBezTo>
                  <a:pt x="15344" y="2308"/>
                  <a:pt x="15233" y="272"/>
                  <a:pt x="14971" y="87"/>
                </a:cubicBezTo>
                <a:cubicBezTo>
                  <a:pt x="14868" y="14"/>
                  <a:pt x="14749" y="-15"/>
                  <a:pt x="14623" y="7"/>
                </a:cubicBezTo>
                <a:close/>
                <a:moveTo>
                  <a:pt x="5042" y="1139"/>
                </a:moveTo>
                <a:cubicBezTo>
                  <a:pt x="4657" y="1152"/>
                  <a:pt x="3934" y="1551"/>
                  <a:pt x="3655" y="1906"/>
                </a:cubicBezTo>
                <a:cubicBezTo>
                  <a:pt x="3430" y="2192"/>
                  <a:pt x="3397" y="2313"/>
                  <a:pt x="3399" y="2793"/>
                </a:cubicBezTo>
                <a:cubicBezTo>
                  <a:pt x="3400" y="3130"/>
                  <a:pt x="3466" y="3515"/>
                  <a:pt x="3568" y="3765"/>
                </a:cubicBezTo>
                <a:lnTo>
                  <a:pt x="3737" y="4177"/>
                </a:lnTo>
                <a:lnTo>
                  <a:pt x="6040" y="4177"/>
                </a:lnTo>
                <a:lnTo>
                  <a:pt x="8338" y="4177"/>
                </a:lnTo>
                <a:lnTo>
                  <a:pt x="8450" y="3874"/>
                </a:lnTo>
                <a:cubicBezTo>
                  <a:pt x="8512" y="3708"/>
                  <a:pt x="8563" y="3374"/>
                  <a:pt x="8563" y="3130"/>
                </a:cubicBezTo>
                <a:cubicBezTo>
                  <a:pt x="8563" y="2769"/>
                  <a:pt x="8521" y="2647"/>
                  <a:pt x="8328" y="2461"/>
                </a:cubicBezTo>
                <a:cubicBezTo>
                  <a:pt x="7998" y="2145"/>
                  <a:pt x="7323" y="2147"/>
                  <a:pt x="6823" y="2467"/>
                </a:cubicBezTo>
                <a:cubicBezTo>
                  <a:pt x="6454" y="2702"/>
                  <a:pt x="6270" y="2661"/>
                  <a:pt x="6270" y="2347"/>
                </a:cubicBezTo>
                <a:cubicBezTo>
                  <a:pt x="6270" y="2271"/>
                  <a:pt x="6184" y="2043"/>
                  <a:pt x="6081" y="1837"/>
                </a:cubicBezTo>
                <a:cubicBezTo>
                  <a:pt x="5877" y="1432"/>
                  <a:pt x="5427" y="1127"/>
                  <a:pt x="5042" y="1139"/>
                </a:cubicBezTo>
                <a:close/>
                <a:moveTo>
                  <a:pt x="1208" y="4972"/>
                </a:moveTo>
                <a:cubicBezTo>
                  <a:pt x="1104" y="4967"/>
                  <a:pt x="993" y="4998"/>
                  <a:pt x="804" y="5064"/>
                </a:cubicBezTo>
                <a:cubicBezTo>
                  <a:pt x="311" y="5235"/>
                  <a:pt x="-1" y="5678"/>
                  <a:pt x="0" y="6208"/>
                </a:cubicBezTo>
                <a:cubicBezTo>
                  <a:pt x="1" y="6533"/>
                  <a:pt x="188" y="7365"/>
                  <a:pt x="308" y="7581"/>
                </a:cubicBezTo>
                <a:cubicBezTo>
                  <a:pt x="339" y="7638"/>
                  <a:pt x="1398" y="7678"/>
                  <a:pt x="3000" y="7678"/>
                </a:cubicBezTo>
                <a:cubicBezTo>
                  <a:pt x="5939" y="7678"/>
                  <a:pt x="5811" y="7706"/>
                  <a:pt x="5897" y="6997"/>
                </a:cubicBezTo>
                <a:cubicBezTo>
                  <a:pt x="5933" y="6695"/>
                  <a:pt x="5904" y="6557"/>
                  <a:pt x="5779" y="6402"/>
                </a:cubicBezTo>
                <a:cubicBezTo>
                  <a:pt x="5360" y="5886"/>
                  <a:pt x="4755" y="5789"/>
                  <a:pt x="4310" y="6168"/>
                </a:cubicBezTo>
                <a:cubicBezTo>
                  <a:pt x="3995" y="6436"/>
                  <a:pt x="3921" y="6405"/>
                  <a:pt x="3921" y="6013"/>
                </a:cubicBezTo>
                <a:cubicBezTo>
                  <a:pt x="3921" y="5695"/>
                  <a:pt x="3643" y="5441"/>
                  <a:pt x="3297" y="5441"/>
                </a:cubicBezTo>
                <a:cubicBezTo>
                  <a:pt x="3074" y="5441"/>
                  <a:pt x="2899" y="5613"/>
                  <a:pt x="2652" y="6076"/>
                </a:cubicBezTo>
                <a:cubicBezTo>
                  <a:pt x="2571" y="6227"/>
                  <a:pt x="2523" y="6189"/>
                  <a:pt x="2252" y="5767"/>
                </a:cubicBezTo>
                <a:cubicBezTo>
                  <a:pt x="2055" y="5461"/>
                  <a:pt x="1810" y="5221"/>
                  <a:pt x="1577" y="5104"/>
                </a:cubicBezTo>
                <a:cubicBezTo>
                  <a:pt x="1409" y="5019"/>
                  <a:pt x="1313" y="4978"/>
                  <a:pt x="1208" y="4972"/>
                </a:cubicBezTo>
                <a:close/>
              </a:path>
            </a:pathLst>
          </a:custGeom>
          <a:ln w="12700">
            <a:miter lim="400000"/>
          </a:ln>
        </p:spPr>
      </p:pic>
      <p:sp>
        <p:nvSpPr>
          <p:cNvPr id="167" name="Поиск претендентов на трудоустройство по запросу работодателей"/>
          <p:cNvSpPr txBox="1"/>
          <p:nvPr/>
        </p:nvSpPr>
        <p:spPr>
          <a:xfrm>
            <a:off x="3307058" y="3696032"/>
            <a:ext cx="1623056" cy="1056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solidFill>
                  <a:srgbClr val="E22400"/>
                </a:solidFill>
                <a:latin typeface="Georgia"/>
                <a:ea typeface="Georgia"/>
                <a:cs typeface="Georgia"/>
                <a:sym typeface="Georgia"/>
              </a:defRPr>
            </a:pPr>
            <a:r>
              <a:rPr dirty="0" err="1"/>
              <a:t>Поиск</a:t>
            </a:r>
            <a:r>
              <a:rPr dirty="0"/>
              <a:t> </a:t>
            </a:r>
            <a:r>
              <a:rPr sz="1500" dirty="0" err="1"/>
              <a:t>претендентов</a:t>
            </a:r>
            <a:r>
              <a:rPr sz="1500" dirty="0"/>
              <a:t> </a:t>
            </a:r>
            <a:r>
              <a:rPr sz="1500" dirty="0" err="1"/>
              <a:t>на</a:t>
            </a:r>
            <a:r>
              <a:rPr sz="1500" dirty="0"/>
              <a:t> </a:t>
            </a:r>
            <a:r>
              <a:rPr sz="1500" dirty="0" err="1"/>
              <a:t>трудоустройство</a:t>
            </a:r>
            <a:r>
              <a:rPr sz="1500" dirty="0"/>
              <a:t> </a:t>
            </a:r>
            <a:r>
              <a:rPr dirty="0" err="1"/>
              <a:t>по</a:t>
            </a:r>
            <a:r>
              <a:rPr dirty="0"/>
              <a:t> </a:t>
            </a:r>
            <a:r>
              <a:rPr dirty="0" err="1"/>
              <a:t>запросу</a:t>
            </a:r>
            <a:r>
              <a:rPr dirty="0"/>
              <a:t> </a:t>
            </a:r>
            <a:r>
              <a:rPr dirty="0" err="1"/>
              <a:t>работодателей</a:t>
            </a:r>
            <a:endParaRPr dirty="0"/>
          </a:p>
        </p:txBody>
      </p:sp>
      <p:sp>
        <p:nvSpPr>
          <p:cNvPr id="168" name="Прямоугольник"/>
          <p:cNvSpPr/>
          <p:nvPr/>
        </p:nvSpPr>
        <p:spPr>
          <a:xfrm>
            <a:off x="6242099" y="3116540"/>
            <a:ext cx="2866295" cy="1696618"/>
          </a:xfrm>
          <a:prstGeom prst="rect">
            <a:avLst/>
          </a:prstGeom>
          <a:solidFill>
            <a:srgbClr val="FEFB41"/>
          </a:solidFill>
          <a:ln w="12700">
            <a:miter lim="400000"/>
          </a:ln>
        </p:spPr>
        <p:txBody>
          <a:bodyPr lIns="45719" rIns="45719" anchor="ctr"/>
          <a:lstStyle/>
          <a:p>
            <a:pPr>
              <a:defRPr>
                <a:solidFill>
                  <a:srgbClr val="FFFFFF"/>
                </a:solidFill>
              </a:defRPr>
            </a:pPr>
            <a:endParaRPr/>
          </a:p>
        </p:txBody>
      </p:sp>
      <p:pic>
        <p:nvPicPr>
          <p:cNvPr id="169" name="IMG_0398.png" descr="IMG_0398.png"/>
          <p:cNvPicPr>
            <a:picLocks noChangeAspect="1"/>
          </p:cNvPicPr>
          <p:nvPr/>
        </p:nvPicPr>
        <p:blipFill>
          <a:blip r:embed="rId7">
            <a:extLst/>
          </a:blip>
          <a:stretch>
            <a:fillRect/>
          </a:stretch>
        </p:blipFill>
        <p:spPr>
          <a:xfrm>
            <a:off x="6346792" y="3538855"/>
            <a:ext cx="2405310" cy="1274303"/>
          </a:xfrm>
          <a:prstGeom prst="rect">
            <a:avLst/>
          </a:prstGeom>
          <a:ln w="12700">
            <a:miter lim="400000"/>
          </a:ln>
        </p:spPr>
      </p:pic>
      <p:sp>
        <p:nvSpPr>
          <p:cNvPr id="170" name="Организация тренингов по планированию и развитию карьеры"/>
          <p:cNvSpPr txBox="1"/>
          <p:nvPr/>
        </p:nvSpPr>
        <p:spPr>
          <a:xfrm>
            <a:off x="6242099" y="3135629"/>
            <a:ext cx="277790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200">
                <a:latin typeface="Georgia"/>
                <a:ea typeface="Georgia"/>
                <a:cs typeface="Georgia"/>
                <a:sym typeface="Georgia"/>
              </a:defRPr>
            </a:pPr>
            <a:r>
              <a:rPr lang="kk-KZ" dirty="0" smtClean="0"/>
              <a:t>Разработка практического руководства по планированию карьеры </a:t>
            </a:r>
            <a:r>
              <a:rPr lang="en-US" dirty="0" smtClean="0"/>
              <a:t>Step-by-Step</a:t>
            </a:r>
            <a:endParaRPr dirty="0"/>
          </a:p>
        </p:txBody>
      </p:sp>
      <p:sp>
        <p:nvSpPr>
          <p:cNvPr id="171" name="Прямоугольник"/>
          <p:cNvSpPr/>
          <p:nvPr/>
        </p:nvSpPr>
        <p:spPr>
          <a:xfrm>
            <a:off x="9177141" y="3116540"/>
            <a:ext cx="2866295" cy="1696618"/>
          </a:xfrm>
          <a:prstGeom prst="rect">
            <a:avLst/>
          </a:prstGeom>
          <a:solidFill>
            <a:srgbClr val="7A219E"/>
          </a:solidFill>
          <a:ln w="12700">
            <a:miter lim="400000"/>
          </a:ln>
        </p:spPr>
        <p:txBody>
          <a:bodyPr lIns="45719" rIns="45719" anchor="ctr"/>
          <a:lstStyle/>
          <a:p>
            <a:pPr>
              <a:defRPr>
                <a:solidFill>
                  <a:srgbClr val="FFFFFF"/>
                </a:solidFill>
              </a:defRPr>
            </a:pPr>
            <a:endParaRPr/>
          </a:p>
        </p:txBody>
      </p:sp>
      <p:pic>
        <p:nvPicPr>
          <p:cNvPr id="172" name="IMG_0400.png" descr="IMG_0400.png"/>
          <p:cNvPicPr>
            <a:picLocks noChangeAspect="1"/>
          </p:cNvPicPr>
          <p:nvPr/>
        </p:nvPicPr>
        <p:blipFill>
          <a:blip r:embed="rId8">
            <a:extLst/>
          </a:blip>
          <a:srcRect t="16931" r="4821" b="1696"/>
          <a:stretch>
            <a:fillRect/>
          </a:stretch>
        </p:blipFill>
        <p:spPr>
          <a:xfrm>
            <a:off x="10168780" y="3378199"/>
            <a:ext cx="1815308" cy="1163988"/>
          </a:xfrm>
          <a:custGeom>
            <a:avLst/>
            <a:gdLst/>
            <a:ahLst/>
            <a:cxnLst>
              <a:cxn ang="0">
                <a:pos x="wd2" y="hd2"/>
              </a:cxn>
              <a:cxn ang="5400000">
                <a:pos x="wd2" y="hd2"/>
              </a:cxn>
              <a:cxn ang="10800000">
                <a:pos x="wd2" y="hd2"/>
              </a:cxn>
              <a:cxn ang="16200000">
                <a:pos x="wd2" y="hd2"/>
              </a:cxn>
            </a:cxnLst>
            <a:rect l="0" t="0" r="r" b="b"/>
            <a:pathLst>
              <a:path w="21600" h="21534" extrusionOk="0">
                <a:moveTo>
                  <a:pt x="13383" y="8"/>
                </a:moveTo>
                <a:cubicBezTo>
                  <a:pt x="13328" y="-6"/>
                  <a:pt x="13272" y="1"/>
                  <a:pt x="13204" y="15"/>
                </a:cubicBezTo>
                <a:cubicBezTo>
                  <a:pt x="13125" y="32"/>
                  <a:pt x="13021" y="84"/>
                  <a:pt x="12972" y="133"/>
                </a:cubicBezTo>
                <a:cubicBezTo>
                  <a:pt x="12924" y="182"/>
                  <a:pt x="12538" y="852"/>
                  <a:pt x="12113" y="1623"/>
                </a:cubicBezTo>
                <a:cubicBezTo>
                  <a:pt x="11688" y="2395"/>
                  <a:pt x="11148" y="3376"/>
                  <a:pt x="10913" y="3797"/>
                </a:cubicBezTo>
                <a:cubicBezTo>
                  <a:pt x="10679" y="4217"/>
                  <a:pt x="10286" y="4918"/>
                  <a:pt x="10040" y="5361"/>
                </a:cubicBezTo>
                <a:lnTo>
                  <a:pt x="9591" y="6168"/>
                </a:lnTo>
                <a:lnTo>
                  <a:pt x="9369" y="6183"/>
                </a:lnTo>
                <a:lnTo>
                  <a:pt x="9142" y="6205"/>
                </a:lnTo>
                <a:lnTo>
                  <a:pt x="8911" y="6653"/>
                </a:lnTo>
                <a:cubicBezTo>
                  <a:pt x="8783" y="6902"/>
                  <a:pt x="8572" y="7314"/>
                  <a:pt x="8444" y="7563"/>
                </a:cubicBezTo>
                <a:cubicBezTo>
                  <a:pt x="8220" y="7996"/>
                  <a:pt x="7716" y="9007"/>
                  <a:pt x="7169" y="10119"/>
                </a:cubicBezTo>
                <a:cubicBezTo>
                  <a:pt x="7029" y="10402"/>
                  <a:pt x="6800" y="10854"/>
                  <a:pt x="6663" y="11124"/>
                </a:cubicBezTo>
                <a:cubicBezTo>
                  <a:pt x="6475" y="11497"/>
                  <a:pt x="6426" y="11634"/>
                  <a:pt x="6455" y="11690"/>
                </a:cubicBezTo>
                <a:cubicBezTo>
                  <a:pt x="6485" y="11746"/>
                  <a:pt x="6336" y="12048"/>
                  <a:pt x="5823" y="12975"/>
                </a:cubicBezTo>
                <a:cubicBezTo>
                  <a:pt x="5202" y="14096"/>
                  <a:pt x="5072" y="14358"/>
                  <a:pt x="5020" y="14627"/>
                </a:cubicBezTo>
                <a:cubicBezTo>
                  <a:pt x="5002" y="14720"/>
                  <a:pt x="4848" y="14730"/>
                  <a:pt x="2498" y="14730"/>
                </a:cubicBezTo>
                <a:lnTo>
                  <a:pt x="0" y="14730"/>
                </a:lnTo>
                <a:lnTo>
                  <a:pt x="2508" y="14744"/>
                </a:lnTo>
                <a:lnTo>
                  <a:pt x="5010" y="14759"/>
                </a:lnTo>
                <a:lnTo>
                  <a:pt x="5039" y="14935"/>
                </a:lnTo>
                <a:cubicBezTo>
                  <a:pt x="5077" y="15167"/>
                  <a:pt x="5148" y="15252"/>
                  <a:pt x="5450" y="15449"/>
                </a:cubicBezTo>
                <a:cubicBezTo>
                  <a:pt x="5589" y="15540"/>
                  <a:pt x="5711" y="15641"/>
                  <a:pt x="5719" y="15677"/>
                </a:cubicBezTo>
                <a:cubicBezTo>
                  <a:pt x="5726" y="15712"/>
                  <a:pt x="5655" y="15806"/>
                  <a:pt x="5558" y="15882"/>
                </a:cubicBezTo>
                <a:cubicBezTo>
                  <a:pt x="5348" y="16048"/>
                  <a:pt x="5257" y="16195"/>
                  <a:pt x="5232" y="16404"/>
                </a:cubicBezTo>
                <a:cubicBezTo>
                  <a:pt x="5207" y="16617"/>
                  <a:pt x="5427" y="16921"/>
                  <a:pt x="5733" y="17101"/>
                </a:cubicBezTo>
                <a:cubicBezTo>
                  <a:pt x="5860" y="17176"/>
                  <a:pt x="6048" y="17296"/>
                  <a:pt x="6148" y="17365"/>
                </a:cubicBezTo>
                <a:cubicBezTo>
                  <a:pt x="6249" y="17435"/>
                  <a:pt x="6496" y="17588"/>
                  <a:pt x="6696" y="17703"/>
                </a:cubicBezTo>
                <a:cubicBezTo>
                  <a:pt x="6896" y="17819"/>
                  <a:pt x="7126" y="17963"/>
                  <a:pt x="7206" y="18019"/>
                </a:cubicBezTo>
                <a:cubicBezTo>
                  <a:pt x="7287" y="18075"/>
                  <a:pt x="7507" y="18212"/>
                  <a:pt x="7697" y="18327"/>
                </a:cubicBezTo>
                <a:cubicBezTo>
                  <a:pt x="7888" y="18442"/>
                  <a:pt x="8196" y="18638"/>
                  <a:pt x="8382" y="18761"/>
                </a:cubicBezTo>
                <a:cubicBezTo>
                  <a:pt x="8568" y="18883"/>
                  <a:pt x="8742" y="18981"/>
                  <a:pt x="8765" y="18981"/>
                </a:cubicBezTo>
                <a:cubicBezTo>
                  <a:pt x="8787" y="18981"/>
                  <a:pt x="8889" y="19045"/>
                  <a:pt x="8991" y="19120"/>
                </a:cubicBezTo>
                <a:cubicBezTo>
                  <a:pt x="9203" y="19277"/>
                  <a:pt x="9691" y="19575"/>
                  <a:pt x="9907" y="19686"/>
                </a:cubicBezTo>
                <a:cubicBezTo>
                  <a:pt x="10071" y="19769"/>
                  <a:pt x="11017" y="20372"/>
                  <a:pt x="11282" y="20559"/>
                </a:cubicBezTo>
                <a:cubicBezTo>
                  <a:pt x="11376" y="20626"/>
                  <a:pt x="11469" y="20684"/>
                  <a:pt x="11489" y="20684"/>
                </a:cubicBezTo>
                <a:cubicBezTo>
                  <a:pt x="11510" y="20684"/>
                  <a:pt x="11597" y="20727"/>
                  <a:pt x="11683" y="20787"/>
                </a:cubicBezTo>
                <a:cubicBezTo>
                  <a:pt x="12229" y="21169"/>
                  <a:pt x="12634" y="21399"/>
                  <a:pt x="12920" y="21492"/>
                </a:cubicBezTo>
                <a:cubicBezTo>
                  <a:pt x="13237" y="21594"/>
                  <a:pt x="13773" y="21507"/>
                  <a:pt x="14063" y="21308"/>
                </a:cubicBezTo>
                <a:cubicBezTo>
                  <a:pt x="14103" y="21281"/>
                  <a:pt x="14262" y="21182"/>
                  <a:pt x="14413" y="21088"/>
                </a:cubicBezTo>
                <a:cubicBezTo>
                  <a:pt x="14563" y="20994"/>
                  <a:pt x="14791" y="20854"/>
                  <a:pt x="14918" y="20772"/>
                </a:cubicBezTo>
                <a:cubicBezTo>
                  <a:pt x="15045" y="20691"/>
                  <a:pt x="15160" y="20626"/>
                  <a:pt x="15178" y="20626"/>
                </a:cubicBezTo>
                <a:cubicBezTo>
                  <a:pt x="15195" y="20626"/>
                  <a:pt x="15315" y="20548"/>
                  <a:pt x="15442" y="20457"/>
                </a:cubicBezTo>
                <a:cubicBezTo>
                  <a:pt x="15637" y="20317"/>
                  <a:pt x="16090" y="20038"/>
                  <a:pt x="16217" y="19979"/>
                </a:cubicBezTo>
                <a:cubicBezTo>
                  <a:pt x="16271" y="19954"/>
                  <a:pt x="16464" y="19833"/>
                  <a:pt x="16547" y="19774"/>
                </a:cubicBezTo>
                <a:cubicBezTo>
                  <a:pt x="16587" y="19745"/>
                  <a:pt x="16750" y="19644"/>
                  <a:pt x="16911" y="19546"/>
                </a:cubicBezTo>
                <a:cubicBezTo>
                  <a:pt x="17260" y="19333"/>
                  <a:pt x="17709" y="19052"/>
                  <a:pt x="17860" y="18951"/>
                </a:cubicBezTo>
                <a:cubicBezTo>
                  <a:pt x="18096" y="18794"/>
                  <a:pt x="18857" y="18334"/>
                  <a:pt x="19631" y="17879"/>
                </a:cubicBezTo>
                <a:cubicBezTo>
                  <a:pt x="19882" y="17732"/>
                  <a:pt x="20177" y="17557"/>
                  <a:pt x="20287" y="17490"/>
                </a:cubicBezTo>
                <a:cubicBezTo>
                  <a:pt x="20398" y="17423"/>
                  <a:pt x="20494" y="17361"/>
                  <a:pt x="20504" y="17358"/>
                </a:cubicBezTo>
                <a:cubicBezTo>
                  <a:pt x="20514" y="17355"/>
                  <a:pt x="20571" y="17328"/>
                  <a:pt x="20627" y="17292"/>
                </a:cubicBezTo>
                <a:cubicBezTo>
                  <a:pt x="20684" y="17256"/>
                  <a:pt x="20735" y="17226"/>
                  <a:pt x="20745" y="17226"/>
                </a:cubicBezTo>
                <a:cubicBezTo>
                  <a:pt x="20755" y="17226"/>
                  <a:pt x="20874" y="17141"/>
                  <a:pt x="21005" y="17042"/>
                </a:cubicBezTo>
                <a:cubicBezTo>
                  <a:pt x="21272" y="16842"/>
                  <a:pt x="21395" y="16610"/>
                  <a:pt x="21359" y="16374"/>
                </a:cubicBezTo>
                <a:cubicBezTo>
                  <a:pt x="21331" y="16187"/>
                  <a:pt x="21242" y="16047"/>
                  <a:pt x="21029" y="15868"/>
                </a:cubicBezTo>
                <a:cubicBezTo>
                  <a:pt x="20932" y="15787"/>
                  <a:pt x="20859" y="15701"/>
                  <a:pt x="20868" y="15669"/>
                </a:cubicBezTo>
                <a:cubicBezTo>
                  <a:pt x="20877" y="15638"/>
                  <a:pt x="20989" y="15541"/>
                  <a:pt x="21118" y="15456"/>
                </a:cubicBezTo>
                <a:cubicBezTo>
                  <a:pt x="21393" y="15277"/>
                  <a:pt x="21480" y="15166"/>
                  <a:pt x="21548" y="14913"/>
                </a:cubicBezTo>
                <a:lnTo>
                  <a:pt x="21595" y="14730"/>
                </a:lnTo>
                <a:lnTo>
                  <a:pt x="21600" y="14730"/>
                </a:lnTo>
                <a:lnTo>
                  <a:pt x="21510" y="14458"/>
                </a:lnTo>
                <a:cubicBezTo>
                  <a:pt x="21461" y="14310"/>
                  <a:pt x="21267" y="13921"/>
                  <a:pt x="21081" y="13591"/>
                </a:cubicBezTo>
                <a:cubicBezTo>
                  <a:pt x="20711" y="12938"/>
                  <a:pt x="20298" y="12194"/>
                  <a:pt x="19244" y="10280"/>
                </a:cubicBezTo>
                <a:cubicBezTo>
                  <a:pt x="18866" y="9594"/>
                  <a:pt x="18494" y="8923"/>
                  <a:pt x="18412" y="8782"/>
                </a:cubicBezTo>
                <a:cubicBezTo>
                  <a:pt x="18331" y="8641"/>
                  <a:pt x="18084" y="8202"/>
                  <a:pt x="17869" y="7813"/>
                </a:cubicBezTo>
                <a:cubicBezTo>
                  <a:pt x="17123" y="6458"/>
                  <a:pt x="16507" y="5347"/>
                  <a:pt x="15962" y="4362"/>
                </a:cubicBezTo>
                <a:cubicBezTo>
                  <a:pt x="15659" y="3817"/>
                  <a:pt x="15285" y="3124"/>
                  <a:pt x="15126" y="2828"/>
                </a:cubicBezTo>
                <a:cubicBezTo>
                  <a:pt x="14831" y="2282"/>
                  <a:pt x="14739" y="2121"/>
                  <a:pt x="14016" y="838"/>
                </a:cubicBezTo>
                <a:cubicBezTo>
                  <a:pt x="13688" y="256"/>
                  <a:pt x="13548" y="50"/>
                  <a:pt x="13383" y="8"/>
                </a:cubicBezTo>
                <a:close/>
                <a:moveTo>
                  <a:pt x="18828" y="735"/>
                </a:moveTo>
                <a:cubicBezTo>
                  <a:pt x="18809" y="735"/>
                  <a:pt x="18792" y="803"/>
                  <a:pt x="18785" y="889"/>
                </a:cubicBezTo>
                <a:cubicBezTo>
                  <a:pt x="18776" y="1019"/>
                  <a:pt x="18749" y="1049"/>
                  <a:pt x="18644" y="1073"/>
                </a:cubicBezTo>
                <a:cubicBezTo>
                  <a:pt x="18541" y="1096"/>
                  <a:pt x="18513" y="1133"/>
                  <a:pt x="18488" y="1271"/>
                </a:cubicBezTo>
                <a:cubicBezTo>
                  <a:pt x="18469" y="1375"/>
                  <a:pt x="18470" y="1500"/>
                  <a:pt x="18493" y="1594"/>
                </a:cubicBezTo>
                <a:cubicBezTo>
                  <a:pt x="18527" y="1734"/>
                  <a:pt x="18551" y="1751"/>
                  <a:pt x="18700" y="1741"/>
                </a:cubicBezTo>
                <a:lnTo>
                  <a:pt x="18861" y="1726"/>
                </a:lnTo>
                <a:lnTo>
                  <a:pt x="18861" y="1234"/>
                </a:lnTo>
                <a:cubicBezTo>
                  <a:pt x="18861" y="960"/>
                  <a:pt x="18847" y="735"/>
                  <a:pt x="18828" y="735"/>
                </a:cubicBezTo>
                <a:close/>
                <a:moveTo>
                  <a:pt x="20141" y="735"/>
                </a:moveTo>
                <a:cubicBezTo>
                  <a:pt x="20095" y="735"/>
                  <a:pt x="20064" y="822"/>
                  <a:pt x="20094" y="867"/>
                </a:cubicBezTo>
                <a:cubicBezTo>
                  <a:pt x="20135" y="931"/>
                  <a:pt x="20179" y="903"/>
                  <a:pt x="20179" y="816"/>
                </a:cubicBezTo>
                <a:cubicBezTo>
                  <a:pt x="20179" y="769"/>
                  <a:pt x="20160" y="735"/>
                  <a:pt x="20141" y="735"/>
                </a:cubicBezTo>
                <a:close/>
                <a:moveTo>
                  <a:pt x="20542" y="735"/>
                </a:moveTo>
                <a:cubicBezTo>
                  <a:pt x="20521" y="735"/>
                  <a:pt x="20504" y="939"/>
                  <a:pt x="20504" y="1242"/>
                </a:cubicBezTo>
                <a:cubicBezTo>
                  <a:pt x="20504" y="1544"/>
                  <a:pt x="20521" y="1756"/>
                  <a:pt x="20542" y="1756"/>
                </a:cubicBezTo>
                <a:cubicBezTo>
                  <a:pt x="20564" y="1756"/>
                  <a:pt x="20580" y="1544"/>
                  <a:pt x="20580" y="1242"/>
                </a:cubicBezTo>
                <a:cubicBezTo>
                  <a:pt x="20580" y="939"/>
                  <a:pt x="20564" y="735"/>
                  <a:pt x="20542" y="735"/>
                </a:cubicBezTo>
                <a:close/>
                <a:moveTo>
                  <a:pt x="19673" y="750"/>
                </a:moveTo>
                <a:cubicBezTo>
                  <a:pt x="19639" y="732"/>
                  <a:pt x="19631" y="855"/>
                  <a:pt x="19631" y="1242"/>
                </a:cubicBezTo>
                <a:cubicBezTo>
                  <a:pt x="19631" y="1755"/>
                  <a:pt x="19660" y="1869"/>
                  <a:pt x="19739" y="1638"/>
                </a:cubicBezTo>
                <a:lnTo>
                  <a:pt x="19782" y="1513"/>
                </a:lnTo>
                <a:lnTo>
                  <a:pt x="19872" y="1645"/>
                </a:lnTo>
                <a:cubicBezTo>
                  <a:pt x="19987" y="1813"/>
                  <a:pt x="20032" y="1736"/>
                  <a:pt x="19924" y="1557"/>
                </a:cubicBezTo>
                <a:lnTo>
                  <a:pt x="19839" y="1418"/>
                </a:lnTo>
                <a:lnTo>
                  <a:pt x="19919" y="1249"/>
                </a:lnTo>
                <a:cubicBezTo>
                  <a:pt x="19983" y="1109"/>
                  <a:pt x="19988" y="1073"/>
                  <a:pt x="19942" y="1073"/>
                </a:cubicBezTo>
                <a:cubicBezTo>
                  <a:pt x="19912" y="1073"/>
                  <a:pt x="19871" y="1124"/>
                  <a:pt x="19848" y="1190"/>
                </a:cubicBezTo>
                <a:cubicBezTo>
                  <a:pt x="19794" y="1347"/>
                  <a:pt x="19744" y="1268"/>
                  <a:pt x="19730" y="992"/>
                </a:cubicBezTo>
                <a:cubicBezTo>
                  <a:pt x="19724" y="870"/>
                  <a:pt x="19698" y="762"/>
                  <a:pt x="19673" y="750"/>
                </a:cubicBezTo>
                <a:close/>
                <a:moveTo>
                  <a:pt x="15367" y="794"/>
                </a:moveTo>
                <a:cubicBezTo>
                  <a:pt x="15331" y="794"/>
                  <a:pt x="15262" y="856"/>
                  <a:pt x="15215" y="933"/>
                </a:cubicBezTo>
                <a:lnTo>
                  <a:pt x="15130" y="1073"/>
                </a:lnTo>
                <a:lnTo>
                  <a:pt x="15230" y="1124"/>
                </a:lnTo>
                <a:cubicBezTo>
                  <a:pt x="15352" y="1196"/>
                  <a:pt x="15367" y="1485"/>
                  <a:pt x="15253" y="1579"/>
                </a:cubicBezTo>
                <a:cubicBezTo>
                  <a:pt x="15213" y="1613"/>
                  <a:pt x="15178" y="1667"/>
                  <a:pt x="15178" y="1697"/>
                </a:cubicBezTo>
                <a:cubicBezTo>
                  <a:pt x="15178" y="1727"/>
                  <a:pt x="15261" y="1756"/>
                  <a:pt x="15362" y="1756"/>
                </a:cubicBezTo>
                <a:cubicBezTo>
                  <a:pt x="15500" y="1756"/>
                  <a:pt x="15541" y="1732"/>
                  <a:pt x="15541" y="1667"/>
                </a:cubicBezTo>
                <a:cubicBezTo>
                  <a:pt x="15541" y="1621"/>
                  <a:pt x="15524" y="1594"/>
                  <a:pt x="15499" y="1601"/>
                </a:cubicBezTo>
                <a:cubicBezTo>
                  <a:pt x="15466" y="1611"/>
                  <a:pt x="15450" y="1489"/>
                  <a:pt x="15442" y="1198"/>
                </a:cubicBezTo>
                <a:cubicBezTo>
                  <a:pt x="15433" y="847"/>
                  <a:pt x="15422" y="794"/>
                  <a:pt x="15367" y="794"/>
                </a:cubicBezTo>
                <a:close/>
                <a:moveTo>
                  <a:pt x="15858" y="794"/>
                </a:moveTo>
                <a:cubicBezTo>
                  <a:pt x="15702" y="794"/>
                  <a:pt x="15699" y="798"/>
                  <a:pt x="15678" y="999"/>
                </a:cubicBezTo>
                <a:cubicBezTo>
                  <a:pt x="15652" y="1247"/>
                  <a:pt x="15672" y="1322"/>
                  <a:pt x="15763" y="1286"/>
                </a:cubicBezTo>
                <a:cubicBezTo>
                  <a:pt x="15847" y="1252"/>
                  <a:pt x="15922" y="1381"/>
                  <a:pt x="15891" y="1506"/>
                </a:cubicBezTo>
                <a:cubicBezTo>
                  <a:pt x="15874" y="1575"/>
                  <a:pt x="15844" y="1590"/>
                  <a:pt x="15763" y="1565"/>
                </a:cubicBezTo>
                <a:cubicBezTo>
                  <a:pt x="15684" y="1540"/>
                  <a:pt x="15650" y="1551"/>
                  <a:pt x="15650" y="1609"/>
                </a:cubicBezTo>
                <a:cubicBezTo>
                  <a:pt x="15650" y="1652"/>
                  <a:pt x="15672" y="1703"/>
                  <a:pt x="15697" y="1719"/>
                </a:cubicBezTo>
                <a:cubicBezTo>
                  <a:pt x="15864" y="1824"/>
                  <a:pt x="16051" y="1663"/>
                  <a:pt x="16051" y="1418"/>
                </a:cubicBezTo>
                <a:cubicBezTo>
                  <a:pt x="16051" y="1248"/>
                  <a:pt x="16003" y="1157"/>
                  <a:pt x="15895" y="1124"/>
                </a:cubicBezTo>
                <a:cubicBezTo>
                  <a:pt x="15798" y="1094"/>
                  <a:pt x="15817" y="991"/>
                  <a:pt x="15924" y="970"/>
                </a:cubicBezTo>
                <a:cubicBezTo>
                  <a:pt x="16089" y="938"/>
                  <a:pt x="16035" y="794"/>
                  <a:pt x="15858" y="794"/>
                </a:cubicBezTo>
                <a:close/>
                <a:moveTo>
                  <a:pt x="16684" y="794"/>
                </a:moveTo>
                <a:cubicBezTo>
                  <a:pt x="16644" y="794"/>
                  <a:pt x="16582" y="857"/>
                  <a:pt x="16547" y="941"/>
                </a:cubicBezTo>
                <a:lnTo>
                  <a:pt x="16481" y="1095"/>
                </a:lnTo>
                <a:lnTo>
                  <a:pt x="16401" y="933"/>
                </a:lnTo>
                <a:cubicBezTo>
                  <a:pt x="16344" y="823"/>
                  <a:pt x="16292" y="788"/>
                  <a:pt x="16231" y="801"/>
                </a:cubicBezTo>
                <a:cubicBezTo>
                  <a:pt x="16158" y="817"/>
                  <a:pt x="16146" y="851"/>
                  <a:pt x="16146" y="1014"/>
                </a:cubicBezTo>
                <a:cubicBezTo>
                  <a:pt x="16146" y="1175"/>
                  <a:pt x="16160" y="1212"/>
                  <a:pt x="16235" y="1242"/>
                </a:cubicBezTo>
                <a:cubicBezTo>
                  <a:pt x="16338" y="1282"/>
                  <a:pt x="16340" y="1382"/>
                  <a:pt x="16235" y="1557"/>
                </a:cubicBezTo>
                <a:cubicBezTo>
                  <a:pt x="16197" y="1622"/>
                  <a:pt x="16165" y="1690"/>
                  <a:pt x="16165" y="1711"/>
                </a:cubicBezTo>
                <a:cubicBezTo>
                  <a:pt x="16165" y="1797"/>
                  <a:pt x="16258" y="1744"/>
                  <a:pt x="16353" y="1601"/>
                </a:cubicBezTo>
                <a:lnTo>
                  <a:pt x="16453" y="1454"/>
                </a:lnTo>
                <a:lnTo>
                  <a:pt x="16490" y="1601"/>
                </a:lnTo>
                <a:cubicBezTo>
                  <a:pt x="16516" y="1705"/>
                  <a:pt x="16550" y="1756"/>
                  <a:pt x="16608" y="1756"/>
                </a:cubicBezTo>
                <a:cubicBezTo>
                  <a:pt x="16804" y="1756"/>
                  <a:pt x="16852" y="1414"/>
                  <a:pt x="16675" y="1271"/>
                </a:cubicBezTo>
                <a:lnTo>
                  <a:pt x="16561" y="1183"/>
                </a:lnTo>
                <a:lnTo>
                  <a:pt x="16660" y="985"/>
                </a:lnTo>
                <a:cubicBezTo>
                  <a:pt x="16751" y="800"/>
                  <a:pt x="16753" y="794"/>
                  <a:pt x="16684" y="794"/>
                </a:cubicBezTo>
                <a:close/>
                <a:moveTo>
                  <a:pt x="17090" y="794"/>
                </a:moveTo>
                <a:cubicBezTo>
                  <a:pt x="17049" y="794"/>
                  <a:pt x="17038" y="890"/>
                  <a:pt x="17038" y="1271"/>
                </a:cubicBezTo>
                <a:cubicBezTo>
                  <a:pt x="17038" y="1652"/>
                  <a:pt x="17049" y="1756"/>
                  <a:pt x="17090" y="1756"/>
                </a:cubicBezTo>
                <a:cubicBezTo>
                  <a:pt x="17125" y="1756"/>
                  <a:pt x="17149" y="1682"/>
                  <a:pt x="17156" y="1543"/>
                </a:cubicBezTo>
                <a:cubicBezTo>
                  <a:pt x="17167" y="1335"/>
                  <a:pt x="17170" y="1330"/>
                  <a:pt x="17312" y="1330"/>
                </a:cubicBezTo>
                <a:cubicBezTo>
                  <a:pt x="17455" y="1330"/>
                  <a:pt x="17457" y="1331"/>
                  <a:pt x="17468" y="1543"/>
                </a:cubicBezTo>
                <a:cubicBezTo>
                  <a:pt x="17475" y="1678"/>
                  <a:pt x="17497" y="1755"/>
                  <a:pt x="17525" y="1741"/>
                </a:cubicBezTo>
                <a:cubicBezTo>
                  <a:pt x="17552" y="1727"/>
                  <a:pt x="17570" y="1550"/>
                  <a:pt x="17577" y="1256"/>
                </a:cubicBezTo>
                <a:cubicBezTo>
                  <a:pt x="17585" y="878"/>
                  <a:pt x="17578" y="794"/>
                  <a:pt x="17534" y="794"/>
                </a:cubicBezTo>
                <a:cubicBezTo>
                  <a:pt x="17498" y="794"/>
                  <a:pt x="17476" y="857"/>
                  <a:pt x="17468" y="999"/>
                </a:cubicBezTo>
                <a:cubicBezTo>
                  <a:pt x="17457" y="1206"/>
                  <a:pt x="17454" y="1212"/>
                  <a:pt x="17312" y="1212"/>
                </a:cubicBezTo>
                <a:cubicBezTo>
                  <a:pt x="17170" y="1212"/>
                  <a:pt x="17167" y="1206"/>
                  <a:pt x="17156" y="999"/>
                </a:cubicBezTo>
                <a:cubicBezTo>
                  <a:pt x="17149" y="860"/>
                  <a:pt x="17125" y="794"/>
                  <a:pt x="17090" y="794"/>
                </a:cubicBezTo>
                <a:close/>
                <a:moveTo>
                  <a:pt x="19366" y="801"/>
                </a:moveTo>
                <a:cubicBezTo>
                  <a:pt x="19263" y="787"/>
                  <a:pt x="19224" y="811"/>
                  <a:pt x="19192" y="904"/>
                </a:cubicBezTo>
                <a:cubicBezTo>
                  <a:pt x="19132" y="1078"/>
                  <a:pt x="19182" y="1238"/>
                  <a:pt x="19324" y="1330"/>
                </a:cubicBezTo>
                <a:cubicBezTo>
                  <a:pt x="19456" y="1416"/>
                  <a:pt x="19481" y="1527"/>
                  <a:pt x="19395" y="1638"/>
                </a:cubicBezTo>
                <a:cubicBezTo>
                  <a:pt x="19355" y="1689"/>
                  <a:pt x="19322" y="1688"/>
                  <a:pt x="19262" y="1638"/>
                </a:cubicBezTo>
                <a:cubicBezTo>
                  <a:pt x="19173" y="1564"/>
                  <a:pt x="19110" y="1616"/>
                  <a:pt x="19192" y="1697"/>
                </a:cubicBezTo>
                <a:cubicBezTo>
                  <a:pt x="19267" y="1771"/>
                  <a:pt x="19423" y="1770"/>
                  <a:pt x="19475" y="1689"/>
                </a:cubicBezTo>
                <a:cubicBezTo>
                  <a:pt x="19499" y="1652"/>
                  <a:pt x="19517" y="1543"/>
                  <a:pt x="19517" y="1454"/>
                </a:cubicBezTo>
                <a:cubicBezTo>
                  <a:pt x="19517" y="1324"/>
                  <a:pt x="19496" y="1278"/>
                  <a:pt x="19395" y="1212"/>
                </a:cubicBezTo>
                <a:cubicBezTo>
                  <a:pt x="19326" y="1168"/>
                  <a:pt x="19259" y="1108"/>
                  <a:pt x="19248" y="1080"/>
                </a:cubicBezTo>
                <a:cubicBezTo>
                  <a:pt x="19212" y="988"/>
                  <a:pt x="19333" y="887"/>
                  <a:pt x="19432" y="926"/>
                </a:cubicBezTo>
                <a:cubicBezTo>
                  <a:pt x="19502" y="953"/>
                  <a:pt x="19524" y="942"/>
                  <a:pt x="19513" y="889"/>
                </a:cubicBezTo>
                <a:cubicBezTo>
                  <a:pt x="19504" y="849"/>
                  <a:pt x="19439" y="811"/>
                  <a:pt x="19366" y="801"/>
                </a:cubicBezTo>
                <a:close/>
                <a:moveTo>
                  <a:pt x="20344" y="911"/>
                </a:moveTo>
                <a:cubicBezTo>
                  <a:pt x="20339" y="897"/>
                  <a:pt x="20334" y="1019"/>
                  <a:pt x="20334" y="1242"/>
                </a:cubicBezTo>
                <a:cubicBezTo>
                  <a:pt x="20334" y="1538"/>
                  <a:pt x="20341" y="1661"/>
                  <a:pt x="20349" y="1513"/>
                </a:cubicBezTo>
                <a:cubicBezTo>
                  <a:pt x="20356" y="1365"/>
                  <a:pt x="20356" y="1125"/>
                  <a:pt x="20349" y="977"/>
                </a:cubicBezTo>
                <a:cubicBezTo>
                  <a:pt x="20347" y="940"/>
                  <a:pt x="20345" y="916"/>
                  <a:pt x="20344" y="911"/>
                </a:cubicBezTo>
                <a:close/>
                <a:moveTo>
                  <a:pt x="20141" y="1073"/>
                </a:moveTo>
                <a:cubicBezTo>
                  <a:pt x="20121" y="1073"/>
                  <a:pt x="20103" y="1222"/>
                  <a:pt x="20103" y="1410"/>
                </a:cubicBezTo>
                <a:cubicBezTo>
                  <a:pt x="20103" y="1599"/>
                  <a:pt x="20121" y="1756"/>
                  <a:pt x="20141" y="1756"/>
                </a:cubicBezTo>
                <a:cubicBezTo>
                  <a:pt x="20161" y="1756"/>
                  <a:pt x="20179" y="1599"/>
                  <a:pt x="20179" y="1410"/>
                </a:cubicBezTo>
                <a:cubicBezTo>
                  <a:pt x="20179" y="1222"/>
                  <a:pt x="20161" y="1073"/>
                  <a:pt x="20141" y="1073"/>
                </a:cubicBezTo>
                <a:close/>
                <a:moveTo>
                  <a:pt x="17902" y="1080"/>
                </a:moveTo>
                <a:cubicBezTo>
                  <a:pt x="17845" y="1070"/>
                  <a:pt x="17779" y="1096"/>
                  <a:pt x="17756" y="1131"/>
                </a:cubicBezTo>
                <a:cubicBezTo>
                  <a:pt x="17725" y="1180"/>
                  <a:pt x="17738" y="1189"/>
                  <a:pt x="17817" y="1175"/>
                </a:cubicBezTo>
                <a:cubicBezTo>
                  <a:pt x="17972" y="1149"/>
                  <a:pt x="17979" y="1282"/>
                  <a:pt x="17827" y="1381"/>
                </a:cubicBezTo>
                <a:cubicBezTo>
                  <a:pt x="17705" y="1460"/>
                  <a:pt x="17653" y="1618"/>
                  <a:pt x="17718" y="1719"/>
                </a:cubicBezTo>
                <a:cubicBezTo>
                  <a:pt x="17731" y="1739"/>
                  <a:pt x="17805" y="1746"/>
                  <a:pt x="17884" y="1741"/>
                </a:cubicBezTo>
                <a:lnTo>
                  <a:pt x="18025" y="1734"/>
                </a:lnTo>
                <a:lnTo>
                  <a:pt x="18016" y="1418"/>
                </a:lnTo>
                <a:cubicBezTo>
                  <a:pt x="18005" y="1116"/>
                  <a:pt x="18002" y="1098"/>
                  <a:pt x="17902" y="1080"/>
                </a:cubicBezTo>
                <a:close/>
                <a:moveTo>
                  <a:pt x="18309" y="1080"/>
                </a:moveTo>
                <a:lnTo>
                  <a:pt x="18172" y="1095"/>
                </a:lnTo>
                <a:lnTo>
                  <a:pt x="18172" y="1425"/>
                </a:lnTo>
                <a:cubicBezTo>
                  <a:pt x="18172" y="1820"/>
                  <a:pt x="18231" y="1866"/>
                  <a:pt x="18247" y="1484"/>
                </a:cubicBezTo>
                <a:cubicBezTo>
                  <a:pt x="18256" y="1264"/>
                  <a:pt x="18276" y="1204"/>
                  <a:pt x="18351" y="1146"/>
                </a:cubicBezTo>
                <a:cubicBezTo>
                  <a:pt x="18440" y="1078"/>
                  <a:pt x="18441" y="1073"/>
                  <a:pt x="18309" y="1080"/>
                </a:cubicBezTo>
                <a:close/>
                <a:moveTo>
                  <a:pt x="20844" y="1087"/>
                </a:moveTo>
                <a:cubicBezTo>
                  <a:pt x="20734" y="1102"/>
                  <a:pt x="20703" y="1124"/>
                  <a:pt x="20693" y="1227"/>
                </a:cubicBezTo>
                <a:cubicBezTo>
                  <a:pt x="20686" y="1310"/>
                  <a:pt x="20707" y="1372"/>
                  <a:pt x="20750" y="1396"/>
                </a:cubicBezTo>
                <a:cubicBezTo>
                  <a:pt x="20786" y="1416"/>
                  <a:pt x="20838" y="1453"/>
                  <a:pt x="20863" y="1484"/>
                </a:cubicBezTo>
                <a:cubicBezTo>
                  <a:pt x="20931" y="1565"/>
                  <a:pt x="20850" y="1692"/>
                  <a:pt x="20755" y="1653"/>
                </a:cubicBezTo>
                <a:cubicBezTo>
                  <a:pt x="20702" y="1631"/>
                  <a:pt x="20685" y="1645"/>
                  <a:pt x="20703" y="1689"/>
                </a:cubicBezTo>
                <a:cubicBezTo>
                  <a:pt x="20731" y="1761"/>
                  <a:pt x="20829" y="1773"/>
                  <a:pt x="20920" y="1719"/>
                </a:cubicBezTo>
                <a:cubicBezTo>
                  <a:pt x="21018" y="1661"/>
                  <a:pt x="20990" y="1452"/>
                  <a:pt x="20868" y="1344"/>
                </a:cubicBezTo>
                <a:cubicBezTo>
                  <a:pt x="20741" y="1232"/>
                  <a:pt x="20757" y="1108"/>
                  <a:pt x="20892" y="1161"/>
                </a:cubicBezTo>
                <a:cubicBezTo>
                  <a:pt x="20948" y="1183"/>
                  <a:pt x="20977" y="1173"/>
                  <a:pt x="20977" y="1131"/>
                </a:cubicBezTo>
                <a:cubicBezTo>
                  <a:pt x="20977" y="1090"/>
                  <a:pt x="20931" y="1076"/>
                  <a:pt x="20844" y="1087"/>
                </a:cubicBezTo>
                <a:close/>
                <a:moveTo>
                  <a:pt x="18686" y="1146"/>
                </a:moveTo>
                <a:cubicBezTo>
                  <a:pt x="18749" y="1141"/>
                  <a:pt x="18795" y="1230"/>
                  <a:pt x="18795" y="1388"/>
                </a:cubicBezTo>
                <a:cubicBezTo>
                  <a:pt x="18795" y="1619"/>
                  <a:pt x="18700" y="1735"/>
                  <a:pt x="18601" y="1623"/>
                </a:cubicBezTo>
                <a:cubicBezTo>
                  <a:pt x="18526" y="1538"/>
                  <a:pt x="18538" y="1263"/>
                  <a:pt x="18620" y="1183"/>
                </a:cubicBezTo>
                <a:cubicBezTo>
                  <a:pt x="18645" y="1159"/>
                  <a:pt x="18665" y="1148"/>
                  <a:pt x="18686" y="1146"/>
                </a:cubicBezTo>
                <a:close/>
                <a:moveTo>
                  <a:pt x="16623" y="1388"/>
                </a:moveTo>
                <a:cubicBezTo>
                  <a:pt x="16632" y="1392"/>
                  <a:pt x="16641" y="1396"/>
                  <a:pt x="16646" y="1410"/>
                </a:cubicBezTo>
                <a:cubicBezTo>
                  <a:pt x="16658" y="1439"/>
                  <a:pt x="16651" y="1481"/>
                  <a:pt x="16632" y="1499"/>
                </a:cubicBezTo>
                <a:cubicBezTo>
                  <a:pt x="16614" y="1516"/>
                  <a:pt x="16592" y="1505"/>
                  <a:pt x="16580" y="1477"/>
                </a:cubicBezTo>
                <a:cubicBezTo>
                  <a:pt x="16569" y="1448"/>
                  <a:pt x="16571" y="1414"/>
                  <a:pt x="16590" y="1396"/>
                </a:cubicBezTo>
                <a:cubicBezTo>
                  <a:pt x="16599" y="1387"/>
                  <a:pt x="16613" y="1385"/>
                  <a:pt x="16623" y="1388"/>
                </a:cubicBezTo>
                <a:close/>
                <a:moveTo>
                  <a:pt x="17888" y="1447"/>
                </a:moveTo>
                <a:cubicBezTo>
                  <a:pt x="17939" y="1433"/>
                  <a:pt x="17978" y="1460"/>
                  <a:pt x="17978" y="1528"/>
                </a:cubicBezTo>
                <a:cubicBezTo>
                  <a:pt x="17978" y="1555"/>
                  <a:pt x="17949" y="1607"/>
                  <a:pt x="17912" y="1638"/>
                </a:cubicBezTo>
                <a:cubicBezTo>
                  <a:pt x="17862" y="1679"/>
                  <a:pt x="17834" y="1673"/>
                  <a:pt x="17803" y="1616"/>
                </a:cubicBezTo>
                <a:cubicBezTo>
                  <a:pt x="17770" y="1554"/>
                  <a:pt x="17778" y="1525"/>
                  <a:pt x="17836" y="1477"/>
                </a:cubicBezTo>
                <a:cubicBezTo>
                  <a:pt x="17855" y="1461"/>
                  <a:pt x="17871" y="1452"/>
                  <a:pt x="17888" y="1447"/>
                </a:cubicBezTo>
                <a:close/>
                <a:moveTo>
                  <a:pt x="2328" y="6007"/>
                </a:moveTo>
                <a:cubicBezTo>
                  <a:pt x="2226" y="6007"/>
                  <a:pt x="2125" y="6033"/>
                  <a:pt x="1988" y="6088"/>
                </a:cubicBezTo>
                <a:cubicBezTo>
                  <a:pt x="1496" y="6285"/>
                  <a:pt x="1195" y="6823"/>
                  <a:pt x="1190" y="7505"/>
                </a:cubicBezTo>
                <a:cubicBezTo>
                  <a:pt x="1187" y="7951"/>
                  <a:pt x="1283" y="8330"/>
                  <a:pt x="1454" y="8555"/>
                </a:cubicBezTo>
                <a:cubicBezTo>
                  <a:pt x="1580" y="8718"/>
                  <a:pt x="1580" y="8735"/>
                  <a:pt x="1516" y="8797"/>
                </a:cubicBezTo>
                <a:cubicBezTo>
                  <a:pt x="1123" y="9174"/>
                  <a:pt x="975" y="9814"/>
                  <a:pt x="1114" y="10500"/>
                </a:cubicBezTo>
                <a:cubicBezTo>
                  <a:pt x="1225" y="11047"/>
                  <a:pt x="1480" y="11405"/>
                  <a:pt x="1898" y="11594"/>
                </a:cubicBezTo>
                <a:cubicBezTo>
                  <a:pt x="2000" y="11640"/>
                  <a:pt x="2187" y="11658"/>
                  <a:pt x="2390" y="11646"/>
                </a:cubicBezTo>
                <a:cubicBezTo>
                  <a:pt x="2944" y="11612"/>
                  <a:pt x="3289" y="11331"/>
                  <a:pt x="3485" y="10743"/>
                </a:cubicBezTo>
                <a:cubicBezTo>
                  <a:pt x="3560" y="10518"/>
                  <a:pt x="3575" y="10384"/>
                  <a:pt x="3575" y="10038"/>
                </a:cubicBezTo>
                <a:cubicBezTo>
                  <a:pt x="3575" y="9522"/>
                  <a:pt x="3485" y="9191"/>
                  <a:pt x="3287" y="8966"/>
                </a:cubicBezTo>
                <a:cubicBezTo>
                  <a:pt x="3214" y="8883"/>
                  <a:pt x="3140" y="8791"/>
                  <a:pt x="3121" y="8768"/>
                </a:cubicBezTo>
                <a:cubicBezTo>
                  <a:pt x="3103" y="8743"/>
                  <a:pt x="3157" y="8613"/>
                  <a:pt x="3240" y="8474"/>
                </a:cubicBezTo>
                <a:cubicBezTo>
                  <a:pt x="3534" y="7977"/>
                  <a:pt x="3553" y="7206"/>
                  <a:pt x="3282" y="6675"/>
                </a:cubicBezTo>
                <a:cubicBezTo>
                  <a:pt x="3130" y="6377"/>
                  <a:pt x="2945" y="6204"/>
                  <a:pt x="2673" y="6095"/>
                </a:cubicBezTo>
                <a:cubicBezTo>
                  <a:pt x="2535" y="6040"/>
                  <a:pt x="2431" y="6007"/>
                  <a:pt x="2328" y="6007"/>
                </a:cubicBezTo>
                <a:close/>
                <a:moveTo>
                  <a:pt x="4208" y="6117"/>
                </a:moveTo>
                <a:lnTo>
                  <a:pt x="4184" y="6359"/>
                </a:lnTo>
                <a:cubicBezTo>
                  <a:pt x="4173" y="6492"/>
                  <a:pt x="4124" y="6978"/>
                  <a:pt x="4071" y="7446"/>
                </a:cubicBezTo>
                <a:cubicBezTo>
                  <a:pt x="3906" y="8889"/>
                  <a:pt x="3906" y="8833"/>
                  <a:pt x="3971" y="8885"/>
                </a:cubicBezTo>
                <a:cubicBezTo>
                  <a:pt x="4115" y="9000"/>
                  <a:pt x="4401" y="9069"/>
                  <a:pt x="4500" y="9010"/>
                </a:cubicBezTo>
                <a:cubicBezTo>
                  <a:pt x="4675" y="8907"/>
                  <a:pt x="5040" y="8940"/>
                  <a:pt x="5176" y="9069"/>
                </a:cubicBezTo>
                <a:cubicBezTo>
                  <a:pt x="5473" y="9351"/>
                  <a:pt x="5478" y="10169"/>
                  <a:pt x="5185" y="10552"/>
                </a:cubicBezTo>
                <a:cubicBezTo>
                  <a:pt x="4974" y="10827"/>
                  <a:pt x="4639" y="10805"/>
                  <a:pt x="4373" y="10500"/>
                </a:cubicBezTo>
                <a:cubicBezTo>
                  <a:pt x="4306" y="10424"/>
                  <a:pt x="4203" y="10368"/>
                  <a:pt x="4137" y="10368"/>
                </a:cubicBezTo>
                <a:cubicBezTo>
                  <a:pt x="4039" y="10368"/>
                  <a:pt x="3996" y="10413"/>
                  <a:pt x="3872" y="10655"/>
                </a:cubicBezTo>
                <a:cubicBezTo>
                  <a:pt x="3790" y="10814"/>
                  <a:pt x="3721" y="10968"/>
                  <a:pt x="3721" y="10992"/>
                </a:cubicBezTo>
                <a:cubicBezTo>
                  <a:pt x="3721" y="11077"/>
                  <a:pt x="4111" y="11438"/>
                  <a:pt x="4326" y="11550"/>
                </a:cubicBezTo>
                <a:cubicBezTo>
                  <a:pt x="4870" y="11836"/>
                  <a:pt x="5505" y="11599"/>
                  <a:pt x="5842" y="10992"/>
                </a:cubicBezTo>
                <a:cubicBezTo>
                  <a:pt x="6120" y="10491"/>
                  <a:pt x="6219" y="9864"/>
                  <a:pt x="6115" y="9237"/>
                </a:cubicBezTo>
                <a:cubicBezTo>
                  <a:pt x="6025" y="8686"/>
                  <a:pt x="5887" y="8424"/>
                  <a:pt x="5563" y="8180"/>
                </a:cubicBezTo>
                <a:cubicBezTo>
                  <a:pt x="5409" y="8064"/>
                  <a:pt x="5329" y="8041"/>
                  <a:pt x="5034" y="8041"/>
                </a:cubicBezTo>
                <a:cubicBezTo>
                  <a:pt x="4842" y="8040"/>
                  <a:pt x="4676" y="8027"/>
                  <a:pt x="4666" y="8011"/>
                </a:cubicBezTo>
                <a:cubicBezTo>
                  <a:pt x="4641" y="7972"/>
                  <a:pt x="4697" y="7371"/>
                  <a:pt x="4741" y="7211"/>
                </a:cubicBezTo>
                <a:cubicBezTo>
                  <a:pt x="4776" y="7087"/>
                  <a:pt x="4792" y="7079"/>
                  <a:pt x="5308" y="7079"/>
                </a:cubicBezTo>
                <a:cubicBezTo>
                  <a:pt x="5824" y="7079"/>
                  <a:pt x="5844" y="7074"/>
                  <a:pt x="5931" y="6939"/>
                </a:cubicBezTo>
                <a:cubicBezTo>
                  <a:pt x="6007" y="6822"/>
                  <a:pt x="6021" y="6750"/>
                  <a:pt x="6021" y="6462"/>
                </a:cubicBezTo>
                <a:lnTo>
                  <a:pt x="6021" y="6117"/>
                </a:lnTo>
                <a:lnTo>
                  <a:pt x="5114" y="6117"/>
                </a:lnTo>
                <a:lnTo>
                  <a:pt x="4208" y="6117"/>
                </a:lnTo>
                <a:close/>
                <a:moveTo>
                  <a:pt x="7117" y="6146"/>
                </a:moveTo>
                <a:cubicBezTo>
                  <a:pt x="6818" y="6146"/>
                  <a:pt x="6782" y="6157"/>
                  <a:pt x="6635" y="6315"/>
                </a:cubicBezTo>
                <a:cubicBezTo>
                  <a:pt x="6294" y="6682"/>
                  <a:pt x="6170" y="7498"/>
                  <a:pt x="6361" y="8136"/>
                </a:cubicBezTo>
                <a:cubicBezTo>
                  <a:pt x="6456" y="8454"/>
                  <a:pt x="6626" y="8680"/>
                  <a:pt x="6824" y="8768"/>
                </a:cubicBezTo>
                <a:cubicBezTo>
                  <a:pt x="7129" y="8902"/>
                  <a:pt x="7478" y="8799"/>
                  <a:pt x="7674" y="8511"/>
                </a:cubicBezTo>
                <a:cubicBezTo>
                  <a:pt x="8078" y="7914"/>
                  <a:pt x="8037" y="6792"/>
                  <a:pt x="7594" y="6315"/>
                </a:cubicBezTo>
                <a:cubicBezTo>
                  <a:pt x="7447" y="6157"/>
                  <a:pt x="7415" y="6146"/>
                  <a:pt x="7117" y="6146"/>
                </a:cubicBezTo>
                <a:close/>
                <a:moveTo>
                  <a:pt x="7126" y="6814"/>
                </a:moveTo>
                <a:cubicBezTo>
                  <a:pt x="7178" y="6826"/>
                  <a:pt x="7232" y="6877"/>
                  <a:pt x="7287" y="6961"/>
                </a:cubicBezTo>
                <a:cubicBezTo>
                  <a:pt x="7361" y="7078"/>
                  <a:pt x="7376" y="7141"/>
                  <a:pt x="7376" y="7453"/>
                </a:cubicBezTo>
                <a:cubicBezTo>
                  <a:pt x="7376" y="7766"/>
                  <a:pt x="7361" y="7836"/>
                  <a:pt x="7287" y="7953"/>
                </a:cubicBezTo>
                <a:cubicBezTo>
                  <a:pt x="7239" y="8027"/>
                  <a:pt x="7162" y="8092"/>
                  <a:pt x="7112" y="8092"/>
                </a:cubicBezTo>
                <a:cubicBezTo>
                  <a:pt x="7061" y="8092"/>
                  <a:pt x="6980" y="8027"/>
                  <a:pt x="6932" y="7953"/>
                </a:cubicBezTo>
                <a:cubicBezTo>
                  <a:pt x="6861" y="7841"/>
                  <a:pt x="6843" y="7766"/>
                  <a:pt x="6843" y="7512"/>
                </a:cubicBezTo>
                <a:cubicBezTo>
                  <a:pt x="6843" y="7055"/>
                  <a:pt x="6970" y="6780"/>
                  <a:pt x="7126" y="6814"/>
                </a:cubicBezTo>
                <a:close/>
                <a:moveTo>
                  <a:pt x="2323" y="6881"/>
                </a:moveTo>
                <a:cubicBezTo>
                  <a:pt x="2466" y="6881"/>
                  <a:pt x="2509" y="6904"/>
                  <a:pt x="2611" y="7064"/>
                </a:cubicBezTo>
                <a:cubicBezTo>
                  <a:pt x="2720" y="7233"/>
                  <a:pt x="2730" y="7282"/>
                  <a:pt x="2730" y="7563"/>
                </a:cubicBezTo>
                <a:cubicBezTo>
                  <a:pt x="2730" y="7904"/>
                  <a:pt x="2690" y="8063"/>
                  <a:pt x="2574" y="8210"/>
                </a:cubicBezTo>
                <a:cubicBezTo>
                  <a:pt x="2526" y="8270"/>
                  <a:pt x="2437" y="8312"/>
                  <a:pt x="2328" y="8312"/>
                </a:cubicBezTo>
                <a:cubicBezTo>
                  <a:pt x="2179" y="8313"/>
                  <a:pt x="2140" y="8284"/>
                  <a:pt x="2035" y="8121"/>
                </a:cubicBezTo>
                <a:cubicBezTo>
                  <a:pt x="1924" y="7949"/>
                  <a:pt x="1913" y="7908"/>
                  <a:pt x="1913" y="7593"/>
                </a:cubicBezTo>
                <a:cubicBezTo>
                  <a:pt x="1913" y="7278"/>
                  <a:pt x="1924" y="7237"/>
                  <a:pt x="2035" y="7064"/>
                </a:cubicBezTo>
                <a:cubicBezTo>
                  <a:pt x="2138" y="6904"/>
                  <a:pt x="2181" y="6881"/>
                  <a:pt x="2323" y="6881"/>
                </a:cubicBezTo>
                <a:close/>
                <a:moveTo>
                  <a:pt x="2385" y="9193"/>
                </a:moveTo>
                <a:cubicBezTo>
                  <a:pt x="2457" y="9201"/>
                  <a:pt x="2529" y="9230"/>
                  <a:pt x="2593" y="9282"/>
                </a:cubicBezTo>
                <a:cubicBezTo>
                  <a:pt x="2710" y="9376"/>
                  <a:pt x="2832" y="9732"/>
                  <a:pt x="2833" y="9979"/>
                </a:cubicBezTo>
                <a:cubicBezTo>
                  <a:pt x="2835" y="10213"/>
                  <a:pt x="2733" y="10558"/>
                  <a:pt x="2626" y="10677"/>
                </a:cubicBezTo>
                <a:cubicBezTo>
                  <a:pt x="2386" y="10942"/>
                  <a:pt x="1997" y="10811"/>
                  <a:pt x="1894" y="10427"/>
                </a:cubicBezTo>
                <a:cubicBezTo>
                  <a:pt x="1835" y="10208"/>
                  <a:pt x="1831" y="9827"/>
                  <a:pt x="1884" y="9590"/>
                </a:cubicBezTo>
                <a:cubicBezTo>
                  <a:pt x="1943" y="9327"/>
                  <a:pt x="2167" y="9170"/>
                  <a:pt x="2385" y="9193"/>
                </a:cubicBezTo>
                <a:close/>
                <a:moveTo>
                  <a:pt x="3938" y="12211"/>
                </a:moveTo>
                <a:cubicBezTo>
                  <a:pt x="3915" y="12189"/>
                  <a:pt x="3904" y="12365"/>
                  <a:pt x="3905" y="12703"/>
                </a:cubicBezTo>
                <a:cubicBezTo>
                  <a:pt x="3907" y="13203"/>
                  <a:pt x="3912" y="13222"/>
                  <a:pt x="3967" y="13100"/>
                </a:cubicBezTo>
                <a:lnTo>
                  <a:pt x="4023" y="12967"/>
                </a:lnTo>
                <a:lnTo>
                  <a:pt x="4108" y="13092"/>
                </a:lnTo>
                <a:cubicBezTo>
                  <a:pt x="4223" y="13260"/>
                  <a:pt x="4269" y="13183"/>
                  <a:pt x="4160" y="13004"/>
                </a:cubicBezTo>
                <a:lnTo>
                  <a:pt x="4075" y="12865"/>
                </a:lnTo>
                <a:lnTo>
                  <a:pt x="4151" y="12725"/>
                </a:lnTo>
                <a:cubicBezTo>
                  <a:pt x="4241" y="12576"/>
                  <a:pt x="4255" y="12520"/>
                  <a:pt x="4189" y="12520"/>
                </a:cubicBezTo>
                <a:cubicBezTo>
                  <a:pt x="4163" y="12520"/>
                  <a:pt x="4120" y="12573"/>
                  <a:pt x="4094" y="12637"/>
                </a:cubicBezTo>
                <a:cubicBezTo>
                  <a:pt x="4029" y="12800"/>
                  <a:pt x="3976" y="12720"/>
                  <a:pt x="3976" y="12461"/>
                </a:cubicBezTo>
                <a:cubicBezTo>
                  <a:pt x="3976" y="12340"/>
                  <a:pt x="3959" y="12230"/>
                  <a:pt x="3938" y="12211"/>
                </a:cubicBezTo>
                <a:close/>
                <a:moveTo>
                  <a:pt x="4378" y="12211"/>
                </a:moveTo>
                <a:cubicBezTo>
                  <a:pt x="4358" y="12230"/>
                  <a:pt x="4340" y="12270"/>
                  <a:pt x="4340" y="12299"/>
                </a:cubicBezTo>
                <a:cubicBezTo>
                  <a:pt x="4340" y="12329"/>
                  <a:pt x="4358" y="12351"/>
                  <a:pt x="4378" y="12351"/>
                </a:cubicBezTo>
                <a:cubicBezTo>
                  <a:pt x="4398" y="12351"/>
                  <a:pt x="4415" y="12311"/>
                  <a:pt x="4415" y="12263"/>
                </a:cubicBezTo>
                <a:cubicBezTo>
                  <a:pt x="4415" y="12214"/>
                  <a:pt x="4398" y="12192"/>
                  <a:pt x="4378" y="12211"/>
                </a:cubicBezTo>
                <a:close/>
                <a:moveTo>
                  <a:pt x="4600" y="12211"/>
                </a:moveTo>
                <a:cubicBezTo>
                  <a:pt x="4576" y="12189"/>
                  <a:pt x="4562" y="12361"/>
                  <a:pt x="4562" y="12688"/>
                </a:cubicBezTo>
                <a:cubicBezTo>
                  <a:pt x="4562" y="12993"/>
                  <a:pt x="4578" y="13202"/>
                  <a:pt x="4600" y="13202"/>
                </a:cubicBezTo>
                <a:cubicBezTo>
                  <a:pt x="4621" y="13202"/>
                  <a:pt x="4633" y="12999"/>
                  <a:pt x="4633" y="12718"/>
                </a:cubicBezTo>
                <a:cubicBezTo>
                  <a:pt x="4633" y="12455"/>
                  <a:pt x="4620" y="12230"/>
                  <a:pt x="4600" y="12211"/>
                </a:cubicBezTo>
                <a:close/>
                <a:moveTo>
                  <a:pt x="4817" y="12211"/>
                </a:moveTo>
                <a:cubicBezTo>
                  <a:pt x="4794" y="12189"/>
                  <a:pt x="4779" y="12354"/>
                  <a:pt x="4779" y="12674"/>
                </a:cubicBezTo>
                <a:lnTo>
                  <a:pt x="4779" y="13173"/>
                </a:lnTo>
                <a:lnTo>
                  <a:pt x="4992" y="13173"/>
                </a:lnTo>
                <a:cubicBezTo>
                  <a:pt x="5191" y="13171"/>
                  <a:pt x="5198" y="13168"/>
                  <a:pt x="5209" y="13026"/>
                </a:cubicBezTo>
                <a:cubicBezTo>
                  <a:pt x="5218" y="12903"/>
                  <a:pt x="5201" y="12865"/>
                  <a:pt x="5105" y="12813"/>
                </a:cubicBezTo>
                <a:cubicBezTo>
                  <a:pt x="5011" y="12762"/>
                  <a:pt x="5000" y="12731"/>
                  <a:pt x="5034" y="12666"/>
                </a:cubicBezTo>
                <a:cubicBezTo>
                  <a:pt x="5058" y="12621"/>
                  <a:pt x="5108" y="12604"/>
                  <a:pt x="5152" y="12622"/>
                </a:cubicBezTo>
                <a:cubicBezTo>
                  <a:pt x="5205" y="12644"/>
                  <a:pt x="5222" y="12630"/>
                  <a:pt x="5204" y="12586"/>
                </a:cubicBezTo>
                <a:cubicBezTo>
                  <a:pt x="5165" y="12488"/>
                  <a:pt x="4975" y="12504"/>
                  <a:pt x="4949" y="12608"/>
                </a:cubicBezTo>
                <a:cubicBezTo>
                  <a:pt x="4914" y="12751"/>
                  <a:pt x="4855" y="12646"/>
                  <a:pt x="4855" y="12439"/>
                </a:cubicBezTo>
                <a:cubicBezTo>
                  <a:pt x="4855" y="12333"/>
                  <a:pt x="4837" y="12230"/>
                  <a:pt x="4817" y="12211"/>
                </a:cubicBezTo>
                <a:close/>
                <a:moveTo>
                  <a:pt x="2767" y="12248"/>
                </a:moveTo>
                <a:cubicBezTo>
                  <a:pt x="2751" y="12247"/>
                  <a:pt x="2730" y="12251"/>
                  <a:pt x="2706" y="12263"/>
                </a:cubicBezTo>
                <a:cubicBezTo>
                  <a:pt x="2666" y="12282"/>
                  <a:pt x="2607" y="12387"/>
                  <a:pt x="2574" y="12497"/>
                </a:cubicBezTo>
                <a:cubicBezTo>
                  <a:pt x="2517" y="12683"/>
                  <a:pt x="2505" y="12691"/>
                  <a:pt x="2446" y="12608"/>
                </a:cubicBezTo>
                <a:cubicBezTo>
                  <a:pt x="2342" y="12462"/>
                  <a:pt x="2204" y="12496"/>
                  <a:pt x="2116" y="12688"/>
                </a:cubicBezTo>
                <a:lnTo>
                  <a:pt x="2040" y="12865"/>
                </a:lnTo>
                <a:lnTo>
                  <a:pt x="1946" y="12747"/>
                </a:lnTo>
                <a:cubicBezTo>
                  <a:pt x="1894" y="12684"/>
                  <a:pt x="1829" y="12637"/>
                  <a:pt x="1804" y="12637"/>
                </a:cubicBezTo>
                <a:cubicBezTo>
                  <a:pt x="1779" y="12637"/>
                  <a:pt x="1742" y="12599"/>
                  <a:pt x="1719" y="12556"/>
                </a:cubicBezTo>
                <a:cubicBezTo>
                  <a:pt x="1659" y="12444"/>
                  <a:pt x="1762" y="12327"/>
                  <a:pt x="1879" y="12373"/>
                </a:cubicBezTo>
                <a:cubicBezTo>
                  <a:pt x="1986" y="12414"/>
                  <a:pt x="2003" y="12321"/>
                  <a:pt x="1898" y="12270"/>
                </a:cubicBezTo>
                <a:cubicBezTo>
                  <a:pt x="1780" y="12211"/>
                  <a:pt x="1644" y="12291"/>
                  <a:pt x="1620" y="12439"/>
                </a:cubicBezTo>
                <a:cubicBezTo>
                  <a:pt x="1596" y="12583"/>
                  <a:pt x="1656" y="12747"/>
                  <a:pt x="1733" y="12747"/>
                </a:cubicBezTo>
                <a:cubicBezTo>
                  <a:pt x="1759" y="12747"/>
                  <a:pt x="1817" y="12795"/>
                  <a:pt x="1861" y="12850"/>
                </a:cubicBezTo>
                <a:cubicBezTo>
                  <a:pt x="1940" y="12950"/>
                  <a:pt x="1938" y="12946"/>
                  <a:pt x="1865" y="13048"/>
                </a:cubicBezTo>
                <a:cubicBezTo>
                  <a:pt x="1806" y="13132"/>
                  <a:pt x="1779" y="13139"/>
                  <a:pt x="1714" y="13085"/>
                </a:cubicBezTo>
                <a:cubicBezTo>
                  <a:pt x="1629" y="13014"/>
                  <a:pt x="1586" y="13046"/>
                  <a:pt x="1624" y="13144"/>
                </a:cubicBezTo>
                <a:cubicBezTo>
                  <a:pt x="1638" y="13177"/>
                  <a:pt x="1704" y="13202"/>
                  <a:pt x="1771" y="13202"/>
                </a:cubicBezTo>
                <a:cubicBezTo>
                  <a:pt x="1862" y="13202"/>
                  <a:pt x="1909" y="13157"/>
                  <a:pt x="1964" y="13041"/>
                </a:cubicBezTo>
                <a:lnTo>
                  <a:pt x="2040" y="12887"/>
                </a:lnTo>
                <a:lnTo>
                  <a:pt x="2125" y="13048"/>
                </a:lnTo>
                <a:cubicBezTo>
                  <a:pt x="2236" y="13261"/>
                  <a:pt x="2404" y="13242"/>
                  <a:pt x="2475" y="13011"/>
                </a:cubicBezTo>
                <a:cubicBezTo>
                  <a:pt x="2526" y="12843"/>
                  <a:pt x="2593" y="12851"/>
                  <a:pt x="2593" y="13026"/>
                </a:cubicBezTo>
                <a:cubicBezTo>
                  <a:pt x="2593" y="13085"/>
                  <a:pt x="2606" y="13154"/>
                  <a:pt x="2626" y="13173"/>
                </a:cubicBezTo>
                <a:cubicBezTo>
                  <a:pt x="2648" y="13194"/>
                  <a:pt x="2663" y="13106"/>
                  <a:pt x="2663" y="12953"/>
                </a:cubicBezTo>
                <a:cubicBezTo>
                  <a:pt x="2663" y="12683"/>
                  <a:pt x="2723" y="12553"/>
                  <a:pt x="2833" y="12586"/>
                </a:cubicBezTo>
                <a:cubicBezTo>
                  <a:pt x="2881" y="12600"/>
                  <a:pt x="2910" y="12684"/>
                  <a:pt x="2933" y="12901"/>
                </a:cubicBezTo>
                <a:cubicBezTo>
                  <a:pt x="2960" y="13165"/>
                  <a:pt x="2972" y="13202"/>
                  <a:pt x="3051" y="13202"/>
                </a:cubicBezTo>
                <a:cubicBezTo>
                  <a:pt x="3149" y="13202"/>
                  <a:pt x="3169" y="13114"/>
                  <a:pt x="3084" y="13063"/>
                </a:cubicBezTo>
                <a:cubicBezTo>
                  <a:pt x="3007" y="13017"/>
                  <a:pt x="3011" y="12639"/>
                  <a:pt x="3088" y="12593"/>
                </a:cubicBezTo>
                <a:cubicBezTo>
                  <a:pt x="3142" y="12561"/>
                  <a:pt x="3142" y="12559"/>
                  <a:pt x="3088" y="12512"/>
                </a:cubicBezTo>
                <a:cubicBezTo>
                  <a:pt x="3056" y="12484"/>
                  <a:pt x="3027" y="12418"/>
                  <a:pt x="3027" y="12373"/>
                </a:cubicBezTo>
                <a:cubicBezTo>
                  <a:pt x="3027" y="12250"/>
                  <a:pt x="2964" y="12279"/>
                  <a:pt x="2942" y="12409"/>
                </a:cubicBezTo>
                <a:cubicBezTo>
                  <a:pt x="2929" y="12485"/>
                  <a:pt x="2895" y="12520"/>
                  <a:pt x="2833" y="12520"/>
                </a:cubicBezTo>
                <a:cubicBezTo>
                  <a:pt x="2717" y="12520"/>
                  <a:pt x="2678" y="12431"/>
                  <a:pt x="2763" y="12358"/>
                </a:cubicBezTo>
                <a:cubicBezTo>
                  <a:pt x="2824" y="12305"/>
                  <a:pt x="2816" y="12252"/>
                  <a:pt x="2767" y="12248"/>
                </a:cubicBezTo>
                <a:close/>
                <a:moveTo>
                  <a:pt x="3598" y="12248"/>
                </a:moveTo>
                <a:cubicBezTo>
                  <a:pt x="3508" y="12254"/>
                  <a:pt x="3427" y="12331"/>
                  <a:pt x="3410" y="12439"/>
                </a:cubicBezTo>
                <a:cubicBezTo>
                  <a:pt x="3382" y="12612"/>
                  <a:pt x="3409" y="12678"/>
                  <a:pt x="3561" y="12776"/>
                </a:cubicBezTo>
                <a:cubicBezTo>
                  <a:pt x="3693" y="12863"/>
                  <a:pt x="3718" y="12974"/>
                  <a:pt x="3631" y="13085"/>
                </a:cubicBezTo>
                <a:cubicBezTo>
                  <a:pt x="3592" y="13136"/>
                  <a:pt x="3564" y="13134"/>
                  <a:pt x="3504" y="13085"/>
                </a:cubicBezTo>
                <a:cubicBezTo>
                  <a:pt x="3419" y="13014"/>
                  <a:pt x="3371" y="13046"/>
                  <a:pt x="3410" y="13144"/>
                </a:cubicBezTo>
                <a:cubicBezTo>
                  <a:pt x="3423" y="13177"/>
                  <a:pt x="3487" y="13202"/>
                  <a:pt x="3556" y="13202"/>
                </a:cubicBezTo>
                <a:cubicBezTo>
                  <a:pt x="3714" y="13202"/>
                  <a:pt x="3823" y="12991"/>
                  <a:pt x="3759" y="12806"/>
                </a:cubicBezTo>
                <a:cubicBezTo>
                  <a:pt x="3737" y="12741"/>
                  <a:pt x="3699" y="12688"/>
                  <a:pt x="3674" y="12688"/>
                </a:cubicBezTo>
                <a:cubicBezTo>
                  <a:pt x="3649" y="12688"/>
                  <a:pt x="3592" y="12650"/>
                  <a:pt x="3546" y="12600"/>
                </a:cubicBezTo>
                <a:cubicBezTo>
                  <a:pt x="3478" y="12526"/>
                  <a:pt x="3471" y="12494"/>
                  <a:pt x="3509" y="12424"/>
                </a:cubicBezTo>
                <a:cubicBezTo>
                  <a:pt x="3538" y="12369"/>
                  <a:pt x="3588" y="12352"/>
                  <a:pt x="3655" y="12373"/>
                </a:cubicBezTo>
                <a:cubicBezTo>
                  <a:pt x="3770" y="12408"/>
                  <a:pt x="3797" y="12324"/>
                  <a:pt x="3688" y="12270"/>
                </a:cubicBezTo>
                <a:cubicBezTo>
                  <a:pt x="3659" y="12255"/>
                  <a:pt x="3628" y="12246"/>
                  <a:pt x="3598" y="12248"/>
                </a:cubicBezTo>
                <a:close/>
                <a:moveTo>
                  <a:pt x="4378" y="12520"/>
                </a:moveTo>
                <a:cubicBezTo>
                  <a:pt x="4357" y="12520"/>
                  <a:pt x="4340" y="12676"/>
                  <a:pt x="4340" y="12865"/>
                </a:cubicBezTo>
                <a:cubicBezTo>
                  <a:pt x="4340" y="13053"/>
                  <a:pt x="4357" y="13202"/>
                  <a:pt x="4378" y="13202"/>
                </a:cubicBezTo>
                <a:cubicBezTo>
                  <a:pt x="4398" y="13202"/>
                  <a:pt x="4415" y="13053"/>
                  <a:pt x="4415" y="12865"/>
                </a:cubicBezTo>
                <a:cubicBezTo>
                  <a:pt x="4415" y="12676"/>
                  <a:pt x="4398" y="12520"/>
                  <a:pt x="4378" y="12520"/>
                </a:cubicBezTo>
                <a:close/>
              </a:path>
            </a:pathLst>
          </a:custGeom>
          <a:ln w="12700">
            <a:miter lim="400000"/>
          </a:ln>
        </p:spPr>
      </p:pic>
      <p:sp>
        <p:nvSpPr>
          <p:cNvPr id="173" name="Развитие у студентов"/>
          <p:cNvSpPr txBox="1"/>
          <p:nvPr/>
        </p:nvSpPr>
        <p:spPr>
          <a:xfrm>
            <a:off x="8894443" y="3140709"/>
            <a:ext cx="2181991"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200">
                <a:solidFill>
                  <a:srgbClr val="FFFFFF"/>
                </a:solidFill>
                <a:latin typeface="Georgia"/>
                <a:ea typeface="Georgia"/>
                <a:cs typeface="Georgia"/>
                <a:sym typeface="Georgia"/>
              </a:defRPr>
            </a:lvl1pPr>
          </a:lstStyle>
          <a:p>
            <a:r>
              <a:t>Развитие у студентов</a:t>
            </a:r>
          </a:p>
        </p:txBody>
      </p:sp>
      <p:sp>
        <p:nvSpPr>
          <p:cNvPr id="174" name="Soft skills"/>
          <p:cNvSpPr txBox="1"/>
          <p:nvPr/>
        </p:nvSpPr>
        <p:spPr>
          <a:xfrm>
            <a:off x="9429870" y="3378200"/>
            <a:ext cx="2046475" cy="307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a:solidFill>
                  <a:srgbClr val="FFFFFF"/>
                </a:solidFill>
                <a:latin typeface="Georgia"/>
                <a:ea typeface="Georgia"/>
                <a:cs typeface="Georgia"/>
                <a:sym typeface="Georgia"/>
              </a:defRPr>
            </a:lvl1pPr>
          </a:lstStyle>
          <a:p>
            <a:r>
              <a:t>Soft skills</a:t>
            </a:r>
          </a:p>
        </p:txBody>
      </p:sp>
      <p:pic>
        <p:nvPicPr>
          <p:cNvPr id="175" name="IMG_0403.jpeg" descr="IMG_0403.jpeg"/>
          <p:cNvPicPr>
            <a:picLocks noChangeAspect="1"/>
          </p:cNvPicPr>
          <p:nvPr/>
        </p:nvPicPr>
        <p:blipFill>
          <a:blip r:embed="rId9">
            <a:extLst/>
          </a:blip>
          <a:stretch>
            <a:fillRect/>
          </a:stretch>
        </p:blipFill>
        <p:spPr>
          <a:xfrm>
            <a:off x="260974" y="4996366"/>
            <a:ext cx="2878995" cy="1613035"/>
          </a:xfrm>
          <a:prstGeom prst="rect">
            <a:avLst/>
          </a:prstGeom>
          <a:ln w="12700">
            <a:miter lim="400000"/>
          </a:ln>
        </p:spPr>
      </p:pic>
      <p:pic>
        <p:nvPicPr>
          <p:cNvPr id="176" name="IMG_0401.jpeg" descr="IMG_0401.jpeg"/>
          <p:cNvPicPr>
            <a:picLocks noChangeAspect="1"/>
          </p:cNvPicPr>
          <p:nvPr/>
        </p:nvPicPr>
        <p:blipFill>
          <a:blip r:embed="rId10">
            <a:extLst/>
          </a:blip>
          <a:stretch>
            <a:fillRect/>
          </a:stretch>
        </p:blipFill>
        <p:spPr>
          <a:xfrm>
            <a:off x="3319514" y="5015646"/>
            <a:ext cx="2841383" cy="1593755"/>
          </a:xfrm>
          <a:prstGeom prst="rect">
            <a:avLst/>
          </a:prstGeom>
          <a:ln w="12700">
            <a:miter lim="400000"/>
          </a:ln>
        </p:spPr>
      </p:pic>
      <p:pic>
        <p:nvPicPr>
          <p:cNvPr id="177" name="IMG_0404.jpeg" descr="IMG_0404.jpeg"/>
          <p:cNvPicPr>
            <a:picLocks noChangeAspect="1"/>
          </p:cNvPicPr>
          <p:nvPr/>
        </p:nvPicPr>
        <p:blipFill>
          <a:blip r:embed="rId11">
            <a:extLst/>
          </a:blip>
          <a:stretch>
            <a:fillRect/>
          </a:stretch>
        </p:blipFill>
        <p:spPr>
          <a:xfrm>
            <a:off x="6257506" y="5015646"/>
            <a:ext cx="2835481" cy="1593755"/>
          </a:xfrm>
          <a:prstGeom prst="rect">
            <a:avLst/>
          </a:prstGeom>
          <a:ln w="12700">
            <a:miter lim="400000"/>
          </a:ln>
        </p:spPr>
      </p:pic>
      <p:pic>
        <p:nvPicPr>
          <p:cNvPr id="178" name="IMG_0405.jpeg" descr="IMG_0405.jpeg"/>
          <p:cNvPicPr>
            <a:picLocks noChangeAspect="1"/>
          </p:cNvPicPr>
          <p:nvPr/>
        </p:nvPicPr>
        <p:blipFill>
          <a:blip r:embed="rId12">
            <a:extLst/>
          </a:blip>
          <a:stretch>
            <a:fillRect/>
          </a:stretch>
        </p:blipFill>
        <p:spPr>
          <a:xfrm>
            <a:off x="9177141" y="4996366"/>
            <a:ext cx="2840868" cy="1605327"/>
          </a:xfrm>
          <a:prstGeom prst="rect">
            <a:avLst/>
          </a:prstGeom>
          <a:ln w="12700">
            <a:miter lim="400000"/>
          </a:ln>
        </p:spPr>
      </p:pic>
      <p:sp>
        <p:nvSpPr>
          <p:cNvPr id="2" name="Прямоугольник 1"/>
          <p:cNvSpPr/>
          <p:nvPr/>
        </p:nvSpPr>
        <p:spPr>
          <a:xfrm>
            <a:off x="7112249" y="431107"/>
            <a:ext cx="4931187" cy="523220"/>
          </a:xfrm>
          <a:prstGeom prst="rect">
            <a:avLst/>
          </a:prstGeom>
        </p:spPr>
        <p:txBody>
          <a:bodyPr wrap="square">
            <a:spAutoFit/>
          </a:bodyPr>
          <a:lstStyle/>
          <a:p>
            <a:r>
              <a:rPr lang="ru-RU" sz="1400" i="1" dirty="0">
                <a:solidFill>
                  <a:srgbClr val="3A4E7A"/>
                </a:solidFill>
              </a:rPr>
              <a:t>Центр маркетинга, карьеры и трудоустройства, </a:t>
            </a:r>
            <a:endParaRPr lang="ru-RU" sz="1400" i="1" dirty="0" smtClean="0">
              <a:solidFill>
                <a:srgbClr val="3A4E7A"/>
              </a:solidFill>
            </a:endParaRPr>
          </a:p>
          <a:p>
            <a:r>
              <a:rPr lang="ru-RU" sz="1400" i="1" dirty="0" smtClean="0">
                <a:solidFill>
                  <a:srgbClr val="3A4E7A"/>
                </a:solidFill>
              </a:rPr>
              <a:t>ул</a:t>
            </a:r>
            <a:r>
              <a:rPr lang="ru-RU" sz="1400" i="1" dirty="0">
                <a:solidFill>
                  <a:srgbClr val="3A4E7A"/>
                </a:solidFill>
              </a:rPr>
              <a:t>. 30-ой </a:t>
            </a:r>
            <a:r>
              <a:rPr lang="ru-RU" sz="1400" i="1" dirty="0" err="1">
                <a:solidFill>
                  <a:srgbClr val="3A4E7A"/>
                </a:solidFill>
              </a:rPr>
              <a:t>Гв</a:t>
            </a:r>
            <a:r>
              <a:rPr lang="ru-RU" sz="1400" i="1" dirty="0">
                <a:solidFill>
                  <a:srgbClr val="3A4E7A"/>
                </a:solidFill>
              </a:rPr>
              <a:t>. Дивизии 34, каб.123, 540-144</a:t>
            </a:r>
          </a:p>
        </p:txBody>
      </p:sp>
      <p:sp>
        <p:nvSpPr>
          <p:cNvPr id="37" name="Заголовок 1"/>
          <p:cNvSpPr>
            <a:spLocks noGrp="1"/>
          </p:cNvSpPr>
          <p:nvPr>
            <p:ph type="title"/>
          </p:nvPr>
        </p:nvSpPr>
        <p:spPr>
          <a:xfrm>
            <a:off x="1335989" y="460309"/>
            <a:ext cx="10160000" cy="530594"/>
          </a:xfrm>
        </p:spPr>
        <p:txBody>
          <a:bodyPr wrap="square">
            <a:spAutoFit/>
          </a:bodyPr>
          <a:lstStyle/>
          <a:p>
            <a:r>
              <a:rPr lang="kk-KZ" sz="3200" dirty="0" smtClean="0"/>
              <a:t>Услуги для работодателей </a:t>
            </a:r>
            <a:endParaRPr lang="ru-RU" sz="3200" dirty="0"/>
          </a:p>
        </p:txBody>
      </p:sp>
    </p:spTree>
    <p:extLst>
      <p:ext uri="{BB962C8B-B14F-4D97-AF65-F5344CB8AC3E}">
        <p14:creationId xmlns:p14="http://schemas.microsoft.com/office/powerpoint/2010/main" val="151505965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a14="http://schemas.microsoft.com/office/drawing/2010/main" xmlns:m="http://schemas.openxmlformats.org/officeDocument/2006/math" xmlns="" Requires="p14">
      <p:transition spd="med" advClick="1" p14:dur="1000">
        <p:wipe dir="l"/>
      </p:transition>
    </mc:Choice>
    <mc:Fallback xmlns:a14="http://schemas.microsoft.com/office/drawing/2010/main" xmlns:m="http://schemas.openxmlformats.org/officeDocument/2006/math"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rotWithShape="1">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24051" t="32084" r="27215" b="30691"/>
          <a:stretch/>
        </p:blipFill>
        <p:spPr bwMode="auto">
          <a:xfrm>
            <a:off x="2761529" y="474035"/>
            <a:ext cx="1476340" cy="1367734"/>
          </a:xfrm>
          <a:prstGeom prst="rect">
            <a:avLst/>
          </a:prstGeom>
          <a:ln>
            <a:noFill/>
          </a:ln>
          <a:extLst>
            <a:ext uri="{53640926-AAD7-44D8-BBD7-CCE9431645EC}">
              <a14:shadowObscured xmlns:a14="http://schemas.microsoft.com/office/drawing/2010/main"/>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tabLst>
                <a:tab pos="914400" algn="l"/>
                <a:tab pos="4114800" algn="r"/>
              </a:tabLst>
            </a:pPr>
            <a:r>
              <a:rPr lang="kk-KZ" sz="16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Оралбекова Мадина </a:t>
            </a:r>
            <a:r>
              <a:rPr lang="kk-KZ" sz="1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Нұрланқызы</a:t>
            </a:r>
            <a:endParaRPr lang="ru-RU" sz="1200" b="1" dirty="0">
              <a:solidFill>
                <a:schemeClr val="bg1"/>
              </a:solidFill>
              <a:latin typeface="Garamond" panose="02020404030301010803" pitchFamily="18" charset="0"/>
              <a:ea typeface="Times New Roman" panose="02020603050405020304" pitchFamily="18" charset="0"/>
              <a:cs typeface="Times New Roman" panose="02020603050405020304" pitchFamily="18" charset="0"/>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kern="100" dirty="0" smtClean="0">
                <a:solidFill>
                  <a:schemeClr val="bg1"/>
                </a:solidFill>
              </a:rPr>
              <a:t>87051489809</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en-US" sz="1400" b="1" u="sng" dirty="0" err="1">
                <a:solidFill>
                  <a:schemeClr val="bg1"/>
                </a:solidFill>
                <a:hlinkClick r:id="rId4"/>
              </a:rPr>
              <a:t>makkarls</a:t>
            </a:r>
            <a:r>
              <a:rPr lang="ru-RU" sz="1400" b="1" u="sng" dirty="0">
                <a:solidFill>
                  <a:schemeClr val="bg1"/>
                </a:solidFill>
                <a:hlinkClick r:id="rId4"/>
              </a:rPr>
              <a:t>@</a:t>
            </a:r>
            <a:r>
              <a:rPr lang="en-US" sz="1400" b="1" u="sng" dirty="0" err="1">
                <a:solidFill>
                  <a:schemeClr val="bg1"/>
                </a:solidFill>
                <a:hlinkClick r:id="rId4"/>
              </a:rPr>
              <a:t>gmail</a:t>
            </a:r>
            <a:r>
              <a:rPr lang="ru-RU" sz="1400" b="1" u="sng" dirty="0">
                <a:solidFill>
                  <a:schemeClr val="bg1"/>
                </a:solidFill>
                <a:hlinkClick r:id="rId4"/>
              </a:rPr>
              <a:t>.</a:t>
            </a:r>
            <a:r>
              <a:rPr lang="en-US" sz="1400" b="1" u="sng" dirty="0">
                <a:solidFill>
                  <a:schemeClr val="bg1"/>
                </a:solidFill>
                <a:hlinkClick r:id="rId4"/>
              </a:rPr>
              <a:t>com</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kk-KZ" sz="1400" dirty="0" smtClean="0"/>
              <a:t>01.04.01</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a:t>Английский </a:t>
            </a:r>
            <a:r>
              <a:rPr lang="kk-KZ" sz="1300" dirty="0" smtClean="0"/>
              <a:t>язык</a:t>
            </a:r>
            <a:endParaRPr lang="ru-RU" sz="1300" dirty="0"/>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pPr lvl="0"/>
            <a:r>
              <a:rPr lang="kk-KZ" sz="1300" dirty="0" smtClean="0"/>
              <a:t>-</a:t>
            </a:r>
            <a:endParaRPr lang="ru-RU" sz="1300" dirty="0"/>
          </a:p>
          <a:p>
            <a:r>
              <a:rPr lang="ru-RU" sz="1300" b="1" dirty="0" smtClean="0">
                <a:ea typeface="Calibri"/>
                <a:cs typeface="Times New Roman"/>
              </a:rPr>
              <a:t>Личные качества</a:t>
            </a:r>
          </a:p>
          <a:p>
            <a:r>
              <a:rPr lang="kk-KZ" sz="1300" dirty="0"/>
              <a:t>внимательность ,умение хорошо общаться с детьми , отвественность </a:t>
            </a:r>
            <a:endParaRPr lang="kk-KZ" sz="1300" dirty="0" smtClean="0"/>
          </a:p>
          <a:p>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5"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8443751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829" y="478237"/>
            <a:ext cx="1480039" cy="1363532"/>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a:solidFill>
                  <a:schemeClr val="bg1"/>
                </a:solidFill>
              </a:rPr>
              <a:t>ОРАЛХАН АЙЖАН ЕРНАЗАРҚЫЗЫ</a:t>
            </a: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ru-RU" sz="1400" dirty="0">
                <a:solidFill>
                  <a:schemeClr val="bg1"/>
                </a:solidFill>
              </a:rPr>
              <a:t>87756007847</a:t>
            </a: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en-US" sz="1400" dirty="0">
                <a:solidFill>
                  <a:schemeClr val="bg1"/>
                </a:solidFill>
              </a:rPr>
              <a:t>aizhanoralhan5@gmail.com</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smtClean="0"/>
              <a:t>05.02.2001</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a:t>казахский и русский языки свободно; английский продвинутый; корейский </a:t>
            </a:r>
            <a:r>
              <a:rPr lang="ru-RU" sz="1300" dirty="0" smtClean="0"/>
              <a:t>средний</a:t>
            </a:r>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a:t>Уверенный пользователь ПК: </a:t>
            </a:r>
            <a:r>
              <a:rPr lang="en-US" sz="1300" dirty="0"/>
              <a:t>MS </a:t>
            </a:r>
            <a:r>
              <a:rPr lang="en-US" sz="1300" dirty="0" smtClean="0"/>
              <a:t>Office</a:t>
            </a:r>
            <a:endParaRPr lang="ru-RU" sz="1300" dirty="0"/>
          </a:p>
          <a:p>
            <a:r>
              <a:rPr lang="ru-RU" sz="1300" b="1" dirty="0" smtClean="0">
                <a:ea typeface="Calibri"/>
                <a:cs typeface="Times New Roman"/>
              </a:rPr>
              <a:t>Личные качества</a:t>
            </a:r>
          </a:p>
          <a:p>
            <a:pPr lvl="0"/>
            <a:r>
              <a:rPr lang="ru-RU" sz="1300" dirty="0" smtClean="0"/>
              <a:t>Целеустремленность, Организаторские </a:t>
            </a:r>
            <a:r>
              <a:rPr lang="ru-RU" sz="1300" dirty="0"/>
              <a:t>качества, </a:t>
            </a:r>
            <a:r>
              <a:rPr lang="ru-RU" sz="1300" dirty="0" smtClean="0"/>
              <a:t>коммуникабельность, Ответственность</a:t>
            </a:r>
            <a:r>
              <a:rPr lang="ru-RU" sz="1300" dirty="0"/>
              <a:t>, оперативность, </a:t>
            </a:r>
            <a:r>
              <a:rPr lang="ru-RU" sz="1300" dirty="0" smtClean="0"/>
              <a:t>оптимизм, Аналитический </a:t>
            </a:r>
            <a:r>
              <a:rPr lang="ru-RU" sz="1300" dirty="0"/>
              <a:t>склад ума, быстрая </a:t>
            </a:r>
            <a:r>
              <a:rPr lang="ru-RU" sz="1300" dirty="0" smtClean="0"/>
              <a:t>обучаемость, Креативна </a:t>
            </a:r>
          </a:p>
          <a:p>
            <a:pPr lvl="0"/>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5024485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Осанов Жансерік Еділұлы </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dirty="0">
                <a:solidFill>
                  <a:schemeClr val="bg1"/>
                </a:solidFill>
              </a:rPr>
              <a:t>8 776 255 77 88</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kk-KZ" sz="1400" u="sng" dirty="0">
                <a:solidFill>
                  <a:schemeClr val="bg1"/>
                </a:solidFill>
                <a:hlinkClick r:id="rId2"/>
              </a:rPr>
              <a:t>jansosanov@gmail.com</a:t>
            </a:r>
            <a:r>
              <a:rPr lang="kk-KZ" sz="1400"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kk-KZ" sz="1400" dirty="0"/>
              <a:t>11-09-2000</a:t>
            </a:r>
            <a:endParaRPr lang="ru-RU" sz="1400" dirty="0"/>
          </a:p>
          <a:p>
            <a:r>
              <a:rPr lang="ru-RU" sz="1400" b="1" dirty="0" smtClean="0"/>
              <a:t>Семейное </a:t>
            </a:r>
            <a:r>
              <a:rPr lang="ru-RU" sz="1400" b="1" dirty="0"/>
              <a:t>положение:</a:t>
            </a:r>
            <a:r>
              <a:rPr lang="ru-RU" sz="1400" dirty="0"/>
              <a:t> </a:t>
            </a:r>
            <a:r>
              <a:rPr lang="kk-KZ" sz="1400" dirty="0" smtClean="0"/>
              <a:t>холост</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kk-KZ" sz="1300" dirty="0"/>
              <a:t>Английский </a:t>
            </a:r>
            <a:r>
              <a:rPr lang="kk-KZ" sz="1300" dirty="0" smtClean="0"/>
              <a:t>язык</a:t>
            </a:r>
            <a:r>
              <a:rPr lang="ru-RU" sz="1300" dirty="0" smtClean="0"/>
              <a:t>, </a:t>
            </a:r>
            <a:r>
              <a:rPr lang="kk-KZ" sz="1300" dirty="0" smtClean="0"/>
              <a:t>Китайский </a:t>
            </a:r>
            <a:r>
              <a:rPr lang="kk-KZ" sz="1300" dirty="0"/>
              <a:t>язык </a:t>
            </a:r>
            <a:endParaRPr lang="ru-RU" sz="1300" dirty="0"/>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pPr lvl="0"/>
            <a:r>
              <a:rPr lang="ru-RU" sz="1300" dirty="0"/>
              <a:t>Навыки проведения занятий с детьми и взрослыми по коммуникативной </a:t>
            </a:r>
            <a:r>
              <a:rPr lang="ru-RU" sz="1300" dirty="0" smtClean="0"/>
              <a:t>методике, Знание </a:t>
            </a:r>
            <a:r>
              <a:rPr lang="ru-RU" sz="1300" dirty="0"/>
              <a:t>методик обучения английскому </a:t>
            </a:r>
            <a:r>
              <a:rPr lang="ru-RU" sz="1300" dirty="0" smtClean="0"/>
              <a:t>языку, Знание</a:t>
            </a:r>
            <a:r>
              <a:rPr lang="ru-RU" sz="1300" dirty="0"/>
              <a:t> английского на уровне С1, </a:t>
            </a:r>
            <a:r>
              <a:rPr lang="ru-RU" sz="1300" dirty="0" err="1" smtClean="0"/>
              <a:t>Advanced</a:t>
            </a:r>
            <a:r>
              <a:rPr lang="ru-RU" sz="1300" dirty="0" smtClean="0"/>
              <a:t>, Знание </a:t>
            </a:r>
            <a:r>
              <a:rPr lang="ru-RU" sz="1300" dirty="0"/>
              <a:t>педагогической теории.</a:t>
            </a:r>
          </a:p>
          <a:p>
            <a:r>
              <a:rPr lang="ru-RU" sz="1300" b="1" dirty="0" smtClean="0">
                <a:ea typeface="Calibri"/>
                <a:cs typeface="Times New Roman"/>
              </a:rPr>
              <a:t>Личные качества</a:t>
            </a:r>
          </a:p>
          <a:p>
            <a:r>
              <a:rPr lang="kk-KZ" sz="1300" dirty="0"/>
              <a:t>Честный, ответственный, трудолюбивый</a:t>
            </a:r>
            <a:endParaRPr lang="ru-RU" sz="1300" dirty="0"/>
          </a:p>
          <a:p>
            <a:pPr lvl="0"/>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7743299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err="1">
                <a:solidFill>
                  <a:schemeClr val="bg1"/>
                </a:solidFill>
              </a:rPr>
              <a:t>Абитаева</a:t>
            </a:r>
            <a:r>
              <a:rPr lang="ru-RU" sz="1600" b="1" dirty="0">
                <a:solidFill>
                  <a:schemeClr val="bg1"/>
                </a:solidFill>
              </a:rPr>
              <a:t> </a:t>
            </a:r>
            <a:r>
              <a:rPr lang="ru-RU" sz="1600" b="1" dirty="0" err="1" smtClean="0">
                <a:solidFill>
                  <a:schemeClr val="bg1"/>
                </a:solidFill>
              </a:rPr>
              <a:t>Балым</a:t>
            </a:r>
            <a:r>
              <a:rPr lang="ru-RU" sz="1600" b="1" dirty="0" smtClean="0">
                <a:solidFill>
                  <a:schemeClr val="bg1"/>
                </a:solidFill>
              </a:rPr>
              <a:t> </a:t>
            </a:r>
            <a:r>
              <a:rPr lang="ru-RU" sz="1600" b="1" dirty="0" err="1">
                <a:solidFill>
                  <a:schemeClr val="bg1"/>
                </a:solidFill>
              </a:rPr>
              <a:t>Ринатқызы</a:t>
            </a:r>
            <a:r>
              <a:rPr lang="ru-RU" sz="1600" b="1" dirty="0">
                <a:solidFill>
                  <a:schemeClr val="bg1"/>
                </a:solidFill>
              </a:rPr>
              <a:t> </a:t>
            </a:r>
          </a:p>
          <a:p>
            <a:endParaRPr lang="ru-RU" sz="1600" dirty="0"/>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ru-RU" sz="1400" dirty="0">
                <a:solidFill>
                  <a:schemeClr val="bg1"/>
                </a:solidFill>
              </a:rPr>
              <a:t>87752574841</a:t>
            </a: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en-US" sz="1400" u="sng" dirty="0" err="1">
                <a:solidFill>
                  <a:schemeClr val="bg1"/>
                </a:solidFill>
                <a:hlinkClick r:id="rId2"/>
              </a:rPr>
              <a:t>abitaeva</a:t>
            </a:r>
            <a:r>
              <a:rPr lang="ru-RU" sz="1400" u="sng" dirty="0">
                <a:solidFill>
                  <a:schemeClr val="bg1"/>
                </a:solidFill>
                <a:hlinkClick r:id="rId2"/>
              </a:rPr>
              <a:t>.</a:t>
            </a:r>
            <a:r>
              <a:rPr lang="en-US" sz="1400" u="sng" dirty="0" err="1">
                <a:solidFill>
                  <a:schemeClr val="bg1"/>
                </a:solidFill>
                <a:hlinkClick r:id="rId2"/>
              </a:rPr>
              <a:t>balym</a:t>
            </a:r>
            <a:r>
              <a:rPr lang="ru-RU" sz="1400" u="sng" dirty="0">
                <a:solidFill>
                  <a:schemeClr val="bg1"/>
                </a:solidFill>
                <a:hlinkClick r:id="rId2"/>
              </a:rPr>
              <a:t>@</a:t>
            </a:r>
            <a:r>
              <a:rPr lang="en-US" sz="1400" u="sng" dirty="0">
                <a:solidFill>
                  <a:schemeClr val="bg1"/>
                </a:solidFill>
                <a:hlinkClick r:id="rId2"/>
              </a:rPr>
              <a:t>mail</a:t>
            </a:r>
            <a:r>
              <a:rPr lang="ru-RU" sz="1400" u="sng" dirty="0">
                <a:solidFill>
                  <a:schemeClr val="bg1"/>
                </a:solidFill>
                <a:hlinkClick r:id="rId2"/>
              </a:rPr>
              <a:t>.</a:t>
            </a:r>
            <a:r>
              <a:rPr lang="en-US" sz="1400" u="sng" dirty="0" err="1">
                <a:solidFill>
                  <a:schemeClr val="bg1"/>
                </a:solidFill>
                <a:hlinkClick r:id="rId2"/>
              </a:rPr>
              <a:t>ru</a:t>
            </a:r>
            <a:r>
              <a:rPr lang="en-US" sz="1400" u="sng"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26.11.2000</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a:t>Казахский (родной) язык, русский язык, английский язык, корейский язык.</a:t>
            </a:r>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a:t>Прохождении практики в школах</a:t>
            </a:r>
          </a:p>
          <a:p>
            <a:r>
              <a:rPr lang="ru-RU" sz="1300" b="1" dirty="0" smtClean="0">
                <a:ea typeface="Calibri"/>
                <a:cs typeface="Times New Roman"/>
              </a:rPr>
              <a:t>Личные качества</a:t>
            </a:r>
          </a:p>
          <a:p>
            <a:r>
              <a:rPr lang="ru-RU" sz="1300" dirty="0"/>
              <a:t>Умение работать в группе, ответственность, внимательность, быстрая обучаемость.</a:t>
            </a:r>
          </a:p>
          <a:p>
            <a:pPr lvl="0"/>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233095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Өмирхан Ахмарал</a:t>
            </a:r>
            <a:endParaRPr lang="ru-RU" sz="1600" b="1" dirty="0">
              <a:solidFill>
                <a:schemeClr val="bg1"/>
              </a:solidFill>
            </a:endParaRPr>
          </a:p>
          <a:p>
            <a:pPr algn="ct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dirty="0">
                <a:solidFill>
                  <a:schemeClr val="bg1"/>
                </a:solidFill>
              </a:rPr>
              <a:t>+7 747 240 9711</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kk-KZ" sz="1400" u="sng" dirty="0">
                <a:solidFill>
                  <a:schemeClr val="bg1"/>
                </a:solidFill>
                <a:hlinkClick r:id="rId2"/>
              </a:rPr>
              <a:t>umirkhan.01@mail.ru</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kk-KZ" sz="1400" dirty="0"/>
              <a:t>27 марта 2001 г</a:t>
            </a:r>
            <a:r>
              <a:rPr lang="kk-KZ" sz="1400" dirty="0" smtClean="0"/>
              <a:t>.</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kk-KZ" sz="1300" dirty="0"/>
              <a:t>Английский язык, турецкий язык, монгольский язык</a:t>
            </a:r>
            <a:endParaRPr lang="ru-RU" sz="1300" dirty="0"/>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kk-KZ" sz="1300" dirty="0" smtClean="0"/>
              <a:t>Навыки </a:t>
            </a:r>
            <a:r>
              <a:rPr lang="kk-KZ" sz="1300" dirty="0"/>
              <a:t>проведения занятий с детьми и взрослыми по коммуникативной </a:t>
            </a:r>
            <a:r>
              <a:rPr lang="kk-KZ" sz="1300" dirty="0" smtClean="0"/>
              <a:t>методике, Навыки </a:t>
            </a:r>
            <a:r>
              <a:rPr lang="kk-KZ" sz="1300" dirty="0"/>
              <a:t>подготовки к ЕНТ, подготовка к СОР и </a:t>
            </a:r>
            <a:r>
              <a:rPr lang="kk-KZ" sz="1300" dirty="0" smtClean="0"/>
              <a:t>СОЧ.</a:t>
            </a:r>
            <a:r>
              <a:rPr lang="ru-RU" sz="1300" dirty="0" smtClean="0"/>
              <a:t>, </a:t>
            </a:r>
            <a:r>
              <a:rPr lang="kk-KZ" sz="1300" dirty="0" smtClean="0"/>
              <a:t>Знание </a:t>
            </a:r>
            <a:r>
              <a:rPr lang="kk-KZ" sz="1300" dirty="0"/>
              <a:t>английского языка на уровне C1, </a:t>
            </a:r>
            <a:r>
              <a:rPr lang="kk-KZ" sz="1300" dirty="0" smtClean="0"/>
              <a:t>Advanced, Знание </a:t>
            </a:r>
            <a:r>
              <a:rPr lang="kk-KZ" sz="1300" dirty="0"/>
              <a:t>турецкого языка на уровне C1, </a:t>
            </a:r>
            <a:r>
              <a:rPr lang="kk-KZ" sz="1300" dirty="0" smtClean="0"/>
              <a:t>Advanced, Умение </a:t>
            </a:r>
            <a:r>
              <a:rPr lang="kk-KZ" sz="1300" dirty="0"/>
              <a:t>использовать новые информационные технологии.</a:t>
            </a:r>
            <a:endParaRPr lang="ru-RU" sz="1300" dirty="0"/>
          </a:p>
          <a:p>
            <a:r>
              <a:rPr lang="ru-RU" sz="1300" b="1" dirty="0" smtClean="0">
                <a:ea typeface="Calibri"/>
                <a:cs typeface="Times New Roman"/>
              </a:rPr>
              <a:t>Личные качества</a:t>
            </a:r>
          </a:p>
          <a:p>
            <a:r>
              <a:rPr lang="kk-KZ" sz="1300" dirty="0"/>
              <a:t>трудолюбивая и ответственная</a:t>
            </a:r>
            <a:endParaRPr lang="ru-RU" sz="1300" dirty="0"/>
          </a:p>
          <a:p>
            <a:pPr lvl="0"/>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195192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endParaRPr lang="ru-RU" sz="1600" b="1" dirty="0" smtClean="0">
              <a:solidFill>
                <a:schemeClr val="bg1"/>
              </a:solidFill>
            </a:endParaRPr>
          </a:p>
          <a:p>
            <a:pPr algn="ctr"/>
            <a:r>
              <a:rPr lang="ru-RU" sz="1600" b="1" dirty="0" err="1" smtClean="0">
                <a:solidFill>
                  <a:schemeClr val="bg1"/>
                </a:solidFill>
              </a:rPr>
              <a:t>Сейтова</a:t>
            </a:r>
            <a:r>
              <a:rPr lang="ru-RU" sz="1600" b="1" dirty="0" smtClean="0">
                <a:solidFill>
                  <a:schemeClr val="bg1"/>
                </a:solidFill>
              </a:rPr>
              <a:t> </a:t>
            </a:r>
            <a:r>
              <a:rPr lang="ru-RU" sz="1600" b="1" dirty="0" err="1">
                <a:solidFill>
                  <a:schemeClr val="bg1"/>
                </a:solidFill>
              </a:rPr>
              <a:t>Ерке</a:t>
            </a:r>
            <a:r>
              <a:rPr lang="ru-RU" sz="1600" b="1" dirty="0">
                <a:solidFill>
                  <a:schemeClr val="bg1"/>
                </a:solidFill>
              </a:rPr>
              <a:t> </a:t>
            </a:r>
            <a:r>
              <a:rPr lang="ru-RU" sz="1600" b="1" dirty="0" err="1">
                <a:solidFill>
                  <a:schemeClr val="bg1"/>
                </a:solidFill>
              </a:rPr>
              <a:t>Саматовна</a:t>
            </a:r>
            <a:r>
              <a:rPr lang="ru-RU" sz="1600" b="1" dirty="0">
                <a:solidFill>
                  <a:schemeClr val="bg1"/>
                </a:solidFill>
              </a:rPr>
              <a:t> </a:t>
            </a:r>
          </a:p>
          <a:p>
            <a:pPr algn="ct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dirty="0">
                <a:solidFill>
                  <a:schemeClr val="bg1"/>
                </a:solidFill>
              </a:rPr>
              <a:t>8 776 414 01 00</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kk-KZ" sz="1400" u="sng" dirty="0" smtClean="0">
                <a:solidFill>
                  <a:schemeClr val="bg1"/>
                </a:solidFill>
              </a:rPr>
              <a:t>-</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kk-KZ" sz="1400" dirty="0"/>
              <a:t>27.09.2001</a:t>
            </a:r>
            <a:endParaRPr lang="ru-RU" sz="1400" dirty="0"/>
          </a:p>
          <a:p>
            <a:r>
              <a:rPr lang="ru-RU" sz="1400" b="1" dirty="0" smtClean="0"/>
              <a:t>Семейное </a:t>
            </a:r>
            <a:r>
              <a:rPr lang="ru-RU" sz="1400" b="1" dirty="0"/>
              <a:t>положение:</a:t>
            </a:r>
            <a:r>
              <a:rPr lang="ru-RU" sz="1400" dirty="0"/>
              <a:t> </a:t>
            </a:r>
            <a:r>
              <a:rPr lang="kk-KZ" sz="1400" dirty="0" smtClean="0"/>
              <a:t>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ru-RU" sz="1400" dirty="0">
                <a:solidFill>
                  <a:schemeClr val="bg1"/>
                </a:solidFill>
              </a:rPr>
              <a:t>Менеджер по работе с клиентами, магазин «</a:t>
            </a:r>
            <a:r>
              <a:rPr lang="en-US" sz="1400" dirty="0" err="1">
                <a:solidFill>
                  <a:schemeClr val="bg1"/>
                </a:solidFill>
              </a:rPr>
              <a:t>AiNa</a:t>
            </a:r>
            <a:r>
              <a:rPr lang="ru-RU" sz="1400" dirty="0">
                <a:solidFill>
                  <a:schemeClr val="bg1"/>
                </a:solidFill>
              </a:rPr>
              <a:t>»</a:t>
            </a:r>
          </a:p>
          <a:p>
            <a:pPr lvl="0"/>
            <a:r>
              <a:rPr lang="ru-RU" sz="1400" dirty="0">
                <a:solidFill>
                  <a:schemeClr val="bg1"/>
                </a:solidFill>
              </a:rPr>
              <a:t>Вожатый- воспитатель лагерь «Матросова»</a:t>
            </a:r>
          </a:p>
          <a:p>
            <a:pPr lvl="0"/>
            <a:r>
              <a:rPr lang="kk-KZ" sz="1000" dirty="0">
                <a:solidFill>
                  <a:schemeClr val="bg1"/>
                </a:solidFill>
              </a:rPr>
              <a:t>умение владеть ПК</a:t>
            </a:r>
            <a:r>
              <a:rPr lang="ru-RU" sz="1000" dirty="0">
                <a:solidFill>
                  <a:schemeClr val="bg1"/>
                </a:solidFill>
              </a:rPr>
              <a:t>(</a:t>
            </a:r>
            <a:r>
              <a:rPr lang="en-US" sz="1000" dirty="0">
                <a:solidFill>
                  <a:schemeClr val="bg1"/>
                </a:solidFill>
              </a:rPr>
              <a:t>Word</a:t>
            </a:r>
            <a:r>
              <a:rPr lang="ru-RU" sz="1000" dirty="0">
                <a:solidFill>
                  <a:schemeClr val="bg1"/>
                </a:solidFill>
              </a:rPr>
              <a:t>. </a:t>
            </a:r>
            <a:r>
              <a:rPr lang="en-US" sz="1000" dirty="0">
                <a:solidFill>
                  <a:schemeClr val="bg1"/>
                </a:solidFill>
              </a:rPr>
              <a:t>Excel</a:t>
            </a:r>
            <a:r>
              <a:rPr lang="ru-RU" sz="1000" dirty="0">
                <a:solidFill>
                  <a:schemeClr val="bg1"/>
                </a:solidFill>
              </a:rPr>
              <a:t>)</a:t>
            </a:r>
            <a:r>
              <a:rPr lang="kk-KZ" sz="1000" dirty="0">
                <a:solidFill>
                  <a:schemeClr val="bg1"/>
                </a:solidFill>
              </a:rPr>
              <a:t>,базой </a:t>
            </a:r>
            <a:r>
              <a:rPr lang="ru-RU" sz="1000" dirty="0">
                <a:solidFill>
                  <a:schemeClr val="bg1"/>
                </a:solidFill>
              </a:rPr>
              <a:t>,программами</a:t>
            </a:r>
            <a:r>
              <a:rPr lang="kk-KZ" sz="1000" dirty="0" smtClean="0">
                <a:solidFill>
                  <a:schemeClr val="bg1"/>
                </a:solidFill>
              </a:rPr>
              <a:t>;</a:t>
            </a:r>
            <a:r>
              <a:rPr lang="ru-RU" sz="1000" dirty="0">
                <a:solidFill>
                  <a:schemeClr val="bg1"/>
                </a:solidFill>
              </a:rPr>
              <a:t> </a:t>
            </a:r>
            <a:r>
              <a:rPr lang="kk-KZ" sz="1000" dirty="0" smtClean="0">
                <a:solidFill>
                  <a:schemeClr val="bg1"/>
                </a:solidFill>
              </a:rPr>
              <a:t>общение </a:t>
            </a:r>
            <a:r>
              <a:rPr lang="kk-KZ" sz="1000" dirty="0">
                <a:solidFill>
                  <a:schemeClr val="bg1"/>
                </a:solidFill>
              </a:rPr>
              <a:t>с </a:t>
            </a:r>
            <a:r>
              <a:rPr lang="kk-KZ" sz="1000" dirty="0" smtClean="0">
                <a:solidFill>
                  <a:schemeClr val="bg1"/>
                </a:solidFill>
              </a:rPr>
              <a:t>клиентами;</a:t>
            </a:r>
            <a:r>
              <a:rPr lang="ru-RU" sz="1000" dirty="0">
                <a:solidFill>
                  <a:schemeClr val="bg1"/>
                </a:solidFill>
              </a:rPr>
              <a:t> </a:t>
            </a:r>
            <a:r>
              <a:rPr lang="kk-KZ" sz="1000" dirty="0" smtClean="0">
                <a:solidFill>
                  <a:schemeClr val="bg1"/>
                </a:solidFill>
              </a:rPr>
              <a:t>консультация.</a:t>
            </a:r>
            <a:r>
              <a:rPr lang="ru-RU" sz="1000" dirty="0">
                <a:solidFill>
                  <a:schemeClr val="bg1"/>
                </a:solidFill>
              </a:rPr>
              <a:t> </a:t>
            </a:r>
            <a:r>
              <a:rPr lang="kk-KZ" sz="1000" dirty="0" smtClean="0">
                <a:solidFill>
                  <a:schemeClr val="bg1"/>
                </a:solidFill>
              </a:rPr>
              <a:t>Умение </a:t>
            </a:r>
            <a:r>
              <a:rPr lang="kk-KZ" sz="1000" dirty="0">
                <a:solidFill>
                  <a:schemeClr val="bg1"/>
                </a:solidFill>
              </a:rPr>
              <a:t>работать с детьми дошкольного возраста;</a:t>
            </a:r>
            <a:endParaRPr lang="ru-RU" sz="1000" dirty="0">
              <a:solidFill>
                <a:schemeClr val="bg1"/>
              </a:solidFill>
            </a:endParaRPr>
          </a:p>
          <a:p>
            <a:pPr lvl="0"/>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pPr lvl="0"/>
            <a:r>
              <a:rPr lang="kk-KZ" sz="1300" dirty="0"/>
              <a:t>казахский язык (свободно)</a:t>
            </a:r>
            <a:r>
              <a:rPr lang="ru-RU" sz="1300" dirty="0" smtClean="0"/>
              <a:t>; </a:t>
            </a:r>
            <a:r>
              <a:rPr lang="kk-KZ" sz="1300" dirty="0" smtClean="0"/>
              <a:t>русский </a:t>
            </a:r>
            <a:r>
              <a:rPr lang="kk-KZ" sz="1300" dirty="0"/>
              <a:t>язык (свободно)</a:t>
            </a:r>
            <a:r>
              <a:rPr lang="ru-RU" sz="1300" dirty="0" smtClean="0"/>
              <a:t>; </a:t>
            </a:r>
            <a:r>
              <a:rPr lang="kk-KZ" sz="1300" dirty="0" smtClean="0"/>
              <a:t>английский </a:t>
            </a:r>
            <a:r>
              <a:rPr lang="kk-KZ" sz="1300" dirty="0"/>
              <a:t>язык (среднее</a:t>
            </a:r>
            <a:r>
              <a:rPr lang="kk-KZ" sz="1300" dirty="0" smtClean="0"/>
              <a:t>);</a:t>
            </a:r>
            <a:r>
              <a:rPr lang="ru-RU" sz="1300" dirty="0"/>
              <a:t> </a:t>
            </a:r>
            <a:r>
              <a:rPr lang="kk-KZ" sz="1300" dirty="0" smtClean="0"/>
              <a:t>китайский </a:t>
            </a:r>
            <a:r>
              <a:rPr lang="kk-KZ" sz="1300" dirty="0"/>
              <a:t>язык (среднее).</a:t>
            </a:r>
            <a:endParaRPr lang="ru-RU" sz="1300" dirty="0"/>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kk-KZ" sz="1300" dirty="0" smtClean="0"/>
              <a:t>-</a:t>
            </a:r>
            <a:endParaRPr lang="ru-RU" sz="1300" dirty="0"/>
          </a:p>
          <a:p>
            <a:r>
              <a:rPr lang="ru-RU" sz="1300" b="1" dirty="0" smtClean="0">
                <a:ea typeface="Calibri"/>
                <a:cs typeface="Times New Roman"/>
              </a:rPr>
              <a:t>Личные качества</a:t>
            </a:r>
          </a:p>
          <a:p>
            <a:pPr lvl="0"/>
            <a:r>
              <a:rPr lang="ru-RU" sz="1300" dirty="0"/>
              <a:t>коммуникабельность, быстрая </a:t>
            </a:r>
            <a:r>
              <a:rPr lang="ru-RU" sz="1300" dirty="0" smtClean="0"/>
              <a:t>обучаемость; </a:t>
            </a:r>
            <a:r>
              <a:rPr lang="kk-KZ" sz="1300" dirty="0" smtClean="0"/>
              <a:t>умение </a:t>
            </a:r>
            <a:r>
              <a:rPr lang="kk-KZ" sz="1300" dirty="0"/>
              <a:t>находить контакт с </a:t>
            </a:r>
            <a:r>
              <a:rPr lang="kk-KZ" sz="1300" dirty="0" smtClean="0"/>
              <a:t>клиентами;</a:t>
            </a:r>
            <a:r>
              <a:rPr lang="ru-RU" sz="1300" dirty="0"/>
              <a:t> </a:t>
            </a:r>
            <a:r>
              <a:rPr lang="ru-RU" sz="1300" dirty="0" smtClean="0"/>
              <a:t>грамотный </a:t>
            </a:r>
            <a:r>
              <a:rPr lang="ru-RU" sz="1300" dirty="0"/>
              <a:t>подход к выполнению обязанностей;</a:t>
            </a:r>
          </a:p>
          <a:p>
            <a:pPr lvl="0"/>
            <a:r>
              <a:rPr lang="ru-RU" sz="1300" dirty="0"/>
              <a:t>грамотная речь</a:t>
            </a:r>
            <a:r>
              <a:rPr lang="kk-KZ" sz="1300" dirty="0" smtClean="0"/>
              <a:t>;</a:t>
            </a:r>
            <a:r>
              <a:rPr lang="ru-RU" sz="1300" dirty="0"/>
              <a:t> </a:t>
            </a:r>
            <a:r>
              <a:rPr lang="kk-KZ" sz="1300" dirty="0" smtClean="0"/>
              <a:t>ответственность </a:t>
            </a:r>
            <a:r>
              <a:rPr lang="kk-KZ" sz="1300" dirty="0"/>
              <a:t>,отзывчивость,аккуратность;</a:t>
            </a:r>
            <a:endParaRPr lang="ru-RU" sz="1300" dirty="0"/>
          </a:p>
          <a:p>
            <a:pPr lvl="0"/>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820225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a:extLst>
              <a:ext uri="{28A0092B-C50C-407E-A947-70E740481C1C}">
                <a14:useLocalDpi xmlns:a14="http://schemas.microsoft.com/office/drawing/2010/main" val="0"/>
              </a:ext>
            </a:extLst>
          </a:blip>
          <a:srcRect/>
          <a:stretch>
            <a:fillRect/>
          </a:stretch>
        </p:blipFill>
        <p:spPr bwMode="auto">
          <a:xfrm>
            <a:off x="2757830" y="480726"/>
            <a:ext cx="1480039" cy="1361043"/>
          </a:xfrm>
          <a:prstGeom prst="rect">
            <a:avLst/>
          </a:prstGeom>
          <a:noFill/>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endParaRPr lang="ru-RU" sz="1600" b="1" dirty="0" smtClean="0">
              <a:solidFill>
                <a:schemeClr val="bg1"/>
              </a:solidFill>
            </a:endParaRPr>
          </a:p>
          <a:p>
            <a:pPr algn="ctr">
              <a:lnSpc>
                <a:spcPct val="107000"/>
              </a:lnSpc>
              <a:spcAft>
                <a:spcPts val="800"/>
              </a:spcAft>
            </a:pPr>
            <a:r>
              <a:rPr lang="ru-RU" sz="1400" b="1" dirty="0">
                <a:solidFill>
                  <a:schemeClr val="bg1"/>
                </a:solidFill>
              </a:rPr>
              <a:t>Мусина </a:t>
            </a:r>
            <a:r>
              <a:rPr lang="ru-RU" sz="1400" b="1" dirty="0" err="1">
                <a:solidFill>
                  <a:schemeClr val="bg1"/>
                </a:solidFill>
              </a:rPr>
              <a:t>Самал</a:t>
            </a:r>
            <a:r>
              <a:rPr lang="ru-RU" sz="1400" b="1" dirty="0">
                <a:solidFill>
                  <a:schemeClr val="bg1"/>
                </a:solidFill>
              </a:rPr>
              <a:t> </a:t>
            </a:r>
            <a:r>
              <a:rPr lang="ru-RU" sz="1400" b="1" dirty="0" err="1">
                <a:solidFill>
                  <a:schemeClr val="bg1"/>
                </a:solidFill>
              </a:rPr>
              <a:t>Жангельдиновна</a:t>
            </a:r>
            <a:r>
              <a:rPr lang="ru-RU" sz="1400" b="1" dirty="0">
                <a:solidFill>
                  <a:schemeClr val="bg1"/>
                </a:solidFill>
              </a:rPr>
              <a:t> </a:t>
            </a:r>
            <a:endParaRPr lang="ru-RU" sz="1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ct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dirty="0" smtClean="0">
                <a:solidFill>
                  <a:schemeClr val="bg1"/>
                </a:solidFill>
              </a:rPr>
              <a:t>-</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kk-KZ" sz="1400" u="sng" dirty="0" smtClean="0">
                <a:solidFill>
                  <a:schemeClr val="bg1"/>
                </a:solidFill>
              </a:rPr>
              <a:t>-</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nSpc>
                <a:spcPct val="107000"/>
              </a:lnSpc>
              <a:spcAft>
                <a:spcPts val="800"/>
              </a:spcAft>
            </a:pPr>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21 год (15.05.2000г</a:t>
            </a:r>
            <a:r>
              <a:rPr lang="ru-RU" sz="1400" dirty="0" smtClean="0"/>
              <a:t>.)</a:t>
            </a:r>
            <a:endParaRPr lang="ru-RU" sz="1100" dirty="0" smtClean="0">
              <a:latin typeface="Calibri" panose="020F0502020204030204" pitchFamily="34" charset="0"/>
              <a:ea typeface="Times New Roman" panose="02020603050405020304" pitchFamily="18" charset="0"/>
              <a:cs typeface="Times New Roman" panose="02020603050405020304" pitchFamily="18" charset="0"/>
            </a:endParaRPr>
          </a:p>
          <a:p>
            <a:r>
              <a:rPr lang="ru-RU" sz="1400" b="1" dirty="0" smtClean="0"/>
              <a:t>Семейное положение:</a:t>
            </a:r>
            <a:r>
              <a:rPr lang="ru-RU" sz="1400" dirty="0" smtClean="0"/>
              <a:t> не </a:t>
            </a:r>
            <a:r>
              <a:rPr lang="kk-KZ" sz="1400" dirty="0" smtClean="0"/>
              <a:t>замужем</a:t>
            </a:r>
            <a:endParaRPr lang="ru-RU" sz="1400" dirty="0" smtClean="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000" dirty="0">
              <a:solidFill>
                <a:schemeClr val="bg1"/>
              </a:solidFill>
            </a:endParaRPr>
          </a:p>
          <a:p>
            <a:pPr lvl="0"/>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pPr>
              <a:lnSpc>
                <a:spcPct val="107000"/>
              </a:lnSpc>
              <a:spcAft>
                <a:spcPts val="800"/>
              </a:spcAft>
            </a:pPr>
            <a:r>
              <a:rPr lang="ru-RU" sz="1200" dirty="0"/>
              <a:t>Русский язык – </a:t>
            </a:r>
            <a:r>
              <a:rPr lang="ru-RU" sz="1200" dirty="0" smtClean="0"/>
              <a:t>родной</a:t>
            </a:r>
            <a:r>
              <a:rPr lang="ru-RU" sz="1050" dirty="0" smtClean="0"/>
              <a:t>, </a:t>
            </a:r>
            <a:r>
              <a:rPr lang="ru-RU" sz="1200" dirty="0" smtClean="0"/>
              <a:t>Казахский </a:t>
            </a:r>
            <a:r>
              <a:rPr lang="ru-RU" sz="1200" dirty="0"/>
              <a:t>язык – </a:t>
            </a:r>
            <a:r>
              <a:rPr lang="ru-RU" sz="1200" dirty="0" smtClean="0"/>
              <a:t>разговорный, Английский </a:t>
            </a:r>
            <a:r>
              <a:rPr lang="ru-RU" sz="1200" dirty="0"/>
              <a:t>язык – свободно </a:t>
            </a:r>
            <a:r>
              <a:rPr lang="ru-RU" sz="1200" dirty="0" smtClean="0"/>
              <a:t>владею, Китайский </a:t>
            </a:r>
            <a:r>
              <a:rPr lang="ru-RU" sz="1200" dirty="0"/>
              <a:t>язык – базовые знания</a:t>
            </a:r>
            <a:endParaRPr lang="ru-RU" sz="1050" dirty="0">
              <a:latin typeface="Calibri" panose="020F0502020204030204" pitchFamily="34" charset="0"/>
              <a:ea typeface="Times New Roman" panose="02020603050405020304" pitchFamily="18" charset="0"/>
              <a:cs typeface="Times New Roman" panose="02020603050405020304" pitchFamily="18" charset="0"/>
            </a:endParaRPr>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200" dirty="0"/>
              <a:t>Пользователь ПК</a:t>
            </a:r>
            <a:r>
              <a:rPr lang="en-US" sz="1200" dirty="0"/>
              <a:t> – MS Office (Word, PowerPoint, Excel</a:t>
            </a:r>
            <a:r>
              <a:rPr lang="en-US" sz="1200" dirty="0" smtClean="0"/>
              <a:t>)</a:t>
            </a:r>
            <a:endParaRPr lang="ru-RU" sz="1300" dirty="0"/>
          </a:p>
          <a:p>
            <a:r>
              <a:rPr lang="ru-RU" sz="1300" b="1" dirty="0" smtClean="0">
                <a:ea typeface="Calibri"/>
                <a:cs typeface="Times New Roman"/>
              </a:rPr>
              <a:t>Личные качества</a:t>
            </a:r>
          </a:p>
          <a:p>
            <a:pPr>
              <a:lnSpc>
                <a:spcPct val="107000"/>
              </a:lnSpc>
              <a:spcAft>
                <a:spcPts val="800"/>
              </a:spcAft>
            </a:pPr>
            <a:r>
              <a:rPr lang="ru-RU" sz="1200" dirty="0" smtClean="0"/>
              <a:t>Ответственность</a:t>
            </a:r>
            <a:r>
              <a:rPr lang="ru-RU" sz="1050" dirty="0" smtClean="0"/>
              <a:t>, </a:t>
            </a:r>
            <a:r>
              <a:rPr lang="ru-RU" sz="1200" dirty="0" smtClean="0"/>
              <a:t>Стрессоустойчивость</a:t>
            </a:r>
            <a:r>
              <a:rPr lang="ru-RU" sz="1050" dirty="0" smtClean="0"/>
              <a:t>, </a:t>
            </a:r>
            <a:r>
              <a:rPr lang="ru-RU" sz="1200" dirty="0" smtClean="0"/>
              <a:t>Коммуникабельность</a:t>
            </a:r>
            <a:r>
              <a:rPr lang="ru-RU" sz="1050" dirty="0" smtClean="0"/>
              <a:t>, </a:t>
            </a:r>
            <a:r>
              <a:rPr lang="ru-RU" sz="1200" dirty="0" smtClean="0"/>
              <a:t>Желание </a:t>
            </a:r>
            <a:r>
              <a:rPr lang="ru-RU" sz="1200" dirty="0"/>
              <a:t>приобрести новые умения и навыки</a:t>
            </a:r>
            <a:endParaRPr lang="ru-RU" sz="1050" dirty="0">
              <a:latin typeface="Calibri" panose="020F0502020204030204" pitchFamily="34" charset="0"/>
              <a:ea typeface="Times New Roman" panose="02020603050405020304" pitchFamily="18" charset="0"/>
              <a:cs typeface="Times New Roman" panose="02020603050405020304" pitchFamily="18" charset="0"/>
            </a:endParaRPr>
          </a:p>
          <a:p>
            <a:pPr lvl="0"/>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944464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C:\Users\User\Downloads\WhatsApp Image 2021-09-20 at 20.38.28.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830" y="480726"/>
            <a:ext cx="1480039" cy="1361043"/>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endParaRPr lang="ru-RU" sz="1600" b="1" dirty="0" smtClean="0">
              <a:solidFill>
                <a:schemeClr val="bg1"/>
              </a:solidFill>
            </a:endParaRPr>
          </a:p>
          <a:p>
            <a:pPr algn="ctr"/>
            <a:r>
              <a:rPr lang="ru-RU" sz="1400" b="1" dirty="0">
                <a:solidFill>
                  <a:schemeClr val="bg1"/>
                </a:solidFill>
              </a:rPr>
              <a:t>С</a:t>
            </a:r>
            <a:r>
              <a:rPr lang="kk-KZ" sz="1400" b="1" dirty="0">
                <a:solidFill>
                  <a:schemeClr val="bg1"/>
                </a:solidFill>
              </a:rPr>
              <a:t>ейітқамзина Гаухар Сейітқамзақызы</a:t>
            </a:r>
            <a:endParaRPr lang="ru-RU" sz="1400" b="1" dirty="0">
              <a:solidFill>
                <a:schemeClr val="bg1"/>
              </a:solidFill>
            </a:endParaRPr>
          </a:p>
          <a:p>
            <a:pPr algn="ct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en-US" sz="1400" dirty="0" smtClean="0">
                <a:solidFill>
                  <a:schemeClr val="bg1"/>
                </a:solidFill>
              </a:rPr>
              <a:t>87058364120</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en-US" sz="1400" dirty="0">
                <a:solidFill>
                  <a:schemeClr val="bg1"/>
                </a:solidFill>
              </a:rPr>
              <a:t>Seiitkamzina@bk.ru</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17.03.2000</a:t>
            </a:r>
          </a:p>
          <a:p>
            <a:r>
              <a:rPr lang="ru-RU" sz="1400" b="1" dirty="0" smtClean="0"/>
              <a:t>Семейное положение:</a:t>
            </a:r>
            <a:r>
              <a:rPr lang="ru-RU" sz="1400" dirty="0" smtClean="0"/>
              <a:t> не </a:t>
            </a:r>
            <a:r>
              <a:rPr lang="kk-KZ" sz="1400" dirty="0" smtClean="0"/>
              <a:t>замужем</a:t>
            </a:r>
            <a:endParaRPr lang="ru-RU" sz="1400" dirty="0" smtClean="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r>
              <a:rPr lang="ru-RU" sz="1400" dirty="0">
                <a:solidFill>
                  <a:schemeClr val="bg1"/>
                </a:solidFill>
              </a:rPr>
              <a:t>2018 г. Продавец-консультант в </a:t>
            </a:r>
            <a:r>
              <a:rPr lang="en-US" sz="1400" dirty="0" err="1">
                <a:solidFill>
                  <a:schemeClr val="bg1"/>
                </a:solidFill>
              </a:rPr>
              <a:t>Dadali</a:t>
            </a:r>
            <a:r>
              <a:rPr lang="en-US" sz="1400" dirty="0">
                <a:solidFill>
                  <a:schemeClr val="bg1"/>
                </a:solidFill>
              </a:rPr>
              <a:t> kids</a:t>
            </a:r>
            <a:endParaRPr lang="ru-RU" sz="1400" dirty="0">
              <a:solidFill>
                <a:schemeClr val="bg1"/>
              </a:solidFill>
            </a:endParaRPr>
          </a:p>
          <a:p>
            <a:r>
              <a:rPr lang="ru-RU" sz="1400" dirty="0">
                <a:solidFill>
                  <a:schemeClr val="bg1"/>
                </a:solidFill>
              </a:rPr>
              <a:t>2019 г. Репетитор английского языка в языковом центре “</a:t>
            </a:r>
            <a:r>
              <a:rPr lang="en-US" sz="1400" dirty="0">
                <a:solidFill>
                  <a:schemeClr val="bg1"/>
                </a:solidFill>
              </a:rPr>
              <a:t>Global education</a:t>
            </a:r>
            <a:r>
              <a:rPr lang="ru-RU" sz="1400" dirty="0">
                <a:solidFill>
                  <a:schemeClr val="bg1"/>
                </a:solidFill>
              </a:rPr>
              <a:t>”</a:t>
            </a:r>
          </a:p>
          <a:p>
            <a:r>
              <a:rPr lang="ru-RU" sz="1400" dirty="0">
                <a:solidFill>
                  <a:schemeClr val="bg1"/>
                </a:solidFill>
              </a:rPr>
              <a:t>2021 г. Помощница </a:t>
            </a:r>
            <a:r>
              <a:rPr lang="ru-RU" sz="1400" dirty="0" err="1">
                <a:solidFill>
                  <a:schemeClr val="bg1"/>
                </a:solidFill>
              </a:rPr>
              <a:t>тех.секретаря</a:t>
            </a:r>
            <a:r>
              <a:rPr lang="ru-RU" sz="1400" dirty="0">
                <a:solidFill>
                  <a:schemeClr val="bg1"/>
                </a:solidFill>
              </a:rPr>
              <a:t> в ВКУ им. </a:t>
            </a:r>
            <a:r>
              <a:rPr lang="ru-RU" sz="1400" dirty="0" err="1">
                <a:solidFill>
                  <a:schemeClr val="bg1"/>
                </a:solidFill>
              </a:rPr>
              <a:t>Сарсена</a:t>
            </a:r>
            <a:r>
              <a:rPr lang="ru-RU" sz="1400" dirty="0">
                <a:solidFill>
                  <a:schemeClr val="bg1"/>
                </a:solidFill>
              </a:rPr>
              <a:t> </a:t>
            </a:r>
            <a:r>
              <a:rPr lang="ru-RU" sz="1400" dirty="0" err="1">
                <a:solidFill>
                  <a:schemeClr val="bg1"/>
                </a:solidFill>
              </a:rPr>
              <a:t>Аманжолова</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tabLst>
                <a:tab pos="2257425" algn="ctr"/>
              </a:tabLst>
            </a:pPr>
            <a:r>
              <a:rPr lang="ru-RU" sz="1300" b="1" dirty="0" smtClean="0">
                <a:solidFill>
                  <a:prstClr val="black"/>
                </a:solidFill>
                <a:ea typeface="Calibri"/>
                <a:cs typeface="Times New Roman"/>
              </a:rPr>
              <a:t>Владение языками</a:t>
            </a:r>
          </a:p>
          <a:p>
            <a:r>
              <a:rPr lang="ru-RU" sz="1200" dirty="0"/>
              <a:t>Русский, казахский, </a:t>
            </a:r>
            <a:r>
              <a:rPr lang="ru-RU" sz="1200" dirty="0" smtClean="0"/>
              <a:t>английский</a:t>
            </a:r>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en-US" sz="1200" dirty="0"/>
              <a:t>Microsoft office (Excel, Word, Power Point</a:t>
            </a:r>
            <a:r>
              <a:rPr lang="en-US" sz="1200" dirty="0" smtClean="0"/>
              <a:t>)</a:t>
            </a:r>
            <a:endParaRPr lang="kk-KZ" sz="1200" dirty="0" smtClean="0"/>
          </a:p>
          <a:p>
            <a:r>
              <a:rPr lang="ru-RU" sz="1300" b="1" dirty="0" smtClean="0">
                <a:ea typeface="Calibri"/>
                <a:cs typeface="Times New Roman"/>
              </a:rPr>
              <a:t>Личные качества</a:t>
            </a:r>
          </a:p>
          <a:p>
            <a:pPr>
              <a:lnSpc>
                <a:spcPct val="107000"/>
              </a:lnSpc>
              <a:spcAft>
                <a:spcPts val="800"/>
              </a:spcAft>
            </a:pPr>
            <a:r>
              <a:rPr lang="ru-RU" sz="1200" dirty="0"/>
              <a:t>Целеустремленность, </a:t>
            </a:r>
            <a:r>
              <a:rPr lang="ru-RU" sz="1200" dirty="0" err="1"/>
              <a:t>легкообучаемость</a:t>
            </a:r>
            <a:r>
              <a:rPr lang="ru-RU" sz="1200" dirty="0"/>
              <a:t>, ответственность, коммуникабельность, исполнительность, креативное мышление, самостоятельность, умение работать в команде, желание </a:t>
            </a:r>
            <a:r>
              <a:rPr lang="ru-RU" sz="1200" dirty="0" smtClean="0"/>
              <a:t>развиваться</a:t>
            </a:r>
          </a:p>
          <a:p>
            <a:pPr>
              <a:lnSpc>
                <a:spcPct val="107000"/>
              </a:lnSpc>
              <a:spcAft>
                <a:spcPts val="800"/>
              </a:spcAft>
            </a:pPr>
            <a:r>
              <a:rPr lang="ru-RU" sz="1300" b="1" dirty="0" smtClean="0">
                <a:ea typeface="Calibri"/>
                <a:cs typeface="Times New Roman"/>
              </a:rPr>
              <a:t>Жизненное кредо</a:t>
            </a:r>
          </a:p>
          <a:p>
            <a:r>
              <a:rPr lang="kk-KZ" sz="1300" dirty="0" smtClean="0"/>
              <a:t>-</a:t>
            </a:r>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207099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endParaRPr lang="ru-RU" sz="1600" b="1" dirty="0" smtClean="0">
              <a:solidFill>
                <a:schemeClr val="bg1"/>
              </a:solidFill>
            </a:endParaRPr>
          </a:p>
          <a:p>
            <a:pPr algn="ctr"/>
            <a:r>
              <a:rPr lang="ru-RU" sz="1400" b="1" dirty="0" err="1">
                <a:solidFill>
                  <a:schemeClr val="bg1"/>
                </a:solidFill>
              </a:rPr>
              <a:t>Смагулова</a:t>
            </a:r>
            <a:r>
              <a:rPr lang="ru-RU" sz="1400" b="1" dirty="0">
                <a:solidFill>
                  <a:schemeClr val="bg1"/>
                </a:solidFill>
              </a:rPr>
              <a:t> </a:t>
            </a:r>
            <a:r>
              <a:rPr lang="ru-RU" sz="1400" b="1" dirty="0" err="1">
                <a:solidFill>
                  <a:schemeClr val="bg1"/>
                </a:solidFill>
              </a:rPr>
              <a:t>Балжан</a:t>
            </a:r>
            <a:r>
              <a:rPr lang="ru-RU" sz="1400" b="1" dirty="0">
                <a:solidFill>
                  <a:schemeClr val="bg1"/>
                </a:solidFill>
              </a:rPr>
              <a:t> </a:t>
            </a:r>
            <a:r>
              <a:rPr lang="ru-RU" sz="1400" b="1" dirty="0" err="1">
                <a:solidFill>
                  <a:schemeClr val="bg1"/>
                </a:solidFill>
              </a:rPr>
              <a:t>Жаксыбековна</a:t>
            </a:r>
            <a:endParaRPr lang="ru-RU" sz="1400" b="1" dirty="0">
              <a:solidFill>
                <a:schemeClr val="bg1"/>
              </a:solidFill>
            </a:endParaRPr>
          </a:p>
          <a:p>
            <a:pPr algn="ct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dirty="0">
                <a:solidFill>
                  <a:schemeClr val="bg1"/>
                </a:solidFill>
              </a:rPr>
              <a:t>87477464626</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kk-KZ" sz="1400" dirty="0" smtClean="0">
                <a:solidFill>
                  <a:schemeClr val="bg1"/>
                </a:solidFill>
              </a:rPr>
              <a:t>-</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kk-KZ" sz="1400" dirty="0"/>
              <a:t>29.12.2000 </a:t>
            </a:r>
            <a:endParaRPr lang="ru-RU" sz="1400" dirty="0"/>
          </a:p>
          <a:p>
            <a:r>
              <a:rPr lang="ru-RU" sz="1400" b="1" dirty="0" smtClean="0"/>
              <a:t>Семейное положение:</a:t>
            </a:r>
            <a:r>
              <a:rPr lang="ru-RU" sz="1400" dirty="0" smtClean="0"/>
              <a:t> не </a:t>
            </a:r>
            <a:r>
              <a:rPr lang="kk-KZ" sz="1400" dirty="0" smtClean="0"/>
              <a:t>замужем</a:t>
            </a:r>
            <a:endParaRPr lang="ru-RU" sz="1400" dirty="0" smtClean="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a:t>Курсы английского языка в центре «</a:t>
            </a:r>
            <a:r>
              <a:rPr lang="en-US" sz="1200" dirty="0"/>
              <a:t>BEST Language Center</a:t>
            </a:r>
            <a:r>
              <a:rPr lang="kk-KZ" sz="1200" dirty="0" smtClean="0"/>
              <a:t>»;</a:t>
            </a:r>
            <a:r>
              <a:rPr lang="ru-RU" sz="1200" dirty="0"/>
              <a:t> </a:t>
            </a:r>
            <a:r>
              <a:rPr lang="kk-KZ" sz="1200" dirty="0" smtClean="0"/>
              <a:t>у</a:t>
            </a:r>
            <a:r>
              <a:rPr lang="ru-RU" sz="1200" dirty="0" err="1"/>
              <a:t>ровень</a:t>
            </a:r>
            <a:r>
              <a:rPr lang="ru-RU" sz="1200" dirty="0"/>
              <a:t>: </a:t>
            </a:r>
            <a:r>
              <a:rPr lang="en-US" sz="1200" dirty="0"/>
              <a:t>Upper-Intermediate</a:t>
            </a:r>
            <a:r>
              <a:rPr lang="kk-KZ" sz="1200" dirty="0"/>
              <a:t>.</a:t>
            </a:r>
            <a:endParaRPr lang="ru-RU" sz="1200" dirty="0"/>
          </a:p>
          <a:p>
            <a:pPr lvl="0"/>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ru-RU" sz="1400" dirty="0">
                <a:solidFill>
                  <a:schemeClr val="bg1"/>
                </a:solidFill>
              </a:rPr>
              <a:t>Менеджер по работе с клиентами ТОО «</a:t>
            </a:r>
            <a:r>
              <a:rPr lang="en-US" sz="1400" dirty="0" err="1">
                <a:solidFill>
                  <a:schemeClr val="bg1"/>
                </a:solidFill>
              </a:rPr>
              <a:t>Wildberries</a:t>
            </a:r>
            <a:r>
              <a:rPr lang="ru-RU" sz="1400" dirty="0">
                <a:solidFill>
                  <a:schemeClr val="bg1"/>
                </a:solidFill>
              </a:rPr>
              <a:t>»</a:t>
            </a:r>
          </a:p>
          <a:p>
            <a:pPr lvl="0"/>
            <a:r>
              <a:rPr lang="kk-KZ" sz="1400" dirty="0">
                <a:solidFill>
                  <a:schemeClr val="bg1"/>
                </a:solidFill>
              </a:rPr>
              <a:t>Администратор ИП </a:t>
            </a:r>
            <a:r>
              <a:rPr lang="ru-RU" sz="1400" dirty="0">
                <a:solidFill>
                  <a:schemeClr val="bg1"/>
                </a:solidFill>
              </a:rPr>
              <a:t>«</a:t>
            </a:r>
            <a:r>
              <a:rPr lang="kk-KZ" sz="1400" dirty="0">
                <a:solidFill>
                  <a:schemeClr val="bg1"/>
                </a:solidFill>
              </a:rPr>
              <a:t>Жарбул</a:t>
            </a:r>
            <a:r>
              <a:rPr lang="ru-RU" sz="1400" dirty="0">
                <a:solidFill>
                  <a:schemeClr val="bg1"/>
                </a:solidFill>
              </a:rPr>
              <a:t>» </a:t>
            </a: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tabLst>
                <a:tab pos="2257425" algn="ctr"/>
              </a:tabLst>
            </a:pPr>
            <a:r>
              <a:rPr lang="ru-RU" sz="1300" b="1" dirty="0" smtClean="0">
                <a:solidFill>
                  <a:prstClr val="black"/>
                </a:solidFill>
                <a:ea typeface="Calibri"/>
                <a:cs typeface="Times New Roman"/>
              </a:rPr>
              <a:t>Владение языками</a:t>
            </a:r>
          </a:p>
          <a:p>
            <a:pPr lvl="0"/>
            <a:r>
              <a:rPr lang="kk-KZ" sz="1200" dirty="0"/>
              <a:t>казахский язык (свободно)</a:t>
            </a:r>
            <a:r>
              <a:rPr lang="ru-RU" sz="1200" dirty="0" smtClean="0"/>
              <a:t>; </a:t>
            </a:r>
            <a:r>
              <a:rPr lang="kk-KZ" sz="1200" dirty="0" smtClean="0"/>
              <a:t>русский </a:t>
            </a:r>
            <a:r>
              <a:rPr lang="kk-KZ" sz="1200" dirty="0"/>
              <a:t>язык (свободно)</a:t>
            </a:r>
            <a:r>
              <a:rPr lang="ru-RU" sz="1200" dirty="0" smtClean="0"/>
              <a:t>; </a:t>
            </a:r>
            <a:r>
              <a:rPr lang="kk-KZ" sz="1200" dirty="0" smtClean="0"/>
              <a:t>английский </a:t>
            </a:r>
            <a:r>
              <a:rPr lang="kk-KZ" sz="1200" dirty="0"/>
              <a:t>язык (средне</a:t>
            </a:r>
            <a:r>
              <a:rPr lang="kk-KZ" sz="1200" dirty="0" smtClean="0"/>
              <a:t>);</a:t>
            </a:r>
            <a:r>
              <a:rPr lang="ru-RU" sz="1200" dirty="0"/>
              <a:t> </a:t>
            </a:r>
            <a:r>
              <a:rPr lang="kk-KZ" sz="1200" dirty="0" smtClean="0"/>
              <a:t>китайский </a:t>
            </a:r>
            <a:r>
              <a:rPr lang="kk-KZ" sz="1200" dirty="0"/>
              <a:t>язык (средне).</a:t>
            </a:r>
            <a:endParaRPr lang="ru-RU" sz="1200" dirty="0"/>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en-US" sz="1200" dirty="0"/>
              <a:t>Microsoft office (Excel, Word, Power Point</a:t>
            </a:r>
            <a:r>
              <a:rPr lang="en-US" sz="1200" dirty="0" smtClean="0"/>
              <a:t>)</a:t>
            </a:r>
            <a:endParaRPr lang="kk-KZ" sz="1200" dirty="0" smtClean="0"/>
          </a:p>
          <a:p>
            <a:r>
              <a:rPr lang="ru-RU" sz="1300" b="1" dirty="0" smtClean="0">
                <a:ea typeface="Calibri"/>
                <a:cs typeface="Times New Roman"/>
              </a:rPr>
              <a:t>Личные качества</a:t>
            </a:r>
          </a:p>
          <a:p>
            <a:pPr lvl="0"/>
            <a:r>
              <a:rPr lang="ru-RU" sz="1200" dirty="0"/>
              <a:t>коммуникабельность, быстрая </a:t>
            </a:r>
            <a:r>
              <a:rPr lang="ru-RU" sz="1200" dirty="0" smtClean="0"/>
              <a:t>обучаемость; </a:t>
            </a:r>
            <a:r>
              <a:rPr lang="kk-KZ" sz="1200" dirty="0" smtClean="0"/>
              <a:t>умение </a:t>
            </a:r>
            <a:r>
              <a:rPr lang="kk-KZ" sz="1200" dirty="0"/>
              <a:t>находить контакт с </a:t>
            </a:r>
            <a:r>
              <a:rPr lang="kk-KZ" sz="1200" dirty="0" smtClean="0"/>
              <a:t>клиентами;</a:t>
            </a:r>
            <a:r>
              <a:rPr lang="ru-RU" sz="1200" dirty="0"/>
              <a:t> </a:t>
            </a:r>
            <a:r>
              <a:rPr lang="ru-RU" sz="1200" dirty="0" smtClean="0"/>
              <a:t>грамотный </a:t>
            </a:r>
            <a:r>
              <a:rPr lang="ru-RU" sz="1200" dirty="0"/>
              <a:t>подход к выполнению </a:t>
            </a:r>
            <a:r>
              <a:rPr lang="ru-RU" sz="1200" dirty="0" smtClean="0"/>
              <a:t>обязанностей; грамотная </a:t>
            </a:r>
            <a:r>
              <a:rPr lang="ru-RU" sz="1200" dirty="0"/>
              <a:t>речь</a:t>
            </a:r>
            <a:r>
              <a:rPr lang="kk-KZ" sz="1200" dirty="0"/>
              <a:t>;</a:t>
            </a:r>
            <a:endParaRPr lang="ru-RU" sz="1200" dirty="0"/>
          </a:p>
          <a:p>
            <a:pPr lvl="0"/>
            <a:r>
              <a:rPr lang="kk-KZ" sz="1200" dirty="0"/>
              <a:t>ответственность ,отзывчивость,аккуратность;</a:t>
            </a:r>
            <a:endParaRPr lang="ru-RU" sz="1200" dirty="0"/>
          </a:p>
          <a:p>
            <a:pPr>
              <a:lnSpc>
                <a:spcPct val="107000"/>
              </a:lnSpc>
              <a:spcAft>
                <a:spcPts val="800"/>
              </a:spcAft>
            </a:pPr>
            <a:r>
              <a:rPr lang="ru-RU" sz="1300" b="1" dirty="0" smtClean="0">
                <a:ea typeface="Calibri"/>
                <a:cs typeface="Times New Roman"/>
              </a:rPr>
              <a:t>Жизненное кредо</a:t>
            </a:r>
            <a:endParaRPr lang="ru-RU" sz="1300" dirty="0"/>
          </a:p>
          <a:p>
            <a:pPr>
              <a:lnSpc>
                <a:spcPct val="107000"/>
              </a:lnSpc>
              <a:spcAft>
                <a:spcPts val="800"/>
              </a:spcAft>
            </a:pPr>
            <a:r>
              <a:rPr lang="kk-KZ" sz="1300" b="1" dirty="0">
                <a:ea typeface="Calibri"/>
                <a:cs typeface="Times New Roman"/>
              </a:rPr>
              <a:t>-</a:t>
            </a:r>
            <a:endParaRPr lang="ru-RU" sz="1300" b="1"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747350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endParaRPr lang="ru-RU" sz="1600" b="1" dirty="0" smtClean="0">
              <a:solidFill>
                <a:schemeClr val="bg1"/>
              </a:solidFill>
            </a:endParaRPr>
          </a:p>
          <a:p>
            <a:pPr algn="ctr"/>
            <a:r>
              <a:rPr lang="ru-RU" sz="1400" b="1" dirty="0" err="1">
                <a:solidFill>
                  <a:schemeClr val="bg1"/>
                </a:solidFill>
              </a:rPr>
              <a:t>Тілеубаева</a:t>
            </a:r>
            <a:r>
              <a:rPr lang="ru-RU" sz="1400" b="1" dirty="0">
                <a:solidFill>
                  <a:schemeClr val="bg1"/>
                </a:solidFill>
              </a:rPr>
              <a:t> Венера </a:t>
            </a:r>
            <a:r>
              <a:rPr lang="ru-RU" sz="1400" b="1" dirty="0" err="1">
                <a:solidFill>
                  <a:schemeClr val="bg1"/>
                </a:solidFill>
              </a:rPr>
              <a:t>Ерланқызы</a:t>
            </a:r>
            <a:r>
              <a:rPr lang="ru-RU" sz="1400" b="1" dirty="0">
                <a:solidFill>
                  <a:schemeClr val="bg1"/>
                </a:solidFill>
              </a:rPr>
              <a:t> </a:t>
            </a:r>
          </a:p>
          <a:p>
            <a:pPr algn="ct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dirty="0">
                <a:solidFill>
                  <a:schemeClr val="bg1"/>
                </a:solidFill>
              </a:rPr>
              <a:t>+77006829346</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kk-KZ" sz="1400" dirty="0">
                <a:solidFill>
                  <a:schemeClr val="bg1"/>
                </a:solidFill>
              </a:rPr>
              <a:t>veneratleubaeva64@gmail.com</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kk-KZ" sz="1400" dirty="0"/>
              <a:t>15 августа 2000</a:t>
            </a:r>
            <a:endParaRPr lang="ru-RU" sz="1400" dirty="0"/>
          </a:p>
          <a:p>
            <a:r>
              <a:rPr lang="ru-RU" sz="1400" b="1" dirty="0" smtClean="0"/>
              <a:t>Семейное положение:</a:t>
            </a:r>
            <a:r>
              <a:rPr lang="ru-RU" sz="1400" dirty="0" smtClean="0"/>
              <a:t> не </a:t>
            </a:r>
            <a:r>
              <a:rPr lang="kk-KZ" sz="1400" dirty="0" smtClean="0"/>
              <a:t>замужем</a:t>
            </a:r>
            <a:endParaRPr lang="ru-RU" sz="1400" dirty="0" smtClean="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a:p>
          <a:p>
            <a:pPr lvl="0"/>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tabLst>
                <a:tab pos="2257425" algn="ctr"/>
              </a:tabLst>
            </a:pPr>
            <a:r>
              <a:rPr lang="ru-RU" sz="1300" b="1" dirty="0" smtClean="0">
                <a:solidFill>
                  <a:prstClr val="black"/>
                </a:solidFill>
                <a:ea typeface="Calibri"/>
                <a:cs typeface="Times New Roman"/>
              </a:rPr>
              <a:t>Владение языками</a:t>
            </a:r>
          </a:p>
          <a:p>
            <a:r>
              <a:rPr lang="kk-KZ" sz="1200" dirty="0"/>
              <a:t>Английский </a:t>
            </a:r>
            <a:r>
              <a:rPr lang="kk-KZ" sz="1200" dirty="0" smtClean="0"/>
              <a:t>язык</a:t>
            </a:r>
            <a:r>
              <a:rPr lang="ru-RU" sz="1200" dirty="0" smtClean="0"/>
              <a:t>, </a:t>
            </a:r>
            <a:r>
              <a:rPr lang="kk-KZ" sz="1200" dirty="0" smtClean="0"/>
              <a:t>Немецкий</a:t>
            </a:r>
            <a:endParaRPr lang="ru-RU" sz="1200" dirty="0"/>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kk-KZ" sz="1200" dirty="0"/>
              <a:t>Навыки проведения занятий с детьми и взрослыми по коммуникативной </a:t>
            </a:r>
            <a:r>
              <a:rPr lang="kk-KZ" sz="1200" dirty="0" smtClean="0"/>
              <a:t>методтке</a:t>
            </a:r>
            <a:r>
              <a:rPr lang="ru-RU" sz="1200" dirty="0" smtClean="0"/>
              <a:t>, </a:t>
            </a:r>
            <a:r>
              <a:rPr lang="kk-KZ" sz="1200" dirty="0" smtClean="0"/>
              <a:t>Навыки </a:t>
            </a:r>
            <a:r>
              <a:rPr lang="kk-KZ" sz="1200" dirty="0"/>
              <a:t>подготовки к </a:t>
            </a:r>
            <a:r>
              <a:rPr lang="kk-KZ" sz="1200" dirty="0" smtClean="0"/>
              <a:t>ЕНТ</a:t>
            </a:r>
            <a:r>
              <a:rPr lang="ru-RU" sz="1200" dirty="0" smtClean="0"/>
              <a:t>, </a:t>
            </a:r>
            <a:r>
              <a:rPr lang="kk-KZ" sz="1200" dirty="0" smtClean="0"/>
              <a:t>Знание </a:t>
            </a:r>
            <a:r>
              <a:rPr lang="kk-KZ" sz="1200" dirty="0"/>
              <a:t>английского языка на уровень С1, </a:t>
            </a:r>
            <a:r>
              <a:rPr lang="en-US" sz="1200" dirty="0"/>
              <a:t>Advanced</a:t>
            </a:r>
            <a:endParaRPr lang="ru-RU" sz="1200" dirty="0"/>
          </a:p>
          <a:p>
            <a:r>
              <a:rPr lang="ru-RU" sz="1300" b="1" dirty="0" smtClean="0">
                <a:ea typeface="Calibri"/>
                <a:cs typeface="Times New Roman"/>
              </a:rPr>
              <a:t>Личные качества</a:t>
            </a:r>
          </a:p>
          <a:p>
            <a:r>
              <a:rPr lang="kk-KZ" sz="1200" dirty="0"/>
              <a:t>Аккуратная, трудолюбивая и ответственная</a:t>
            </a:r>
            <a:endParaRPr lang="ru-RU" sz="1200" dirty="0"/>
          </a:p>
          <a:p>
            <a:pPr>
              <a:lnSpc>
                <a:spcPct val="107000"/>
              </a:lnSpc>
              <a:spcAft>
                <a:spcPts val="800"/>
              </a:spcAft>
            </a:pPr>
            <a:r>
              <a:rPr lang="ru-RU" sz="1300" b="1" dirty="0" smtClean="0">
                <a:ea typeface="Calibri"/>
                <a:cs typeface="Times New Roman"/>
              </a:rPr>
              <a:t>Жизненное кредо</a:t>
            </a:r>
            <a:endParaRPr lang="ru-RU" sz="1300" dirty="0"/>
          </a:p>
          <a:p>
            <a:pPr>
              <a:lnSpc>
                <a:spcPct val="107000"/>
              </a:lnSpc>
              <a:spcAft>
                <a:spcPts val="800"/>
              </a:spcAft>
            </a:pPr>
            <a:r>
              <a:rPr lang="kk-KZ" sz="1300" b="1" dirty="0">
                <a:ea typeface="Calibri"/>
                <a:cs typeface="Times New Roman"/>
              </a:rPr>
              <a:t>-</a:t>
            </a:r>
            <a:endParaRPr lang="ru-RU" sz="1300" b="1"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2638168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0"/>
          <p:cNvSpPr>
            <a:spLocks noGrp="1"/>
          </p:cNvSpPr>
          <p:nvPr>
            <p:ph type="title"/>
          </p:nvPr>
        </p:nvSpPr>
        <p:spPr>
          <a:xfrm>
            <a:off x="1295399" y="660399"/>
            <a:ext cx="10126133" cy="1078500"/>
          </a:xfrm>
          <a:solidFill>
            <a:srgbClr val="DC5D01"/>
          </a:solidFill>
        </p:spPr>
        <p:txBody>
          <a:bodyPr>
            <a:spAutoFit/>
          </a:bodyPr>
          <a:lstStyle/>
          <a:p>
            <a:pPr algn="r"/>
            <a:r>
              <a:rPr lang="kk-KZ" sz="3600" b="1" dirty="0" smtClean="0">
                <a:solidFill>
                  <a:srgbClr val="EEECE1"/>
                </a:solidFill>
              </a:rPr>
              <a:t>ВЫСШАЯ ШКОЛА БИЗНЕСА </a:t>
            </a:r>
            <a:r>
              <a:rPr lang="ru-RU" sz="3600" b="1" dirty="0" smtClean="0">
                <a:solidFill>
                  <a:srgbClr val="EEECE1"/>
                </a:solidFill>
              </a:rPr>
              <a:t>И ПРАВА / </a:t>
            </a:r>
            <a:br>
              <a:rPr lang="ru-RU" sz="3600" b="1" dirty="0" smtClean="0">
                <a:solidFill>
                  <a:srgbClr val="EEECE1"/>
                </a:solidFill>
              </a:rPr>
            </a:br>
            <a:r>
              <a:rPr lang="ru-RU" sz="3600" b="1" dirty="0" smtClean="0">
                <a:solidFill>
                  <a:srgbClr val="EEECE1"/>
                </a:solidFill>
              </a:rPr>
              <a:t>БИЗНЕС ЖӘНЕ ҚҰҚЫҚ ЖОҒАРЫ МЕКТЕБІ</a:t>
            </a:r>
            <a:endParaRPr lang="ru-RU" sz="3600" b="1" dirty="0">
              <a:solidFill>
                <a:srgbClr val="EEECE1"/>
              </a:solidFill>
            </a:endParaRPr>
          </a:p>
        </p:txBody>
      </p:sp>
      <p:sp>
        <p:nvSpPr>
          <p:cNvPr id="13" name="Прямоугольник 12"/>
          <p:cNvSpPr/>
          <p:nvPr/>
        </p:nvSpPr>
        <p:spPr>
          <a:xfrm>
            <a:off x="1295399" y="2624667"/>
            <a:ext cx="6878276" cy="707886"/>
          </a:xfrm>
          <a:prstGeom prst="rect">
            <a:avLst/>
          </a:prstGeom>
        </p:spPr>
        <p:txBody>
          <a:bodyPr wrap="square">
            <a:spAutoFit/>
          </a:bodyPr>
          <a:lstStyle/>
          <a:p>
            <a:pPr>
              <a:defRPr/>
            </a:pPr>
            <a:r>
              <a:rPr lang="kk-KZ" sz="4000" dirty="0" smtClean="0">
                <a:solidFill>
                  <a:schemeClr val="tx2">
                    <a:lumMod val="75000"/>
                  </a:schemeClr>
                </a:solidFill>
              </a:rPr>
              <a:t>Резюме выпускников</a:t>
            </a:r>
            <a:endParaRPr lang="ru-RU" sz="4000" dirty="0" smtClean="0">
              <a:solidFill>
                <a:schemeClr val="tx2">
                  <a:lumMod val="75000"/>
                </a:schemeClr>
              </a:solidFill>
            </a:endParaRPr>
          </a:p>
        </p:txBody>
      </p:sp>
      <p:sp>
        <p:nvSpPr>
          <p:cNvPr id="15" name="Прямоугольник 14"/>
          <p:cNvSpPr/>
          <p:nvPr/>
        </p:nvSpPr>
        <p:spPr>
          <a:xfrm>
            <a:off x="4572000" y="4101182"/>
            <a:ext cx="6849532" cy="707886"/>
          </a:xfrm>
          <a:prstGeom prst="rect">
            <a:avLst/>
          </a:prstGeom>
        </p:spPr>
        <p:txBody>
          <a:bodyPr wrap="square">
            <a:spAutoFit/>
          </a:bodyPr>
          <a:lstStyle/>
          <a:p>
            <a:pPr lvl="0">
              <a:defRPr/>
            </a:pPr>
            <a:r>
              <a:rPr lang="kk-KZ" sz="4000" dirty="0" smtClean="0">
                <a:solidFill>
                  <a:srgbClr val="1F497D">
                    <a:lumMod val="75000"/>
                  </a:srgbClr>
                </a:solidFill>
              </a:rPr>
              <a:t>Түлектердің түйіндемелері </a:t>
            </a:r>
            <a:endParaRPr lang="ru-RU" sz="4000" dirty="0" smtClean="0">
              <a:solidFill>
                <a:srgbClr val="1F497D">
                  <a:lumMod val="75000"/>
                </a:srgbClr>
              </a:solidFill>
            </a:endParaRPr>
          </a:p>
        </p:txBody>
      </p:sp>
      <p:cxnSp>
        <p:nvCxnSpPr>
          <p:cNvPr id="18" name="Прямая соединительная линия 17"/>
          <p:cNvCxnSpPr/>
          <p:nvPr/>
        </p:nvCxnSpPr>
        <p:spPr>
          <a:xfrm>
            <a:off x="1600200" y="3716867"/>
            <a:ext cx="9423400" cy="0"/>
          </a:xfrm>
          <a:prstGeom prst="line">
            <a:avLst/>
          </a:prstGeom>
          <a:ln>
            <a:solidFill>
              <a:srgbClr val="DC5D01"/>
            </a:solidFill>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7</a:t>
            </a:r>
          </a:p>
        </p:txBody>
      </p:sp>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31553986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endParaRPr lang="ru-RU" sz="1600" b="1" dirty="0" smtClean="0">
              <a:solidFill>
                <a:schemeClr val="bg1"/>
              </a:solidFill>
            </a:endParaRPr>
          </a:p>
          <a:p>
            <a:pPr algn="ctr"/>
            <a:r>
              <a:rPr lang="ru-RU" sz="1400" b="1" dirty="0" err="1">
                <a:solidFill>
                  <a:schemeClr val="bg1"/>
                </a:solidFill>
              </a:rPr>
              <a:t>Чабденова</a:t>
            </a:r>
            <a:r>
              <a:rPr lang="ru-RU" sz="1400" b="1" dirty="0">
                <a:solidFill>
                  <a:schemeClr val="bg1"/>
                </a:solidFill>
              </a:rPr>
              <a:t> </a:t>
            </a:r>
            <a:r>
              <a:rPr lang="ru-RU" sz="1400" b="1" dirty="0" err="1">
                <a:solidFill>
                  <a:schemeClr val="bg1"/>
                </a:solidFill>
              </a:rPr>
              <a:t>Назерке</a:t>
            </a:r>
            <a:r>
              <a:rPr lang="ru-RU" sz="1400" b="1" dirty="0">
                <a:solidFill>
                  <a:schemeClr val="bg1"/>
                </a:solidFill>
              </a:rPr>
              <a:t> </a:t>
            </a:r>
            <a:r>
              <a:rPr lang="ru-RU" sz="1400" b="1" dirty="0" err="1">
                <a:solidFill>
                  <a:schemeClr val="bg1"/>
                </a:solidFill>
              </a:rPr>
              <a:t>Жомарт</a:t>
            </a:r>
            <a:r>
              <a:rPr lang="kk-KZ" sz="1400" b="1" dirty="0">
                <a:solidFill>
                  <a:schemeClr val="bg1"/>
                </a:solidFill>
              </a:rPr>
              <a:t>қызы</a:t>
            </a:r>
            <a:endParaRPr lang="ru-RU" sz="1400" b="1" dirty="0">
              <a:solidFill>
                <a:schemeClr val="bg1"/>
              </a:solidFill>
            </a:endParaRPr>
          </a:p>
          <a:p>
            <a:pPr algn="ct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dirty="0">
                <a:solidFill>
                  <a:schemeClr val="bg1"/>
                </a:solidFill>
              </a:rPr>
              <a:t>+7 747 621 16 47</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en-US" sz="1400" u="sng" dirty="0" err="1">
                <a:solidFill>
                  <a:schemeClr val="bg1"/>
                </a:solidFill>
                <a:hlinkClick r:id="rId2"/>
              </a:rPr>
              <a:t>ch</a:t>
            </a:r>
            <a:r>
              <a:rPr lang="ru-RU" sz="1400" u="sng" dirty="0">
                <a:solidFill>
                  <a:schemeClr val="bg1"/>
                </a:solidFill>
                <a:hlinkClick r:id="rId2"/>
              </a:rPr>
              <a:t>.</a:t>
            </a:r>
            <a:r>
              <a:rPr lang="en-US" sz="1400" u="sng" dirty="0" err="1">
                <a:solidFill>
                  <a:schemeClr val="bg1"/>
                </a:solidFill>
                <a:hlinkClick r:id="rId2"/>
              </a:rPr>
              <a:t>naz</a:t>
            </a:r>
            <a:r>
              <a:rPr lang="ru-RU" sz="1400" u="sng" dirty="0">
                <a:solidFill>
                  <a:schemeClr val="bg1"/>
                </a:solidFill>
                <a:hlinkClick r:id="rId2"/>
              </a:rPr>
              <a:t>.2000@</a:t>
            </a:r>
            <a:r>
              <a:rPr lang="en-US" sz="1400" u="sng" dirty="0">
                <a:solidFill>
                  <a:schemeClr val="bg1"/>
                </a:solidFill>
                <a:hlinkClick r:id="rId2"/>
              </a:rPr>
              <a:t>mail</a:t>
            </a:r>
            <a:r>
              <a:rPr lang="ru-RU" sz="1400" u="sng" dirty="0">
                <a:solidFill>
                  <a:schemeClr val="bg1"/>
                </a:solidFill>
                <a:hlinkClick r:id="rId2"/>
              </a:rPr>
              <a:t>.</a:t>
            </a:r>
            <a:r>
              <a:rPr lang="en-US" sz="1400" u="sng" dirty="0" err="1">
                <a:solidFill>
                  <a:schemeClr val="bg1"/>
                </a:solidFill>
                <a:hlinkClick r:id="rId2"/>
              </a:rPr>
              <a:t>ru</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kk-KZ" sz="1400" dirty="0"/>
              <a:t>13 марта 2000</a:t>
            </a:r>
            <a:endParaRPr lang="ru-RU" sz="1400" dirty="0"/>
          </a:p>
          <a:p>
            <a:r>
              <a:rPr lang="ru-RU" sz="1400" b="1" dirty="0" smtClean="0"/>
              <a:t>Семейное положение:</a:t>
            </a:r>
            <a:r>
              <a:rPr lang="ru-RU" sz="1400" dirty="0" smtClean="0"/>
              <a:t> не </a:t>
            </a:r>
            <a:r>
              <a:rPr lang="kk-KZ" sz="1400" dirty="0" smtClean="0"/>
              <a:t>замужем</a:t>
            </a:r>
            <a:endParaRPr lang="ru-RU" sz="1400" dirty="0" smtClean="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a:p>
          <a:p>
            <a:pPr lvl="0"/>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tabLst>
                <a:tab pos="2257425" algn="ctr"/>
              </a:tabLst>
            </a:pPr>
            <a:r>
              <a:rPr lang="ru-RU" sz="1300" b="1" dirty="0" smtClean="0">
                <a:solidFill>
                  <a:prstClr val="black"/>
                </a:solidFill>
                <a:ea typeface="Calibri"/>
                <a:cs typeface="Times New Roman"/>
              </a:rPr>
              <a:t>Владение языками</a:t>
            </a:r>
          </a:p>
          <a:p>
            <a:r>
              <a:rPr lang="kk-KZ" sz="1200" dirty="0"/>
              <a:t>Английский </a:t>
            </a:r>
            <a:r>
              <a:rPr lang="kk-KZ" sz="1200" dirty="0" smtClean="0"/>
              <a:t>язык</a:t>
            </a:r>
            <a:r>
              <a:rPr lang="ru-RU" sz="1200" dirty="0" smtClean="0"/>
              <a:t>, </a:t>
            </a:r>
            <a:r>
              <a:rPr lang="kk-KZ" sz="1200" dirty="0" smtClean="0"/>
              <a:t>Немецкий</a:t>
            </a:r>
            <a:endParaRPr lang="ru-RU" sz="1200" dirty="0"/>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kk-KZ" sz="1200" dirty="0"/>
              <a:t>Навыки проведения занятий с детьми и взрослыми по коммуникативной </a:t>
            </a:r>
            <a:r>
              <a:rPr lang="kk-KZ" sz="1200" dirty="0" smtClean="0"/>
              <a:t>методтке</a:t>
            </a:r>
            <a:r>
              <a:rPr lang="ru-RU" sz="1200" dirty="0" smtClean="0"/>
              <a:t>, </a:t>
            </a:r>
            <a:r>
              <a:rPr lang="kk-KZ" sz="1200" dirty="0" smtClean="0"/>
              <a:t>Навыки </a:t>
            </a:r>
            <a:r>
              <a:rPr lang="kk-KZ" sz="1200" dirty="0"/>
              <a:t>подготовки к </a:t>
            </a:r>
            <a:r>
              <a:rPr lang="kk-KZ" sz="1200" dirty="0" smtClean="0"/>
              <a:t>ЕНТ</a:t>
            </a:r>
            <a:r>
              <a:rPr lang="ru-RU" sz="1200" dirty="0" smtClean="0"/>
              <a:t>, </a:t>
            </a:r>
            <a:r>
              <a:rPr lang="kk-KZ" sz="1200" dirty="0" smtClean="0"/>
              <a:t>Знание </a:t>
            </a:r>
            <a:r>
              <a:rPr lang="kk-KZ" sz="1200" dirty="0"/>
              <a:t>английского языка на уровень С1, </a:t>
            </a:r>
            <a:r>
              <a:rPr lang="en-US" sz="1200" dirty="0"/>
              <a:t>Advanced</a:t>
            </a:r>
            <a:endParaRPr lang="ru-RU" sz="1200" dirty="0"/>
          </a:p>
          <a:p>
            <a:r>
              <a:rPr lang="ru-RU" sz="1300" b="1" dirty="0" smtClean="0">
                <a:ea typeface="Calibri"/>
                <a:cs typeface="Times New Roman"/>
              </a:rPr>
              <a:t>Личные качества</a:t>
            </a:r>
          </a:p>
          <a:p>
            <a:r>
              <a:rPr lang="kk-KZ" sz="1200" dirty="0"/>
              <a:t>Аккуратная, трудолюбивая и ответственная</a:t>
            </a:r>
            <a:endParaRPr lang="ru-RU" sz="1200" dirty="0"/>
          </a:p>
          <a:p>
            <a:pPr>
              <a:lnSpc>
                <a:spcPct val="107000"/>
              </a:lnSpc>
              <a:spcAft>
                <a:spcPts val="800"/>
              </a:spcAft>
            </a:pPr>
            <a:r>
              <a:rPr lang="ru-RU" sz="1300" b="1" dirty="0" smtClean="0">
                <a:ea typeface="Calibri"/>
                <a:cs typeface="Times New Roman"/>
              </a:rPr>
              <a:t>Жизненное кредо</a:t>
            </a:r>
            <a:endParaRPr lang="ru-RU" sz="1300" dirty="0"/>
          </a:p>
          <a:p>
            <a:pPr>
              <a:lnSpc>
                <a:spcPct val="107000"/>
              </a:lnSpc>
              <a:spcAft>
                <a:spcPts val="800"/>
              </a:spcAft>
            </a:pPr>
            <a:r>
              <a:rPr lang="kk-KZ" sz="1300" b="1" dirty="0">
                <a:ea typeface="Calibri"/>
                <a:cs typeface="Times New Roman"/>
              </a:rPr>
              <a:t>-</a:t>
            </a:r>
            <a:endParaRPr lang="ru-RU" sz="1300" b="1"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9433044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830" y="480726"/>
            <a:ext cx="1480039" cy="1361043"/>
          </a:xfrm>
          <a:prstGeom prst="rect">
            <a:avLst/>
          </a:prstGeom>
          <a:noFill/>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endParaRPr lang="ru-RU" sz="1600" b="1" dirty="0" smtClean="0">
              <a:solidFill>
                <a:schemeClr val="bg1"/>
              </a:solidFill>
            </a:endParaRPr>
          </a:p>
          <a:p>
            <a:pPr algn="ctr"/>
            <a:r>
              <a:rPr lang="ru-RU" sz="1400" b="1" dirty="0">
                <a:solidFill>
                  <a:schemeClr val="bg1"/>
                </a:solidFill>
              </a:rPr>
              <a:t>Шаяхметова </a:t>
            </a:r>
            <a:r>
              <a:rPr lang="ru-RU" sz="1400" b="1" dirty="0" err="1">
                <a:solidFill>
                  <a:schemeClr val="bg1"/>
                </a:solidFill>
              </a:rPr>
              <a:t>Адина</a:t>
            </a:r>
            <a:r>
              <a:rPr lang="ru-RU" sz="1400" b="1" dirty="0">
                <a:solidFill>
                  <a:schemeClr val="bg1"/>
                </a:solidFill>
              </a:rPr>
              <a:t> </a:t>
            </a:r>
            <a:r>
              <a:rPr lang="ru-RU" sz="1400" b="1" dirty="0" err="1">
                <a:solidFill>
                  <a:schemeClr val="bg1"/>
                </a:solidFill>
              </a:rPr>
              <a:t>Ауданбек</a:t>
            </a:r>
            <a:r>
              <a:rPr lang="kk-KZ" sz="1400" b="1" dirty="0">
                <a:solidFill>
                  <a:schemeClr val="bg1"/>
                </a:solidFill>
              </a:rPr>
              <a:t>қызы</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Тел.: </a:t>
            </a:r>
            <a:r>
              <a:rPr lang="kk-KZ" sz="1400" dirty="0">
                <a:solidFill>
                  <a:schemeClr val="bg1"/>
                </a:solidFill>
              </a:rPr>
              <a:t>8 775 765 61 00</a:t>
            </a:r>
            <a:endParaRPr lang="ru-RU" sz="1400" dirty="0">
              <a:solidFill>
                <a:schemeClr val="bg1"/>
              </a:solidFill>
            </a:endParaRPr>
          </a:p>
          <a:p>
            <a:pPr algn="ctr"/>
            <a:r>
              <a:rPr kumimoji="0" lang="kk-KZ" sz="1400" b="0" i="0" strike="noStrike" cap="none" normalizeH="0" baseline="0" dirty="0" smtClean="0">
                <a:ln>
                  <a:noFill/>
                </a:ln>
                <a:solidFill>
                  <a:schemeClr val="bg1"/>
                </a:solidFill>
                <a:effectLst/>
                <a:ea typeface="Calibri" pitchFamily="34" charset="0"/>
                <a:cs typeface="Times New Roman" pitchFamily="18" charset="0"/>
              </a:rPr>
              <a:t>E-mail: </a:t>
            </a:r>
            <a:r>
              <a:rPr lang="kk-KZ" sz="1400" u="sng" dirty="0" smtClean="0">
                <a:solidFill>
                  <a:schemeClr val="bg1"/>
                </a:solidFill>
              </a:rPr>
              <a:t>-</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kk-KZ" sz="1400" dirty="0"/>
              <a:t>03.08.2000г</a:t>
            </a:r>
            <a:r>
              <a:rPr lang="kk-KZ" sz="1400" dirty="0" smtClean="0"/>
              <a:t>.</a:t>
            </a:r>
          </a:p>
          <a:p>
            <a:r>
              <a:rPr lang="ru-RU" sz="1400" b="1" dirty="0" smtClean="0"/>
              <a:t>Семейное положение:</a:t>
            </a:r>
            <a:r>
              <a:rPr lang="ru-RU" sz="1400" dirty="0" smtClean="0"/>
              <a:t> не </a:t>
            </a:r>
            <a:r>
              <a:rPr lang="kk-KZ" sz="1400" dirty="0" smtClean="0"/>
              <a:t>замужем</a:t>
            </a:r>
            <a:endParaRPr lang="ru-RU" sz="1400" dirty="0" smtClean="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5В011900 </a:t>
            </a:r>
            <a:r>
              <a:rPr lang="ru-RU" sz="1400" dirty="0" smtClean="0">
                <a:solidFill>
                  <a:schemeClr val="bg1"/>
                </a:solidFill>
              </a:rPr>
              <a:t>Иностранный </a:t>
            </a:r>
            <a:r>
              <a:rPr lang="ru-RU" sz="1400" dirty="0">
                <a:solidFill>
                  <a:schemeClr val="bg1"/>
                </a:solidFill>
              </a:rPr>
              <a:t>язык: два иностранных языка (бакалавр)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kk-KZ" sz="1200" dirty="0" smtClean="0"/>
              <a:t>-</a:t>
            </a:r>
            <a:endParaRPr lang="ru-RU" sz="1200" dirty="0"/>
          </a:p>
          <a:p>
            <a:pPr lvl="0"/>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tabLst>
                <a:tab pos="2257425" algn="ctr"/>
              </a:tabLst>
            </a:pPr>
            <a:r>
              <a:rPr lang="ru-RU" sz="1300" b="1" dirty="0" smtClean="0">
                <a:solidFill>
                  <a:prstClr val="black"/>
                </a:solidFill>
                <a:ea typeface="Calibri"/>
                <a:cs typeface="Times New Roman"/>
              </a:rPr>
              <a:t>Владение языками</a:t>
            </a:r>
          </a:p>
          <a:p>
            <a:r>
              <a:rPr lang="ru-RU" sz="1200" dirty="0"/>
              <a:t>казахский и русский в совершенстве, английский и немецкий</a:t>
            </a:r>
          </a:p>
          <a:p>
            <a:r>
              <a:rPr lang="ru-RU" sz="1300" b="1" dirty="0" smtClean="0">
                <a:ea typeface="Calibri"/>
                <a:cs typeface="Times New Roman"/>
              </a:rPr>
              <a:t>Достижения, награды</a:t>
            </a:r>
            <a:r>
              <a:rPr lang="en-US" sz="1300" b="1" dirty="0" smtClean="0"/>
              <a:t> </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kk-KZ" sz="1200" dirty="0"/>
              <a:t>умение работать на ПК, </a:t>
            </a:r>
            <a:r>
              <a:rPr lang="en-US" sz="1200" dirty="0"/>
              <a:t>MS Office</a:t>
            </a:r>
            <a:r>
              <a:rPr lang="ru-RU" sz="1200" dirty="0"/>
              <a:t>, умение пользоваться офисной техникой, </a:t>
            </a:r>
            <a:r>
              <a:rPr lang="en-US" sz="1200" dirty="0"/>
              <a:t>Internet</a:t>
            </a:r>
            <a:endParaRPr lang="ru-RU" sz="1200" dirty="0"/>
          </a:p>
          <a:p>
            <a:r>
              <a:rPr lang="ru-RU" sz="1300" b="1" dirty="0" smtClean="0">
                <a:ea typeface="Calibri"/>
                <a:cs typeface="Times New Roman"/>
              </a:rPr>
              <a:t>Личные качества</a:t>
            </a:r>
          </a:p>
          <a:p>
            <a:r>
              <a:rPr lang="ru-RU" sz="1200" dirty="0"/>
              <a:t>способность к обучению, целеустремленность, ответственность, аккуратность, умение работать в коллективе, доброжелательность, трудолюбие.</a:t>
            </a:r>
          </a:p>
          <a:p>
            <a:pPr>
              <a:lnSpc>
                <a:spcPct val="107000"/>
              </a:lnSpc>
              <a:spcAft>
                <a:spcPts val="800"/>
              </a:spcAft>
            </a:pPr>
            <a:r>
              <a:rPr lang="ru-RU" sz="1300" b="1" dirty="0" smtClean="0">
                <a:ea typeface="Calibri"/>
                <a:cs typeface="Times New Roman"/>
              </a:rPr>
              <a:t>Жизненное кредо</a:t>
            </a:r>
            <a:endParaRPr lang="ru-RU" sz="1300" dirty="0"/>
          </a:p>
          <a:p>
            <a:pPr>
              <a:lnSpc>
                <a:spcPct val="107000"/>
              </a:lnSpc>
              <a:spcAft>
                <a:spcPts val="800"/>
              </a:spcAft>
            </a:pPr>
            <a:r>
              <a:rPr lang="kk-KZ" sz="1300" b="1" dirty="0">
                <a:ea typeface="Calibri"/>
                <a:cs typeface="Times New Roman"/>
              </a:rPr>
              <a:t>-</a:t>
            </a:r>
            <a:endParaRPr lang="ru-RU" sz="1300" b="1"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1117364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C:\Users\MARStudio\Desktop\ce4ec799-895d-4c74-a5f8-f824e6afbc75.jpg"/>
          <p:cNvPicPr/>
          <p:nvPr/>
        </p:nvPicPr>
        <p:blipFill>
          <a:blip r:embed="rId2"/>
          <a:srcRect/>
          <a:stretch>
            <a:fillRect/>
          </a:stretch>
        </p:blipFill>
        <p:spPr bwMode="auto">
          <a:xfrm>
            <a:off x="2777439" y="480724"/>
            <a:ext cx="1460430" cy="1361046"/>
          </a:xfrm>
          <a:prstGeom prst="rect">
            <a:avLst/>
          </a:prstGeom>
          <a:noFill/>
          <a:ln w="9525">
            <a:noFill/>
            <a:miter lim="800000"/>
            <a:headEnd/>
            <a:tailEnd/>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Қожабаева Ажар Маратқызы</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87713696393</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smtClean="0">
                <a:solidFill>
                  <a:schemeClr val="bg1"/>
                </a:solidFill>
              </a:rPr>
              <a:t>a</a:t>
            </a:r>
            <a:r>
              <a:rPr lang="ru-RU" sz="1400" dirty="0">
                <a:solidFill>
                  <a:schemeClr val="bg1"/>
                </a:solidFill>
              </a:rPr>
              <a:t>.</a:t>
            </a:r>
            <a:r>
              <a:rPr lang="en-US" sz="1400" dirty="0" err="1">
                <a:solidFill>
                  <a:schemeClr val="bg1"/>
                </a:solidFill>
              </a:rPr>
              <a:t>kozhabaeva</a:t>
            </a:r>
            <a:r>
              <a:rPr lang="kk-KZ" sz="1400" dirty="0">
                <a:solidFill>
                  <a:schemeClr val="bg1"/>
                </a:solidFill>
              </a:rPr>
              <a:t>2001</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11.02.2001</a:t>
            </a:r>
          </a:p>
          <a:p>
            <a:r>
              <a:rPr lang="kk-KZ" sz="1400" b="1" dirty="0"/>
              <a:t>Отбасылық 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 5В011700 Қазақ тілі мен әдебиеті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«Оралхан Бөкей атындағы №44 лицейі»</a:t>
            </a:r>
            <a:endParaRPr lang="ru-RU" sz="11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орыс тілдері</a:t>
            </a:r>
            <a:endParaRPr lang="ru-RU" sz="1200" dirty="0"/>
          </a:p>
          <a:p>
            <a:r>
              <a:rPr lang="kk-KZ" sz="1200" b="1" dirty="0" smtClean="0"/>
              <a:t>Жетістіктері</a:t>
            </a:r>
            <a:r>
              <a:rPr lang="ru-RU" sz="1200" b="1" dirty="0" smtClean="0"/>
              <a:t>, </a:t>
            </a:r>
            <a:r>
              <a:rPr lang="kk-KZ" sz="1200" b="1" dirty="0" smtClean="0"/>
              <a:t>марапаттары </a:t>
            </a:r>
            <a:r>
              <a:rPr lang="kk-KZ" sz="1200" dirty="0" smtClean="0"/>
              <a:t>Пәндік </a:t>
            </a:r>
            <a:r>
              <a:rPr lang="kk-KZ" sz="1200" dirty="0"/>
              <a:t>олимпиада «Мамандығым - мақтанышым» 3 - орын, «Жыл филологы - 2021», ХІІІ республикалық пән олипиадасы бойынша 2 - орын, дебаттық турнир «Мемлекеттік қызмет - қоғам мен әрбір қазақстандыққа қызмет ету міндеті және қызметтің ерекше түрі» ІІ дәрежелі диплом.</a:t>
            </a:r>
            <a:endParaRPr lang="ru-RU" sz="1200" dirty="0"/>
          </a:p>
          <a:p>
            <a:r>
              <a:rPr lang="ru-RU" sz="1200" b="1" dirty="0" smtClean="0"/>
              <a:t>К</a:t>
            </a:r>
            <a:r>
              <a:rPr lang="kk-KZ" sz="1200" b="1" dirty="0" smtClean="0"/>
              <a:t>әсіби білімі</a:t>
            </a:r>
            <a:endParaRPr lang="ru-RU" sz="1200" b="1" dirty="0" smtClean="0">
              <a:ea typeface="Calibri"/>
              <a:cs typeface="Times New Roman"/>
            </a:endParaRPr>
          </a:p>
          <a:p>
            <a:pPr>
              <a:lnSpc>
                <a:spcPct val="106000"/>
              </a:lnSpc>
              <a:tabLst>
                <a:tab pos="2257425" algn="ctr"/>
              </a:tabLst>
            </a:pPr>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Әділдік, шынайылық, адамдарды түсіне білу, адалдық, өмірді сүйе білу.</a:t>
            </a:r>
            <a:endParaRPr lang="ru-RU" sz="1200" dirty="0"/>
          </a:p>
          <a:p>
            <a:r>
              <a:rPr lang="kk-KZ" sz="1200" b="1" dirty="0" smtClean="0"/>
              <a:t>Өмірлік ұстаным</a:t>
            </a:r>
            <a:endParaRPr lang="ru-RU" sz="1200" dirty="0" smtClean="0">
              <a:ea typeface="Calibri"/>
              <a:cs typeface="Times New Roman"/>
            </a:endParaRPr>
          </a:p>
          <a:p>
            <a:r>
              <a:rPr lang="kk-KZ" sz="1200" dirty="0"/>
              <a:t>«Басқалар ұйықтап жатқанда оқыңыз, басқалар ұйықтап жатқанда жұмыс істеңіз, өзгелер ойнап отырғанда дайындалыңыз, өзгелер армандап жүргенде сіз мақсат қойыңыз.»</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8428837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80724"/>
            <a:ext cx="1476340" cy="1361046"/>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Қайратқызы Айым</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87006516293</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kayratova</a:t>
            </a:r>
            <a:r>
              <a:rPr lang="ru-RU" sz="1400" dirty="0">
                <a:solidFill>
                  <a:schemeClr val="bg1"/>
                </a:solidFill>
              </a:rPr>
              <a:t>2001@</a:t>
            </a:r>
            <a:r>
              <a:rPr lang="en-US" sz="1400" dirty="0">
                <a:solidFill>
                  <a:schemeClr val="bg1"/>
                </a:solidFill>
              </a:rPr>
              <a:t>list</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15.08.2001</a:t>
            </a:r>
            <a:endParaRPr lang="ru-RU" sz="1400" dirty="0"/>
          </a:p>
          <a:p>
            <a:r>
              <a:rPr lang="kk-KZ" sz="1400" b="1" dirty="0" smtClean="0"/>
              <a:t>Отбасылық </a:t>
            </a:r>
            <a:r>
              <a:rPr lang="kk-KZ" sz="1400" b="1" dirty="0"/>
              <a:t>жағдайы: </a:t>
            </a:r>
            <a:r>
              <a:rPr lang="kk-KZ" sz="1400" dirty="0" smtClean="0"/>
              <a:t>тұрмыста</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 5В011700 Қазақ тілі мен әдебиеті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«Оралхан Бөкей атындағы №44 лицейі»</a:t>
            </a:r>
            <a:endParaRPr lang="ru-RU" sz="11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орыс тілдері,ағылшын тілі</a:t>
            </a:r>
            <a:endParaRPr lang="ru-RU" sz="1200" dirty="0"/>
          </a:p>
          <a:p>
            <a:r>
              <a:rPr lang="kk-KZ" sz="1200" b="1" dirty="0" smtClean="0"/>
              <a:t>Жетістіктері</a:t>
            </a:r>
            <a:r>
              <a:rPr lang="ru-RU" sz="1200" b="1" dirty="0" smtClean="0"/>
              <a:t>, </a:t>
            </a:r>
            <a:r>
              <a:rPr lang="kk-KZ" sz="1200" b="1" dirty="0" smtClean="0"/>
              <a:t>марапаттары </a:t>
            </a:r>
            <a:r>
              <a:rPr lang="kk-KZ" sz="1200" dirty="0" smtClean="0"/>
              <a:t>-</a:t>
            </a:r>
            <a:endParaRPr lang="ru-RU" sz="1200" dirty="0"/>
          </a:p>
          <a:p>
            <a:r>
              <a:rPr lang="ru-RU" sz="1200" b="1" dirty="0" smtClean="0"/>
              <a:t>К</a:t>
            </a:r>
            <a:r>
              <a:rPr lang="kk-KZ" sz="1200" b="1" dirty="0" smtClean="0"/>
              <a:t>әсіби білімі</a:t>
            </a:r>
            <a:endParaRPr lang="ru-RU" sz="1200" b="1" dirty="0" smtClean="0">
              <a:ea typeface="Calibri"/>
              <a:cs typeface="Times New Roman"/>
            </a:endParaRPr>
          </a:p>
          <a:p>
            <a:pPr>
              <a:lnSpc>
                <a:spcPct val="106000"/>
              </a:lnSpc>
              <a:tabLst>
                <a:tab pos="2257425" algn="ctr"/>
              </a:tabLst>
            </a:pPr>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Әділдік, шынайылық, адамдарды түсіне білу, адалдық, өмірді сүйе </a:t>
            </a:r>
            <a:r>
              <a:rPr lang="kk-KZ" sz="1200" dirty="0" smtClean="0"/>
              <a:t>білу.</a:t>
            </a:r>
            <a:endParaRPr lang="ru-RU" sz="1200" dirty="0"/>
          </a:p>
          <a:p>
            <a:r>
              <a:rPr lang="kk-KZ" sz="1200" b="1" dirty="0" smtClean="0"/>
              <a:t>Өмірлік ұстаным</a:t>
            </a:r>
            <a:endParaRPr lang="ru-RU" sz="1200" dirty="0" smtClean="0">
              <a:ea typeface="Calibri"/>
              <a:cs typeface="Times New Roman"/>
            </a:endParaRPr>
          </a:p>
          <a:p>
            <a:r>
              <a:rPr lang="kk-KZ" sz="1200" dirty="0"/>
              <a:t>«Басқалар ұйықтап жатқанда оқыңыз, басқалар ұйықтап жатқанда жұмыс істеңіз, өзгелер ойнап отырғанда дайындалыңыз, өзгелер армандап жүргенде сіз мақсат қойыңыз.»</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14425266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C:\Users\Брат\Desktop\23fdfead-adde-4c30-9535-73e48330d0e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4696"/>
            <a:ext cx="1476340" cy="1357073"/>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t>                 </a:t>
            </a:r>
            <a:r>
              <a:rPr lang="kk-KZ" sz="1600" b="1" dirty="0">
                <a:solidFill>
                  <a:schemeClr val="bg1"/>
                </a:solidFill>
              </a:rPr>
              <a:t>Жақатаева Ақбота Мухамадиқызы</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87764637040 </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Zhakataeva</a:t>
            </a:r>
            <a:r>
              <a:rPr lang="kk-KZ" sz="1400" dirty="0">
                <a:solidFill>
                  <a:schemeClr val="bg1"/>
                </a:solidFill>
              </a:rPr>
              <a:t>.</a:t>
            </a:r>
            <a:r>
              <a:rPr lang="en-US" sz="1400" dirty="0" err="1">
                <a:solidFill>
                  <a:schemeClr val="bg1"/>
                </a:solidFill>
              </a:rPr>
              <a:t>akbota</a:t>
            </a:r>
            <a:r>
              <a:rPr lang="ru-RU" sz="1400" dirty="0">
                <a:solidFill>
                  <a:schemeClr val="bg1"/>
                </a:solidFill>
              </a:rPr>
              <a:t>@</a:t>
            </a:r>
            <a:r>
              <a:rPr lang="en-US" sz="1400" dirty="0" err="1">
                <a:solidFill>
                  <a:schemeClr val="bg1"/>
                </a:solidFill>
              </a:rPr>
              <a:t>gmail</a:t>
            </a:r>
            <a:r>
              <a:rPr lang="kk-KZ" sz="1400" dirty="0">
                <a:solidFill>
                  <a:schemeClr val="bg1"/>
                </a:solidFill>
              </a:rPr>
              <a:t>.</a:t>
            </a:r>
            <a:r>
              <a:rPr lang="en-US" sz="1400" dirty="0">
                <a:solidFill>
                  <a:schemeClr val="bg1"/>
                </a:solidFill>
              </a:rPr>
              <a:t>com</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20.06.2000</a:t>
            </a:r>
            <a:endParaRPr lang="ru-RU" sz="1400" dirty="0"/>
          </a:p>
          <a:p>
            <a:r>
              <a:rPr lang="kk-KZ" sz="1400" b="1" dirty="0" smtClean="0"/>
              <a:t>Отбасылық </a:t>
            </a:r>
            <a:r>
              <a:rPr lang="kk-KZ" sz="1400" b="1" dirty="0"/>
              <a:t>жағдайы: </a:t>
            </a:r>
            <a:r>
              <a:rPr lang="kk-KZ" sz="1400" dirty="0" smtClean="0"/>
              <a:t>тұрмыста</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 5В011700 Қазақ тілі мен әдебиеті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Шәкәрім Құдайбердіұлы атындағы </a:t>
            </a:r>
            <a:r>
              <a:rPr lang="en-US" sz="1400" dirty="0"/>
              <a:t>№1 </a:t>
            </a:r>
            <a:r>
              <a:rPr lang="kk-KZ" sz="1400" dirty="0"/>
              <a:t>орта мектебі</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орыс тілдері,ағылшын тілі</a:t>
            </a:r>
            <a:endParaRPr lang="ru-RU" sz="1200" dirty="0"/>
          </a:p>
          <a:p>
            <a:r>
              <a:rPr lang="kk-KZ" sz="1200" b="1" dirty="0" smtClean="0"/>
              <a:t>Жетістіктері</a:t>
            </a:r>
            <a:r>
              <a:rPr lang="ru-RU" sz="1200" b="1" dirty="0" smtClean="0"/>
              <a:t>, </a:t>
            </a:r>
            <a:r>
              <a:rPr lang="kk-KZ" sz="1200" b="1" dirty="0" smtClean="0"/>
              <a:t>марапаттары </a:t>
            </a:r>
            <a:r>
              <a:rPr lang="kk-KZ" sz="1200" dirty="0"/>
              <a:t>Қазақ және орыс тілдерінде еркін </a:t>
            </a:r>
            <a:r>
              <a:rPr lang="kk-KZ" sz="1200" dirty="0" smtClean="0"/>
              <a:t>сөйлеймін</a:t>
            </a:r>
            <a:endParaRPr lang="ru-RU" sz="1200" dirty="0"/>
          </a:p>
          <a:p>
            <a:r>
              <a:rPr lang="ru-RU" sz="1200" b="1" dirty="0" smtClean="0"/>
              <a:t>К</a:t>
            </a:r>
            <a:r>
              <a:rPr lang="kk-KZ" sz="1200" b="1" dirty="0" smtClean="0"/>
              <a:t>әсіби білімі</a:t>
            </a:r>
            <a:endParaRPr lang="ru-RU" sz="1200" b="1" dirty="0" smtClean="0">
              <a:ea typeface="Calibri"/>
              <a:cs typeface="Times New Roman"/>
            </a:endParaRPr>
          </a:p>
          <a:p>
            <a:pPr>
              <a:lnSpc>
                <a:spcPct val="106000"/>
              </a:lnSpc>
              <a:tabLst>
                <a:tab pos="2257425" algn="ctr"/>
              </a:tabLst>
            </a:pPr>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ru-RU" sz="1200" dirty="0" err="1"/>
              <a:t>Адалдық</a:t>
            </a:r>
            <a:r>
              <a:rPr lang="en-US" sz="1200" dirty="0"/>
              <a:t>,  </a:t>
            </a:r>
            <a:r>
              <a:rPr lang="ru-RU" sz="1200" dirty="0" err="1"/>
              <a:t>сыпайылық</a:t>
            </a:r>
            <a:r>
              <a:rPr lang="en-US" sz="1200" dirty="0"/>
              <a:t>, , </a:t>
            </a:r>
            <a:r>
              <a:rPr lang="ru-RU" sz="1200" dirty="0" err="1"/>
              <a:t>жауапкершілік</a:t>
            </a:r>
            <a:r>
              <a:rPr lang="en-US" sz="1200" dirty="0"/>
              <a:t>,  </a:t>
            </a:r>
            <a:r>
              <a:rPr lang="ru-RU" sz="1200" dirty="0" err="1"/>
              <a:t>ұқыптылық</a:t>
            </a:r>
            <a:r>
              <a:rPr lang="en-US" sz="1200" dirty="0"/>
              <a:t>, </a:t>
            </a:r>
            <a:r>
              <a:rPr lang="ru-RU" sz="1200" dirty="0" err="1"/>
              <a:t>шығармашылық</a:t>
            </a:r>
            <a:r>
              <a:rPr lang="en-US" sz="1200" dirty="0"/>
              <a:t>.</a:t>
            </a:r>
            <a:endParaRPr lang="ru-RU" sz="1200" dirty="0"/>
          </a:p>
          <a:p>
            <a:r>
              <a:rPr lang="kk-KZ" sz="1200" b="1" dirty="0" smtClean="0"/>
              <a:t>Өмірлік ұстаным</a:t>
            </a:r>
            <a:endParaRPr lang="ru-RU" sz="1200" dirty="0" smtClean="0">
              <a:ea typeface="Calibri"/>
              <a:cs typeface="Times New Roman"/>
            </a:endParaRPr>
          </a:p>
          <a:p>
            <a:r>
              <a:rPr lang="kk-KZ" sz="1200" dirty="0"/>
              <a:t>Адамдар сенен көмек сұраса, қол ұшын созудан бас тартпау.</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5718164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80726"/>
            <a:ext cx="147634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t>                 </a:t>
            </a:r>
            <a:r>
              <a:rPr lang="kk-KZ" sz="1600" b="1" dirty="0" smtClean="0">
                <a:solidFill>
                  <a:schemeClr val="bg1"/>
                </a:solidFill>
              </a:rPr>
              <a:t>Арғынғалиева </a:t>
            </a:r>
            <a:r>
              <a:rPr lang="kk-KZ" sz="1600" b="1" dirty="0">
                <a:solidFill>
                  <a:schemeClr val="bg1"/>
                </a:solidFill>
              </a:rPr>
              <a:t>Алтынай </a:t>
            </a:r>
            <a:r>
              <a:rPr lang="kk-KZ" sz="1600" b="1" dirty="0" smtClean="0">
                <a:solidFill>
                  <a:schemeClr val="bg1"/>
                </a:solidFill>
              </a:rPr>
              <a:t>Нұрланқызы</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+7 707 646 6793</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A.A.N.01@mail.ru</a:t>
            </a: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ru-RU" sz="1400" dirty="0" smtClean="0"/>
              <a:t>19.01.01</a:t>
            </a:r>
          </a:p>
          <a:p>
            <a:r>
              <a:rPr lang="kk-KZ" sz="1400" b="1" dirty="0" smtClean="0"/>
              <a:t>Отбасылық </a:t>
            </a:r>
            <a:r>
              <a:rPr lang="kk-KZ" sz="1400" b="1" dirty="0"/>
              <a:t>жағдайы: </a:t>
            </a:r>
            <a:r>
              <a:rPr lang="ru-RU" sz="1400" dirty="0" err="1"/>
              <a:t>тұрмыста</a:t>
            </a:r>
            <a:r>
              <a:rPr lang="ru-RU" sz="1400" dirty="0"/>
              <a:t> </a:t>
            </a:r>
            <a:r>
              <a:rPr lang="ru-RU" sz="1400" dirty="0" err="1"/>
              <a:t>емес</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 5В011700 Қазақ тілі мен әдебиеті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Шәкәрім Құдайбердіұлы атындағы </a:t>
            </a:r>
            <a:r>
              <a:rPr lang="en-US" sz="1400" dirty="0"/>
              <a:t>№1 </a:t>
            </a:r>
            <a:r>
              <a:rPr lang="kk-KZ" sz="1400" dirty="0"/>
              <a:t>орта мектебі</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kk-KZ" sz="1200" dirty="0" smtClean="0"/>
              <a:t>-</a:t>
            </a:r>
            <a:endParaRPr lang="ru-RU" sz="1200" dirty="0"/>
          </a:p>
          <a:p>
            <a:r>
              <a:rPr lang="ru-RU" sz="1200" b="1" dirty="0" smtClean="0"/>
              <a:t>К</a:t>
            </a:r>
            <a:r>
              <a:rPr lang="kk-KZ" sz="1200" b="1" dirty="0" smtClean="0"/>
              <a:t>әсіби білімі</a:t>
            </a:r>
            <a:endParaRPr lang="ru-RU" sz="1200" b="1" dirty="0" smtClean="0">
              <a:ea typeface="Calibri"/>
              <a:cs typeface="Times New Roman"/>
            </a:endParaRPr>
          </a:p>
          <a:p>
            <a:pPr>
              <a:lnSpc>
                <a:spcPct val="106000"/>
              </a:lnSpc>
              <a:tabLst>
                <a:tab pos="2257425" algn="ctr"/>
              </a:tabLst>
            </a:pPr>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Жауапкершілік, ұқыптылық, адалдық</a:t>
            </a:r>
            <a:endParaRPr lang="ru-RU" sz="1200" dirty="0"/>
          </a:p>
          <a:p>
            <a:r>
              <a:rPr lang="kk-KZ" sz="1200" b="1" dirty="0" smtClean="0"/>
              <a:t>Өмірлік ұстаным</a:t>
            </a:r>
            <a:endParaRPr lang="ru-RU" sz="1200" dirty="0" smtClean="0">
              <a:ea typeface="Calibri"/>
              <a:cs typeface="Times New Roman"/>
            </a:endParaRPr>
          </a:p>
          <a:p>
            <a:r>
              <a:rPr lang="kk-KZ" sz="1200" dirty="0"/>
              <a:t>Іздесең – табасың, алыссаң – аласың.</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13391670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C:\Users\a c e r\Desktop\Инфобиз\т1.jpg"/>
          <p:cNvPicPr/>
          <p:nvPr/>
        </p:nvPicPr>
        <p:blipFill>
          <a:blip r:embed="rId2"/>
          <a:srcRect/>
          <a:stretch>
            <a:fillRect/>
          </a:stretch>
        </p:blipFill>
        <p:spPr bwMode="auto">
          <a:xfrm>
            <a:off x="2761529" y="480725"/>
            <a:ext cx="1476340" cy="1361044"/>
          </a:xfrm>
          <a:prstGeom prst="rect">
            <a:avLst/>
          </a:prstGeom>
          <a:noFill/>
          <a:ln w="9525">
            <a:noFill/>
            <a:miter lim="800000"/>
            <a:headEnd/>
            <a:tailEnd/>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t>                 </a:t>
            </a:r>
            <a:r>
              <a:rPr lang="kk-KZ" sz="1600" b="1" dirty="0">
                <a:solidFill>
                  <a:schemeClr val="bg1"/>
                </a:solidFill>
              </a:rPr>
              <a:t>Азметов Алмаз Ерланұлы</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a:t>
            </a:r>
            <a:r>
              <a:rPr lang="ru-RU" sz="1400" b="1" dirty="0">
                <a:solidFill>
                  <a:schemeClr val="bg1"/>
                </a:solidFill>
              </a:rPr>
              <a:t>7 7087 1234 78</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almaz</a:t>
            </a:r>
            <a:r>
              <a:rPr lang="ru-RU" sz="1400" dirty="0">
                <a:solidFill>
                  <a:schemeClr val="bg1"/>
                </a:solidFill>
              </a:rPr>
              <a:t>2001</a:t>
            </a:r>
            <a:r>
              <a:rPr lang="en-US" sz="1400" dirty="0" err="1">
                <a:solidFill>
                  <a:schemeClr val="bg1"/>
                </a:solidFill>
              </a:rPr>
              <a:t>kz</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31.01.2001</a:t>
            </a:r>
            <a:endParaRPr lang="ru-RU" sz="1400" dirty="0"/>
          </a:p>
          <a:p>
            <a:r>
              <a:rPr lang="kk-KZ" sz="1400" b="1" dirty="0" smtClean="0"/>
              <a:t>Отбасылық </a:t>
            </a:r>
            <a:r>
              <a:rPr lang="kk-KZ" sz="1400" b="1" dirty="0"/>
              <a:t>жағдайы: </a:t>
            </a:r>
            <a:r>
              <a:rPr lang="kk-KZ" sz="1400" dirty="0"/>
              <a:t>үйленбеген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 5В011700 Қазақ тілі мен әдебиеті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Шәкәрім Құдайбердіұлы атындағы </a:t>
            </a:r>
            <a:r>
              <a:rPr lang="en-US" sz="1400" dirty="0"/>
              <a:t>№1 </a:t>
            </a:r>
            <a:r>
              <a:rPr lang="kk-KZ" sz="1400" dirty="0"/>
              <a:t>орта мектебі</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kk-KZ" sz="1200" dirty="0" smtClean="0"/>
              <a:t>-</a:t>
            </a:r>
            <a:endParaRPr lang="ru-RU" sz="1200" dirty="0"/>
          </a:p>
          <a:p>
            <a:r>
              <a:rPr lang="ru-RU" sz="1200" b="1" dirty="0" smtClean="0"/>
              <a:t>К</a:t>
            </a:r>
            <a:r>
              <a:rPr lang="kk-KZ" sz="1200" b="1" dirty="0" smtClean="0"/>
              <a:t>әсіби білімі</a:t>
            </a:r>
            <a:endParaRPr lang="ru-RU" sz="1200" b="1" dirty="0" smtClean="0">
              <a:ea typeface="Calibri"/>
              <a:cs typeface="Times New Roman"/>
            </a:endParaRPr>
          </a:p>
          <a:p>
            <a:pPr>
              <a:lnSpc>
                <a:spcPct val="106000"/>
              </a:lnSpc>
              <a:tabLst>
                <a:tab pos="2257425" algn="ctr"/>
              </a:tabLst>
            </a:pPr>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ru-RU" sz="1200" dirty="0" err="1"/>
              <a:t>Шыдамдылық</a:t>
            </a:r>
            <a:r>
              <a:rPr lang="ru-RU" sz="1200" dirty="0"/>
              <a:t>, </a:t>
            </a:r>
            <a:r>
              <a:rPr lang="ru-RU" sz="1200" dirty="0" err="1"/>
              <a:t>сенімділік</a:t>
            </a:r>
            <a:r>
              <a:rPr lang="ru-RU" sz="1200" dirty="0"/>
              <a:t>, </a:t>
            </a:r>
            <a:r>
              <a:rPr lang="ru-RU" sz="1200" dirty="0" err="1"/>
              <a:t>жауапкершілік</a:t>
            </a:r>
            <a:endParaRPr lang="ru-RU" sz="1200" dirty="0"/>
          </a:p>
          <a:p>
            <a:r>
              <a:rPr lang="kk-KZ" sz="1200" b="1" dirty="0" smtClean="0"/>
              <a:t>Өмірлік ұстаным</a:t>
            </a:r>
            <a:endParaRPr lang="ru-RU" sz="1200" dirty="0" smtClean="0">
              <a:ea typeface="Calibri"/>
              <a:cs typeface="Times New Roman"/>
            </a:endParaRPr>
          </a:p>
          <a:p>
            <a:r>
              <a:rPr lang="kk-KZ" sz="1200" dirty="0"/>
              <a:t>Өмірде ең үлкен мамандық-өз-өзіңді адам қылып тәрбиелеу. </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39087956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extLst>
              <a:ext uri="{28A0092B-C50C-407E-A947-70E740481C1C}">
                <a14:useLocalDpi xmlns:a14="http://schemas.microsoft.com/office/drawing/2010/main" val="0"/>
              </a:ext>
            </a:extLst>
          </a:blip>
          <a:srcRect/>
          <a:stretch>
            <a:fillRect/>
          </a:stretch>
        </p:blipFill>
        <p:spPr bwMode="auto">
          <a:xfrm>
            <a:off x="2761529" y="481038"/>
            <a:ext cx="1476340" cy="1360731"/>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t>                 </a:t>
            </a:r>
            <a:r>
              <a:rPr lang="kk-KZ" sz="1600" b="1" dirty="0">
                <a:solidFill>
                  <a:schemeClr val="bg1"/>
                </a:solidFill>
              </a:rPr>
              <a:t>Рамазанова Балнұр </a:t>
            </a:r>
            <a:r>
              <a:rPr lang="kk-KZ" sz="1600" b="1" dirty="0" smtClean="0">
                <a:solidFill>
                  <a:schemeClr val="bg1"/>
                </a:solidFill>
              </a:rPr>
              <a:t>Серікқызы</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87475826681</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balnurramazanova0101@mail.ru</a:t>
            </a: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01.06.2001</a:t>
            </a:r>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 5В011800 </a:t>
            </a:r>
            <a:r>
              <a:rPr lang="kk-KZ" sz="1400" dirty="0">
                <a:solidFill>
                  <a:schemeClr val="bg1"/>
                </a:solidFill>
              </a:rPr>
              <a:t>Қазақ тілінде оқытпайтын мектептердегі қазақ тілі мен әдебиеті</a:t>
            </a:r>
            <a:r>
              <a:rPr lang="kk-KZ" sz="1400" dirty="0" smtClean="0">
                <a:solidFill>
                  <a:schemeClr val="bg1"/>
                </a:solidFill>
              </a:rPr>
              <a:t> (бакалавр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«№36 орта мектеп»</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kk-KZ" sz="1200" dirty="0" smtClean="0"/>
              <a:t>-</a:t>
            </a:r>
            <a:endParaRPr lang="ru-RU" sz="1200" dirty="0"/>
          </a:p>
          <a:p>
            <a:r>
              <a:rPr lang="ru-RU" sz="1200" b="1" dirty="0" smtClean="0"/>
              <a:t>К</a:t>
            </a:r>
            <a:r>
              <a:rPr lang="kk-KZ" sz="1200" b="1" dirty="0" smtClean="0"/>
              <a:t>әсіби білімі</a:t>
            </a:r>
            <a:endParaRPr lang="ru-RU" sz="1200" b="1" dirty="0" smtClean="0">
              <a:ea typeface="Calibri"/>
              <a:cs typeface="Times New Roman"/>
            </a:endParaRPr>
          </a:p>
          <a:p>
            <a:pPr>
              <a:lnSpc>
                <a:spcPct val="106000"/>
              </a:lnSpc>
              <a:tabLst>
                <a:tab pos="2257425" algn="ctr"/>
              </a:tabLst>
            </a:pPr>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Жауапкершілік, ұқыптылық, адалдық</a:t>
            </a:r>
            <a:endParaRPr lang="ru-RU" sz="1200" dirty="0"/>
          </a:p>
          <a:p>
            <a:r>
              <a:rPr lang="kk-KZ" sz="1200" b="1" dirty="0" smtClean="0"/>
              <a:t>Өмірлік ұстаным</a:t>
            </a:r>
            <a:endParaRPr lang="ru-RU" sz="1200" dirty="0" smtClean="0">
              <a:ea typeface="Calibri"/>
              <a:cs typeface="Times New Roman"/>
            </a:endParaRPr>
          </a:p>
          <a:p>
            <a:r>
              <a:rPr lang="kk-KZ" sz="1200" dirty="0"/>
              <a:t>Өзіңе сен, өзіңді алып шығар,</a:t>
            </a:r>
            <a:endParaRPr lang="ru-RU" sz="1200" dirty="0"/>
          </a:p>
          <a:p>
            <a:r>
              <a:rPr lang="kk-KZ" sz="1200" dirty="0"/>
              <a:t>Еңбегің мен ақылың екі жақтап.</a:t>
            </a:r>
            <a:endParaRPr lang="ru-RU" sz="1200" dirty="0"/>
          </a:p>
          <a:p>
            <a:r>
              <a:rPr lang="kk-KZ" sz="1200" dirty="0"/>
              <a:t>Қандай жағдай болса да адамгершілігіңді жоғалтпа!</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42239860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a:stretch>
            <a:fillRect/>
          </a:stretch>
        </p:blipFill>
        <p:spPr>
          <a:xfrm>
            <a:off x="2766689" y="480726"/>
            <a:ext cx="147118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t>                 </a:t>
            </a:r>
            <a:r>
              <a:rPr lang="kk-KZ" sz="1600" b="1" dirty="0">
                <a:solidFill>
                  <a:schemeClr val="bg1"/>
                </a:solidFill>
              </a:rPr>
              <a:t>Женисбек Береке</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a:t>
            </a:r>
            <a:r>
              <a:rPr lang="ru-RU" sz="1400" dirty="0" smtClean="0">
                <a:solidFill>
                  <a:schemeClr val="bg1"/>
                </a:solidFill>
              </a:rPr>
              <a:t>77711761009</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zhenis14.beka@gmail.com</a:t>
            </a: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14.01.2000</a:t>
            </a:r>
            <a:endParaRPr lang="ru-RU" sz="1400" dirty="0"/>
          </a:p>
          <a:p>
            <a:r>
              <a:rPr lang="kk-KZ" sz="1400" b="1" dirty="0" smtClean="0"/>
              <a:t>Отбасылық </a:t>
            </a:r>
            <a:r>
              <a:rPr lang="kk-KZ" sz="1400" b="1" dirty="0"/>
              <a:t>жағдайы: үйленбеген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ru-RU" sz="1400" dirty="0"/>
              <a:t>«</a:t>
            </a:r>
            <a:r>
              <a:rPr lang="ru-RU" sz="1400" dirty="0" err="1"/>
              <a:t>Шәкәрім</a:t>
            </a:r>
            <a:r>
              <a:rPr lang="ru-RU" sz="1400" dirty="0"/>
              <a:t> </a:t>
            </a:r>
            <a:r>
              <a:rPr lang="ru-RU" sz="1400" dirty="0" err="1"/>
              <a:t>Құдайбердиев</a:t>
            </a:r>
            <a:r>
              <a:rPr lang="ru-RU" sz="1400" dirty="0"/>
              <a:t> </a:t>
            </a:r>
            <a:r>
              <a:rPr lang="ru-RU" sz="1400" dirty="0" err="1"/>
              <a:t>атындағы</a:t>
            </a:r>
            <a:r>
              <a:rPr lang="ru-RU" sz="1400" dirty="0"/>
              <a:t> №1 орта </a:t>
            </a:r>
            <a:r>
              <a:rPr lang="ru-RU" sz="1400" dirty="0" err="1"/>
              <a:t>мектеп</a:t>
            </a:r>
            <a:r>
              <a:rPr lang="ru-RU" sz="1400" dirty="0"/>
              <a:t>»  КММ</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kk-KZ" sz="1200" dirty="0" smtClean="0"/>
              <a:t>-</a:t>
            </a:r>
            <a:endParaRPr lang="ru-RU" sz="1200" dirty="0"/>
          </a:p>
          <a:p>
            <a:r>
              <a:rPr lang="ru-RU" sz="1200" b="1" dirty="0" smtClean="0"/>
              <a:t>К</a:t>
            </a:r>
            <a:r>
              <a:rPr lang="kk-KZ" sz="1200" b="1" dirty="0" smtClean="0"/>
              <a:t>әсіби білімі</a:t>
            </a:r>
            <a:endParaRPr lang="ru-RU" sz="1200" b="1" dirty="0" smtClean="0">
              <a:ea typeface="Calibri"/>
              <a:cs typeface="Times New Roman"/>
            </a:endParaRPr>
          </a:p>
          <a:p>
            <a:pPr>
              <a:lnSpc>
                <a:spcPct val="106000"/>
              </a:lnSpc>
              <a:tabLst>
                <a:tab pos="2257425" algn="ctr"/>
              </a:tabLst>
            </a:pPr>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ru-RU" sz="1200" dirty="0" err="1"/>
              <a:t>Шыдамдылық</a:t>
            </a:r>
            <a:r>
              <a:rPr lang="ru-RU" sz="1200" dirty="0"/>
              <a:t>, </a:t>
            </a:r>
            <a:r>
              <a:rPr lang="ru-RU" sz="1200" dirty="0" err="1"/>
              <a:t>сенімділік</a:t>
            </a:r>
            <a:r>
              <a:rPr lang="ru-RU" sz="1200" dirty="0"/>
              <a:t>, </a:t>
            </a:r>
            <a:r>
              <a:rPr lang="ru-RU" sz="1200" dirty="0" err="1"/>
              <a:t>жауапкершілік</a:t>
            </a:r>
            <a:endParaRPr lang="ru-RU" sz="1200" dirty="0"/>
          </a:p>
          <a:p>
            <a:r>
              <a:rPr lang="kk-KZ" sz="1200" b="1" dirty="0" smtClean="0"/>
              <a:t>Өмірлік ұстаным</a:t>
            </a:r>
            <a:endParaRPr lang="ru-RU" sz="1200" dirty="0" smtClean="0">
              <a:ea typeface="Calibri"/>
              <a:cs typeface="Times New Roman"/>
            </a:endParaRPr>
          </a:p>
          <a:p>
            <a:r>
              <a:rPr lang="kk-KZ" sz="1200" dirty="0"/>
              <a:t>Әрбір сәттен ләззат алыңыз, өткенмен өмір сүрмеңіз, ойланыңыз және қалағаныңызды істеңіз. Керек болған кезде өзімшіл болыңыз және қажет болған кезде мейірімді болыңыз.</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17629719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86033"/>
            <a:ext cx="1476340" cy="1355736"/>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t> </a:t>
            </a:r>
            <a:r>
              <a:rPr lang="kk-KZ" sz="1600" b="1" dirty="0">
                <a:solidFill>
                  <a:schemeClr val="bg1"/>
                </a:solidFill>
              </a:rPr>
              <a:t>Тоқтархан Есқанат</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+7 707 649 1538 </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Toktarkhan_eskanat97@gmail.com</a:t>
            </a: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17.04.1997ж. </a:t>
            </a:r>
            <a:endParaRPr lang="kk-KZ" sz="1400" dirty="0" smtClean="0"/>
          </a:p>
          <a:p>
            <a:r>
              <a:rPr lang="kk-KZ" sz="1400" b="1" dirty="0" smtClean="0"/>
              <a:t>Отбасылық </a:t>
            </a:r>
            <a:r>
              <a:rPr lang="kk-KZ" sz="1400" b="1" dirty="0"/>
              <a:t>жағдайы: үйленбеген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ru-RU" sz="1400" dirty="0"/>
              <a:t>«</a:t>
            </a:r>
            <a:r>
              <a:rPr lang="ru-RU" sz="1400" dirty="0" err="1"/>
              <a:t>Шәкәрім</a:t>
            </a:r>
            <a:r>
              <a:rPr lang="ru-RU" sz="1400" dirty="0"/>
              <a:t> </a:t>
            </a:r>
            <a:r>
              <a:rPr lang="ru-RU" sz="1400" dirty="0" err="1"/>
              <a:t>Құдайбердиев</a:t>
            </a:r>
            <a:r>
              <a:rPr lang="ru-RU" sz="1400" dirty="0"/>
              <a:t> </a:t>
            </a:r>
            <a:r>
              <a:rPr lang="ru-RU" sz="1400" dirty="0" err="1"/>
              <a:t>атындағы</a:t>
            </a:r>
            <a:r>
              <a:rPr lang="ru-RU" sz="1400" dirty="0"/>
              <a:t> №1 орта </a:t>
            </a:r>
            <a:r>
              <a:rPr lang="ru-RU" sz="1400" dirty="0" err="1"/>
              <a:t>мектеп</a:t>
            </a:r>
            <a:r>
              <a:rPr lang="ru-RU" sz="1400" dirty="0"/>
              <a:t>»  КММ</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kk-KZ" sz="1200" dirty="0" smtClean="0"/>
              <a:t>-</a:t>
            </a:r>
            <a:endParaRPr lang="ru-RU" sz="1200" dirty="0"/>
          </a:p>
          <a:p>
            <a:r>
              <a:rPr lang="ru-RU" sz="1200" b="1" dirty="0" smtClean="0"/>
              <a:t>К</a:t>
            </a:r>
            <a:r>
              <a:rPr lang="kk-KZ" sz="1200" b="1" dirty="0" smtClean="0"/>
              <a:t>әсіби білімі</a:t>
            </a:r>
            <a:endParaRPr lang="ru-RU" sz="1200" b="1" dirty="0" smtClean="0">
              <a:ea typeface="Calibri"/>
              <a:cs typeface="Times New Roman"/>
            </a:endParaRPr>
          </a:p>
          <a:p>
            <a:pPr>
              <a:lnSpc>
                <a:spcPct val="106000"/>
              </a:lnSpc>
              <a:tabLst>
                <a:tab pos="2257425" algn="ctr"/>
              </a:tabLst>
            </a:pPr>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ru-RU" sz="1200" dirty="0" err="1"/>
              <a:t>Шыдамдылық</a:t>
            </a:r>
            <a:r>
              <a:rPr lang="ru-RU" sz="1200" dirty="0"/>
              <a:t>, </a:t>
            </a:r>
            <a:r>
              <a:rPr lang="ru-RU" sz="1200" dirty="0" err="1"/>
              <a:t>сенімділік</a:t>
            </a:r>
            <a:r>
              <a:rPr lang="ru-RU" sz="1200" dirty="0"/>
              <a:t>, </a:t>
            </a:r>
            <a:r>
              <a:rPr lang="ru-RU" sz="1200" dirty="0" err="1"/>
              <a:t>жауапкершілік</a:t>
            </a:r>
            <a:endParaRPr lang="ru-RU" sz="1200" dirty="0"/>
          </a:p>
          <a:p>
            <a:r>
              <a:rPr lang="kk-KZ" sz="1200" b="1" dirty="0" smtClean="0"/>
              <a:t>Өмірлік ұстаным</a:t>
            </a:r>
            <a:endParaRPr lang="ru-RU" sz="1200" dirty="0" smtClean="0">
              <a:ea typeface="Calibri"/>
              <a:cs typeface="Times New Roman"/>
            </a:endParaRPr>
          </a:p>
          <a:p>
            <a:r>
              <a:rPr lang="kk-KZ" sz="1200" dirty="0"/>
              <a:t>Өмірде ең үлкен мамандық-өз-өзіңді адам қылып тәрбиелеу. </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312307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2760136" y="487628"/>
            <a:ext cx="1475427" cy="1354141"/>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err="1">
                <a:solidFill>
                  <a:schemeClr val="bg1"/>
                </a:solidFill>
              </a:rPr>
              <a:t>Ашимов</a:t>
            </a:r>
            <a:r>
              <a:rPr lang="ru-RU" sz="1600" b="1" dirty="0">
                <a:solidFill>
                  <a:schemeClr val="bg1"/>
                </a:solidFill>
              </a:rPr>
              <a:t> Арсен </a:t>
            </a:r>
            <a:r>
              <a:rPr lang="ru-RU" sz="1600" b="1" dirty="0" err="1">
                <a:solidFill>
                  <a:schemeClr val="bg1"/>
                </a:solidFill>
              </a:rPr>
              <a:t>Талгатулы</a:t>
            </a:r>
            <a:endParaRPr lang="ru-RU" sz="1600" dirty="0">
              <a:solidFill>
                <a:schemeClr val="bg1"/>
              </a:solidFill>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smtClean="0">
                <a:solidFill>
                  <a:schemeClr val="bg1"/>
                </a:solidFill>
              </a:rPr>
              <a:t>87055077171</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Ashim</a:t>
            </a:r>
            <a:r>
              <a:rPr lang="ru-RU" sz="1400" dirty="0">
                <a:solidFill>
                  <a:schemeClr val="bg1"/>
                </a:solidFill>
              </a:rPr>
              <a:t>_</a:t>
            </a:r>
            <a:r>
              <a:rPr lang="en-US" sz="1400" dirty="0" err="1">
                <a:solidFill>
                  <a:schemeClr val="bg1"/>
                </a:solidFill>
              </a:rPr>
              <a:t>ars</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smtClean="0">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03.07.2001</a:t>
            </a:r>
          </a:p>
          <a:p>
            <a:r>
              <a:rPr lang="ru-RU" sz="1400" b="1" dirty="0" smtClean="0"/>
              <a:t>Семейное </a:t>
            </a:r>
            <a:r>
              <a:rPr lang="ru-RU" sz="1400" b="1" dirty="0"/>
              <a:t>положение:</a:t>
            </a:r>
            <a:r>
              <a:rPr lang="ru-RU" sz="1400" dirty="0"/>
              <a:t> </a:t>
            </a:r>
            <a:r>
              <a:rPr lang="ru-RU" sz="1400" dirty="0" smtClean="0"/>
              <a:t>холост</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a:t>
            </a:r>
            <a:r>
              <a:rPr lang="ru-RU" sz="1400" dirty="0">
                <a:solidFill>
                  <a:schemeClr val="bg1"/>
                </a:solidFill>
              </a:rPr>
              <a:t>6В04102</a:t>
            </a:r>
            <a:r>
              <a:rPr lang="ru-RU" sz="1400" dirty="0"/>
              <a:t> </a:t>
            </a:r>
            <a:r>
              <a:rPr lang="ru-RU" sz="1400" dirty="0" smtClean="0">
                <a:solidFill>
                  <a:schemeClr val="bg1"/>
                </a:solidFill>
              </a:rPr>
              <a:t>Финансы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ru-RU" sz="1400" dirty="0" smtClean="0"/>
              <a:t>-</a:t>
            </a:r>
            <a:endParaRPr lang="ru-RU" sz="1400" dirty="0" smtClean="0">
              <a:ea typeface="Calibri"/>
              <a:cs typeface="Times New Roman"/>
            </a:endParaRPr>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pPr>
              <a:lnSpc>
                <a:spcPct val="106000"/>
              </a:lnSpc>
              <a:tabLst>
                <a:tab pos="2257425" algn="ctr"/>
              </a:tabLst>
            </a:pPr>
            <a:r>
              <a:rPr lang="ru-RU" sz="1200" dirty="0">
                <a:solidFill>
                  <a:schemeClr val="bg1"/>
                </a:solidFill>
              </a:rPr>
              <a:t>Оператор интернет </a:t>
            </a:r>
            <a:r>
              <a:rPr lang="ru-RU" sz="1200" dirty="0" smtClean="0">
                <a:solidFill>
                  <a:schemeClr val="bg1"/>
                </a:solidFill>
              </a:rPr>
              <a:t>магазина АО </a:t>
            </a:r>
            <a:r>
              <a:rPr lang="ru-RU" sz="1200" dirty="0">
                <a:solidFill>
                  <a:schemeClr val="bg1"/>
                </a:solidFill>
              </a:rPr>
              <a:t>“</a:t>
            </a:r>
            <a:r>
              <a:rPr lang="en-US" sz="1200" dirty="0" err="1">
                <a:solidFill>
                  <a:schemeClr val="bg1"/>
                </a:solidFill>
              </a:rPr>
              <a:t>Technodom</a:t>
            </a:r>
            <a:r>
              <a:rPr lang="en-US" sz="1200" dirty="0">
                <a:solidFill>
                  <a:schemeClr val="bg1"/>
                </a:solidFill>
              </a:rPr>
              <a:t> Operator</a:t>
            </a:r>
            <a:r>
              <a:rPr lang="ru-RU" sz="1200" dirty="0" smtClean="0">
                <a:solidFill>
                  <a:schemeClr val="bg1"/>
                </a:solidFill>
              </a:rPr>
              <a:t>», финансовый консультант </a:t>
            </a:r>
            <a:r>
              <a:rPr lang="ru-RU" sz="1200" cap="all" dirty="0" err="1" smtClean="0">
                <a:solidFill>
                  <a:schemeClr val="bg1"/>
                </a:solidFill>
              </a:rPr>
              <a:t>ао</a:t>
            </a:r>
            <a:r>
              <a:rPr lang="ru-RU" sz="1200" cap="all" dirty="0" smtClean="0">
                <a:solidFill>
                  <a:schemeClr val="bg1"/>
                </a:solidFill>
              </a:rPr>
              <a:t> «Альфа банк» </a:t>
            </a:r>
            <a:endParaRPr lang="ru-RU" sz="1200" dirty="0" smtClean="0">
              <a:solidFill>
                <a:schemeClr val="bg1"/>
              </a:solidFill>
              <a:ea typeface="Calibri"/>
              <a:cs typeface="Times New Roman"/>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a:t>
            </a:r>
            <a:r>
              <a:rPr lang="ru-RU" sz="1400" dirty="0" smtClean="0"/>
              <a:t>казахский, английский </a:t>
            </a:r>
            <a:r>
              <a:rPr lang="ru-RU" sz="1400" dirty="0"/>
              <a:t>язык </a:t>
            </a:r>
          </a:p>
          <a:p>
            <a:pPr>
              <a:lnSpc>
                <a:spcPct val="106000"/>
              </a:lnSpc>
              <a:tabLst>
                <a:tab pos="2257425" algn="ctr"/>
              </a:tabLst>
            </a:pPr>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pPr lvl="0"/>
            <a:r>
              <a:rPr lang="ru-RU" sz="1400" dirty="0"/>
              <a:t>Знание иностранного </a:t>
            </a:r>
            <a:r>
              <a:rPr lang="ru-RU" sz="1400" dirty="0" smtClean="0"/>
              <a:t>языка, </a:t>
            </a:r>
            <a:r>
              <a:rPr lang="ru-RU" sz="1400" dirty="0"/>
              <a:t>Знание компьютера в совершенстве</a:t>
            </a:r>
          </a:p>
          <a:p>
            <a:pPr>
              <a:lnSpc>
                <a:spcPct val="106000"/>
              </a:lnSpc>
              <a:tabLst>
                <a:tab pos="2257425" algn="ctr"/>
              </a:tabLst>
            </a:pPr>
            <a:r>
              <a:rPr lang="ru-RU" sz="1400" b="1" dirty="0" smtClean="0">
                <a:ea typeface="Calibri"/>
                <a:cs typeface="Times New Roman"/>
              </a:rPr>
              <a:t>Личные качества</a:t>
            </a:r>
          </a:p>
          <a:p>
            <a:r>
              <a:rPr lang="ru-RU" sz="1400" dirty="0" smtClean="0"/>
              <a:t>Целеустремленность, Ответственность, </a:t>
            </a:r>
            <a:r>
              <a:rPr lang="ru-RU" sz="1400" dirty="0"/>
              <a:t>Без вредных </a:t>
            </a:r>
            <a:r>
              <a:rPr lang="ru-RU" sz="1400" dirty="0" smtClean="0"/>
              <a:t>привычных</a:t>
            </a:r>
          </a:p>
          <a:p>
            <a:r>
              <a:rPr lang="ru-RU" sz="1400" b="1" dirty="0" smtClean="0">
                <a:ea typeface="Calibri"/>
                <a:cs typeface="Times New Roman"/>
              </a:rPr>
              <a:t>Жизненное кредо</a:t>
            </a:r>
            <a:endParaRPr lang="ru-RU" sz="1400" dirty="0" smtClean="0">
              <a:ea typeface="Calibri"/>
              <a:cs typeface="Times New Roman"/>
            </a:endParaRPr>
          </a:p>
          <a:p>
            <a:pPr>
              <a:lnSpc>
                <a:spcPct val="106000"/>
              </a:lnSpc>
              <a:tabLst>
                <a:tab pos="2257425" algn="ctr"/>
              </a:tabLst>
            </a:pPr>
            <a:r>
              <a:rPr lang="ru-RU" sz="1400" dirty="0" smtClean="0"/>
              <a:t>-</a:t>
            </a: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9966321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0726"/>
            <a:ext cx="1476340" cy="1361043"/>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t> </a:t>
            </a:r>
            <a:r>
              <a:rPr lang="kk-KZ" sz="1600" b="1" dirty="0">
                <a:solidFill>
                  <a:schemeClr val="bg1"/>
                </a:solidFill>
              </a:rPr>
              <a:t>Самығанқызы </a:t>
            </a:r>
            <a:r>
              <a:rPr lang="kk-KZ" sz="1600" b="1" dirty="0" smtClean="0">
                <a:solidFill>
                  <a:schemeClr val="bg1"/>
                </a:solidFill>
              </a:rPr>
              <a:t>Мақпал</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87002596260 </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MAKPALLL1999@mail.ru</a:t>
            </a: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13.12.1999 </a:t>
            </a:r>
            <a:endParaRPr lang="kk-KZ" sz="1400" dirty="0" smtClean="0"/>
          </a:p>
          <a:p>
            <a:r>
              <a:rPr lang="kk-KZ" sz="1400" b="1" dirty="0" smtClean="0"/>
              <a:t>Отбасылық </a:t>
            </a:r>
            <a:r>
              <a:rPr lang="kk-KZ" sz="1400" b="1" dirty="0"/>
              <a:t>жағдайы: </a:t>
            </a:r>
            <a:r>
              <a:rPr lang="kk-KZ" sz="1400" dirty="0"/>
              <a:t>тұрмыста емес</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«Ахмет Байтұрсыноа атындағы № 20 орта мектебі»</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kk-KZ" sz="1200" dirty="0"/>
              <a:t>Қалалық Дебат ойындарының үздік ойыншысы, Республикалық Бастау Дебат ойынынан 3- </a:t>
            </a:r>
            <a:r>
              <a:rPr lang="kk-KZ" sz="1200" dirty="0" smtClean="0"/>
              <a:t>орын</a:t>
            </a:r>
            <a:endParaRPr lang="ru-RU" sz="1200" dirty="0"/>
          </a:p>
          <a:p>
            <a:r>
              <a:rPr lang="ru-RU" sz="1200" b="1" dirty="0" smtClean="0"/>
              <a:t>К</a:t>
            </a:r>
            <a:r>
              <a:rPr lang="kk-KZ" sz="1200" b="1" dirty="0" smtClean="0"/>
              <a:t>әсіби білімі</a:t>
            </a:r>
            <a:endParaRPr lang="ru-RU" sz="1200" b="1" dirty="0" smtClean="0">
              <a:ea typeface="Calibri"/>
              <a:cs typeface="Times New Roman"/>
            </a:endParaRPr>
          </a:p>
          <a:p>
            <a:pPr>
              <a:lnSpc>
                <a:spcPct val="106000"/>
              </a:lnSpc>
              <a:tabLst>
                <a:tab pos="2257425" algn="ctr"/>
              </a:tabLst>
            </a:pPr>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Әділдік, адамдармен арақатынас орнату, жауапкершілік</a:t>
            </a:r>
            <a:endParaRPr lang="ru-RU" sz="1200" dirty="0"/>
          </a:p>
          <a:p>
            <a:r>
              <a:rPr lang="kk-KZ" sz="1200" b="1" dirty="0" smtClean="0"/>
              <a:t>Өмірлік ұстаным</a:t>
            </a:r>
            <a:endParaRPr lang="ru-RU" sz="1200" dirty="0" smtClean="0">
              <a:ea typeface="Calibri"/>
              <a:cs typeface="Times New Roman"/>
            </a:endParaRPr>
          </a:p>
          <a:p>
            <a:r>
              <a:rPr lang="kk-KZ" sz="1200" dirty="0"/>
              <a:t>Ерінбей еңбек ету </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11134816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80726"/>
            <a:ext cx="1476340" cy="1361044"/>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t> </a:t>
            </a:r>
            <a:r>
              <a:rPr lang="kk-KZ" sz="1600" b="1" dirty="0">
                <a:solidFill>
                  <a:schemeClr val="bg1"/>
                </a:solidFill>
              </a:rPr>
              <a:t>Ерболқызы </a:t>
            </a:r>
            <a:r>
              <a:rPr lang="kk-KZ" sz="1600" b="1" dirty="0" smtClean="0">
                <a:solidFill>
                  <a:schemeClr val="bg1"/>
                </a:solidFill>
              </a:rPr>
              <a:t>Нұрлы</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b="1" dirty="0">
                <a:solidFill>
                  <a:schemeClr val="bg1"/>
                </a:solidFill>
              </a:rPr>
              <a:t>87088300886</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b="1" dirty="0">
                <a:solidFill>
                  <a:schemeClr val="bg1"/>
                </a:solidFill>
              </a:rPr>
              <a:t>nazarbaeva01@list.ru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29.03.2001</a:t>
            </a:r>
            <a:endParaRPr lang="ru-RU" sz="1400" dirty="0"/>
          </a:p>
          <a:p>
            <a:r>
              <a:rPr lang="kk-KZ" sz="1400" b="1" dirty="0" smtClean="0"/>
              <a:t>Отбасылық </a:t>
            </a:r>
            <a:r>
              <a:rPr lang="kk-KZ" sz="1400" b="1" dirty="0"/>
              <a:t>жағдайы: </a:t>
            </a:r>
            <a:r>
              <a:rPr lang="kk-KZ" sz="1400" dirty="0"/>
              <a:t>тұрмыста емес</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ru-RU" sz="1400" dirty="0" err="1"/>
              <a:t>Ш.Құдайбердіұлы</a:t>
            </a:r>
            <a:r>
              <a:rPr lang="ru-RU" sz="1400" dirty="0"/>
              <a:t> </a:t>
            </a:r>
            <a:r>
              <a:rPr lang="ru-RU" sz="1400" dirty="0" err="1"/>
              <a:t>атындағы</a:t>
            </a:r>
            <a:r>
              <a:rPr lang="ru-RU" sz="1400" dirty="0"/>
              <a:t> №1 орта </a:t>
            </a:r>
            <a:r>
              <a:rPr lang="ru-RU" sz="1400" dirty="0" err="1"/>
              <a:t>мектеп</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ru-RU" sz="1200" dirty="0"/>
              <a:t>2019 ж. </a:t>
            </a:r>
            <a:r>
              <a:rPr lang="ru-RU" sz="1200" dirty="0" err="1"/>
              <a:t>Қанипа</a:t>
            </a:r>
            <a:r>
              <a:rPr lang="ru-RU" sz="1200" dirty="0"/>
              <a:t> </a:t>
            </a:r>
            <a:r>
              <a:rPr lang="ru-RU" sz="1200" dirty="0" err="1"/>
              <a:t>Бітібаева</a:t>
            </a:r>
            <a:r>
              <a:rPr lang="ru-RU" sz="1200" dirty="0"/>
              <a:t> </a:t>
            </a:r>
            <a:r>
              <a:rPr lang="ru-RU" sz="1200" dirty="0" err="1"/>
              <a:t>атындағы</a:t>
            </a:r>
            <a:r>
              <a:rPr lang="ru-RU" sz="1200" dirty="0"/>
              <a:t> </a:t>
            </a:r>
            <a:r>
              <a:rPr lang="ru-RU" sz="1200" dirty="0" err="1"/>
              <a:t>республикалық</a:t>
            </a:r>
            <a:r>
              <a:rPr lang="ru-RU" sz="1200" dirty="0"/>
              <a:t> </a:t>
            </a:r>
            <a:r>
              <a:rPr lang="ru-RU" sz="1200" dirty="0" err="1"/>
              <a:t>олимпиаданың</a:t>
            </a:r>
            <a:r>
              <a:rPr lang="ru-RU" sz="1200" dirty="0"/>
              <a:t> 2 </a:t>
            </a:r>
            <a:r>
              <a:rPr lang="ru-RU" sz="1200" dirty="0" err="1"/>
              <a:t>орын</a:t>
            </a:r>
            <a:r>
              <a:rPr lang="ru-RU" sz="1200" dirty="0"/>
              <a:t> </a:t>
            </a:r>
            <a:r>
              <a:rPr lang="ru-RU" sz="1200" dirty="0" err="1"/>
              <a:t>иегері</a:t>
            </a:r>
            <a:endParaRPr lang="ru-RU" sz="1200" dirty="0"/>
          </a:p>
          <a:p>
            <a:r>
              <a:rPr lang="ru-RU" sz="1200" b="1" dirty="0" smtClean="0"/>
              <a:t>К</a:t>
            </a:r>
            <a:r>
              <a:rPr lang="kk-KZ" sz="1200" b="1" dirty="0" smtClean="0"/>
              <a:t>әсіби білімі</a:t>
            </a:r>
            <a:endParaRPr lang="ru-RU" sz="1200" b="1" dirty="0" smtClean="0">
              <a:ea typeface="Calibri"/>
              <a:cs typeface="Times New Roman"/>
            </a:endParaRPr>
          </a:p>
          <a:p>
            <a:pPr>
              <a:lnSpc>
                <a:spcPct val="106000"/>
              </a:lnSpc>
              <a:tabLst>
                <a:tab pos="2257425" algn="ctr"/>
              </a:tabLst>
            </a:pPr>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Мейірімді, сабырлы, креативті, жауапкершілігі мол, еңбекқор.</a:t>
            </a:r>
            <a:endParaRPr lang="ru-RU" sz="1200" dirty="0"/>
          </a:p>
          <a:p>
            <a:r>
              <a:rPr lang="kk-KZ" sz="1200" b="1" dirty="0" smtClean="0"/>
              <a:t>Өмірлік ұстаным</a:t>
            </a:r>
            <a:endParaRPr lang="ru-RU" sz="1200" dirty="0" smtClean="0">
              <a:ea typeface="Calibri"/>
              <a:cs typeface="Times New Roman"/>
            </a:endParaRPr>
          </a:p>
          <a:p>
            <a:r>
              <a:rPr lang="kk-KZ" sz="1200" dirty="0"/>
              <a:t>Әрбір істе қайыр бар</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4110077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cstate="print">
            <a:extLst>
              <a:ext uri="{28A0092B-C50C-407E-A947-70E740481C1C}">
                <a14:useLocalDpi xmlns:a14="http://schemas.microsoft.com/office/drawing/2010/main" val="0"/>
              </a:ext>
            </a:extLst>
          </a:blip>
          <a:stretch>
            <a:fillRect/>
          </a:stretch>
        </p:blipFill>
        <p:spPr>
          <a:xfrm>
            <a:off x="2761529" y="480725"/>
            <a:ext cx="1476340" cy="1361044"/>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t> </a:t>
            </a:r>
            <a:r>
              <a:rPr lang="kk-KZ" sz="1600" b="1" dirty="0">
                <a:solidFill>
                  <a:schemeClr val="bg1"/>
                </a:solidFill>
              </a:rPr>
              <a:t>Қабдешов Нұрмұхаммет Мұратбекұлы</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87009764686</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zhenis14.beka@gmail.com</a:t>
            </a: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14.07.2001 </a:t>
            </a:r>
            <a:endParaRPr lang="kk-KZ" sz="1400" dirty="0" smtClean="0"/>
          </a:p>
          <a:p>
            <a:r>
              <a:rPr lang="kk-KZ" sz="1400" b="1" dirty="0" smtClean="0"/>
              <a:t>Отбасылық </a:t>
            </a:r>
            <a:r>
              <a:rPr lang="kk-KZ" sz="1400" b="1" dirty="0"/>
              <a:t>жағдайы: </a:t>
            </a:r>
            <a:r>
              <a:rPr lang="kk-KZ" sz="1400" dirty="0" smtClean="0"/>
              <a:t>үйленбеген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ru-RU" sz="1400" dirty="0"/>
              <a:t>«</a:t>
            </a:r>
            <a:r>
              <a:rPr lang="ru-RU" sz="1400" dirty="0" err="1"/>
              <a:t>Оралхан</a:t>
            </a:r>
            <a:r>
              <a:rPr lang="ru-RU" sz="1400" dirty="0"/>
              <a:t> </a:t>
            </a:r>
            <a:r>
              <a:rPr lang="ru-RU" sz="1400" dirty="0" err="1"/>
              <a:t>Бөкей</a:t>
            </a:r>
            <a:r>
              <a:rPr lang="ru-RU" sz="1400" dirty="0"/>
              <a:t> </a:t>
            </a:r>
            <a:r>
              <a:rPr lang="ru-RU" sz="1400" dirty="0" err="1"/>
              <a:t>атындағы</a:t>
            </a:r>
            <a:r>
              <a:rPr lang="ru-RU" sz="1400" dirty="0"/>
              <a:t> №44 </a:t>
            </a:r>
            <a:r>
              <a:rPr lang="ru-RU" sz="1400" dirty="0" err="1"/>
              <a:t>лицейі</a:t>
            </a:r>
            <a:r>
              <a:rPr lang="ru-RU" sz="1400" dirty="0"/>
              <a:t>»</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ru-RU" sz="1200" dirty="0" smtClean="0"/>
              <a:t>-</a:t>
            </a:r>
            <a:endParaRPr lang="ru-RU" sz="1200" dirty="0"/>
          </a:p>
          <a:p>
            <a:r>
              <a:rPr lang="ru-RU" sz="1200" b="1" dirty="0" smtClean="0"/>
              <a:t>К</a:t>
            </a:r>
            <a:r>
              <a:rPr lang="kk-KZ" sz="1200" b="1" dirty="0" smtClean="0"/>
              <a:t>әсіби білімі</a:t>
            </a:r>
            <a:endParaRPr lang="ru-RU" sz="1200" b="1" dirty="0" smtClean="0">
              <a:ea typeface="Calibri"/>
              <a:cs typeface="Times New Roman"/>
            </a:endParaRPr>
          </a:p>
          <a:p>
            <a:pPr>
              <a:lnSpc>
                <a:spcPct val="106000"/>
              </a:lnSpc>
              <a:tabLst>
                <a:tab pos="2257425" algn="ctr"/>
              </a:tabLst>
            </a:pPr>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ru-RU" sz="1200" dirty="0" err="1"/>
              <a:t>Шыдамдылық</a:t>
            </a:r>
            <a:r>
              <a:rPr lang="ru-RU" sz="1200" dirty="0"/>
              <a:t>, </a:t>
            </a:r>
            <a:r>
              <a:rPr lang="ru-RU" sz="1200" dirty="0" err="1"/>
              <a:t>сенімділік</a:t>
            </a:r>
            <a:r>
              <a:rPr lang="ru-RU" sz="1200" dirty="0"/>
              <a:t>, </a:t>
            </a:r>
            <a:r>
              <a:rPr lang="ru-RU" sz="1200" dirty="0" err="1"/>
              <a:t>жауапкершілік</a:t>
            </a:r>
            <a:endParaRPr lang="ru-RU" sz="1200" dirty="0"/>
          </a:p>
          <a:p>
            <a:r>
              <a:rPr lang="kk-KZ" sz="1200" b="1" dirty="0" smtClean="0"/>
              <a:t>Өмірлік ұстаным</a:t>
            </a:r>
            <a:endParaRPr lang="ru-RU" sz="1200" dirty="0" smtClean="0">
              <a:ea typeface="Calibri"/>
              <a:cs typeface="Times New Roman"/>
            </a:endParaRPr>
          </a:p>
          <a:p>
            <a:r>
              <a:rPr lang="kk-KZ" sz="1200" dirty="0"/>
              <a:t>Алға ұмтылу – өмірдің мақсаты осы ғой. Өмірдің мәні мақсатқа жету жолындағы іс-әрекеттің парасаттылығы мен пәрменділігінде, ендеше тұрмыс-тіршіліктің әрбір сәтінде алда үлкен мақсат тұруға тиіс. </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25361145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80724"/>
            <a:ext cx="1476340" cy="1361045"/>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t> </a:t>
            </a:r>
            <a:r>
              <a:rPr lang="kk-KZ" sz="1600" b="1" dirty="0">
                <a:solidFill>
                  <a:schemeClr val="bg1"/>
                </a:solidFill>
              </a:rPr>
              <a:t>Құмаржан </a:t>
            </a:r>
            <a:r>
              <a:rPr lang="kk-KZ" sz="1600" b="1" dirty="0" smtClean="0">
                <a:solidFill>
                  <a:schemeClr val="bg1"/>
                </a:solidFill>
              </a:rPr>
              <a:t>Нұршаш</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87006009748</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kumarzhan</a:t>
            </a:r>
            <a:r>
              <a:rPr lang="ru-RU" sz="1400" dirty="0">
                <a:solidFill>
                  <a:schemeClr val="bg1"/>
                </a:solidFill>
              </a:rPr>
              <a:t>98@</a:t>
            </a:r>
            <a:r>
              <a:rPr lang="en-US" sz="1400" dirty="0" err="1">
                <a:solidFill>
                  <a:schemeClr val="bg1"/>
                </a:solidFill>
              </a:rPr>
              <a:t>bk</a:t>
            </a:r>
            <a:r>
              <a:rPr lang="ru-RU" sz="1400" dirty="0">
                <a:solidFill>
                  <a:schemeClr val="bg1"/>
                </a:solidFill>
              </a:rPr>
              <a:t>.</a:t>
            </a:r>
            <a:r>
              <a:rPr lang="en-US" sz="1400" dirty="0" err="1">
                <a:solidFill>
                  <a:schemeClr val="bg1"/>
                </a:solidFill>
              </a:rPr>
              <a:t>ru</a:t>
            </a:r>
            <a:r>
              <a:rPr lang="en-US" sz="1400" b="1" dirty="0">
                <a:solidFill>
                  <a:schemeClr val="bg1"/>
                </a:solidFill>
              </a:rPr>
              <a:t> </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01.06.1998 </a:t>
            </a:r>
            <a:endParaRPr lang="ru-RU" sz="1400" dirty="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ru-RU" sz="1400" dirty="0"/>
              <a:t>«</a:t>
            </a:r>
            <a:r>
              <a:rPr lang="ru-RU" sz="1400" dirty="0" err="1"/>
              <a:t>Оралхан</a:t>
            </a:r>
            <a:r>
              <a:rPr lang="ru-RU" sz="1400" dirty="0"/>
              <a:t> </a:t>
            </a:r>
            <a:r>
              <a:rPr lang="ru-RU" sz="1400" dirty="0" err="1"/>
              <a:t>Бөкей</a:t>
            </a:r>
            <a:r>
              <a:rPr lang="ru-RU" sz="1400" dirty="0"/>
              <a:t> </a:t>
            </a:r>
            <a:r>
              <a:rPr lang="ru-RU" sz="1400" dirty="0" err="1"/>
              <a:t>атындағы</a:t>
            </a:r>
            <a:r>
              <a:rPr lang="ru-RU" sz="1400" dirty="0"/>
              <a:t> №44 </a:t>
            </a:r>
            <a:r>
              <a:rPr lang="ru-RU" sz="1400" dirty="0" err="1"/>
              <a:t>лицейі</a:t>
            </a:r>
            <a:r>
              <a:rPr lang="ru-RU" sz="1400" dirty="0"/>
              <a:t>»</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kk-KZ" sz="1200" dirty="0"/>
              <a:t>Мақала атауы: «Көркем мәтіндегі ақпараттылық»</a:t>
            </a:r>
            <a:endParaRPr lang="ru-RU" sz="1200" dirty="0"/>
          </a:p>
          <a:p>
            <a:r>
              <a:rPr lang="ru-RU" sz="1200" b="1" dirty="0" smtClean="0"/>
              <a:t>К</a:t>
            </a:r>
            <a:r>
              <a:rPr lang="kk-KZ" sz="1200" b="1" dirty="0" smtClean="0"/>
              <a:t>әсіби білімі</a:t>
            </a:r>
            <a:r>
              <a:rPr lang="ru-RU" sz="1200" dirty="0"/>
              <a:t> </a:t>
            </a:r>
            <a:endParaRPr lang="ru-RU" sz="1200" dirty="0" smtClean="0"/>
          </a:p>
          <a:p>
            <a:r>
              <a:rPr lang="kk-KZ" sz="1200" dirty="0" smtClean="0"/>
              <a:t>Орыс </a:t>
            </a:r>
            <a:r>
              <a:rPr lang="kk-KZ" sz="1200" dirty="0"/>
              <a:t>тілі курсы </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Мейірімді, басқаларға көмек бергенді,берілген іске жауапкершілікпен </a:t>
            </a:r>
            <a:r>
              <a:rPr lang="kk-KZ" sz="1200" dirty="0" smtClean="0"/>
              <a:t>қараймын</a:t>
            </a:r>
          </a:p>
          <a:p>
            <a:r>
              <a:rPr lang="kk-KZ" sz="1200" b="1" dirty="0" smtClean="0"/>
              <a:t>Өмірлік ұстаным</a:t>
            </a:r>
            <a:endParaRPr lang="ru-RU" sz="1200" dirty="0" smtClean="0">
              <a:ea typeface="Calibri"/>
              <a:cs typeface="Times New Roman"/>
            </a:endParaRPr>
          </a:p>
          <a:p>
            <a:r>
              <a:rPr lang="kk-KZ" sz="1200" dirty="0"/>
              <a:t>Өмірде бар уақытыңды аяла</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10648657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a:extLst>
              <a:ext uri="{28A0092B-C50C-407E-A947-70E740481C1C}">
                <a14:useLocalDpi xmlns:a14="http://schemas.microsoft.com/office/drawing/2010/main" val="0"/>
              </a:ext>
            </a:extLst>
          </a:blip>
          <a:srcRect/>
          <a:stretch>
            <a:fillRect/>
          </a:stretch>
        </p:blipFill>
        <p:spPr bwMode="auto">
          <a:xfrm>
            <a:off x="2761529" y="480723"/>
            <a:ext cx="1476340" cy="1361046"/>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t> </a:t>
            </a:r>
            <a:r>
              <a:rPr lang="kk-KZ" sz="1600" b="1" dirty="0">
                <a:solidFill>
                  <a:schemeClr val="bg1"/>
                </a:solidFill>
              </a:rPr>
              <a:t>Әділбек Айкүнім Талғатқызы</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smtClean="0">
                <a:solidFill>
                  <a:schemeClr val="bg1"/>
                </a:solidFill>
              </a:rPr>
              <a:t>87073094367</a:t>
            </a:r>
          </a:p>
          <a:p>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aikunimadilbek</a:t>
            </a:r>
            <a:r>
              <a:rPr lang="ru-RU" sz="1400" dirty="0">
                <a:solidFill>
                  <a:schemeClr val="bg1"/>
                </a:solidFill>
              </a:rPr>
              <a:t>044@</a:t>
            </a:r>
            <a:r>
              <a:rPr lang="en-US" sz="1400" dirty="0" err="1">
                <a:solidFill>
                  <a:schemeClr val="bg1"/>
                </a:solidFill>
              </a:rPr>
              <a:t>gmail</a:t>
            </a:r>
            <a:r>
              <a:rPr lang="ru-RU" sz="1400" dirty="0">
                <a:solidFill>
                  <a:schemeClr val="bg1"/>
                </a:solidFill>
              </a:rPr>
              <a:t>.</a:t>
            </a:r>
            <a:r>
              <a:rPr lang="en-US" sz="1400" dirty="0">
                <a:solidFill>
                  <a:schemeClr val="bg1"/>
                </a:solidFill>
              </a:rPr>
              <a:t>com</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05.05.2000ж</a:t>
            </a:r>
            <a:endParaRPr lang="ru-RU" sz="1400" dirty="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ru-RU" sz="1400" dirty="0"/>
              <a:t>«</a:t>
            </a:r>
            <a:r>
              <a:rPr lang="ru-RU" sz="1400" dirty="0" err="1"/>
              <a:t>Оралхан</a:t>
            </a:r>
            <a:r>
              <a:rPr lang="ru-RU" sz="1400" dirty="0"/>
              <a:t> </a:t>
            </a:r>
            <a:r>
              <a:rPr lang="ru-RU" sz="1400" dirty="0" err="1"/>
              <a:t>Бөкей</a:t>
            </a:r>
            <a:r>
              <a:rPr lang="ru-RU" sz="1400" dirty="0"/>
              <a:t> </a:t>
            </a:r>
            <a:r>
              <a:rPr lang="ru-RU" sz="1400" dirty="0" err="1"/>
              <a:t>атындағы</a:t>
            </a:r>
            <a:r>
              <a:rPr lang="ru-RU" sz="1400" dirty="0"/>
              <a:t> №44 </a:t>
            </a:r>
            <a:r>
              <a:rPr lang="ru-RU" sz="1400" dirty="0" err="1"/>
              <a:t>лицейі</a:t>
            </a:r>
            <a:r>
              <a:rPr lang="ru-RU" sz="1400" dirty="0"/>
              <a:t>»</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kk-KZ" sz="1200" dirty="0" smtClean="0"/>
              <a:t>-</a:t>
            </a:r>
            <a:endParaRPr lang="ru-RU" sz="1200" dirty="0"/>
          </a:p>
          <a:p>
            <a:r>
              <a:rPr lang="ru-RU" sz="1200" b="1" dirty="0" smtClean="0"/>
              <a:t>К</a:t>
            </a:r>
            <a:r>
              <a:rPr lang="kk-KZ" sz="1200" b="1" dirty="0" smtClean="0"/>
              <a:t>әсіби білімі</a:t>
            </a:r>
            <a:r>
              <a:rPr lang="ru-RU" sz="1200" dirty="0"/>
              <a:t> </a:t>
            </a:r>
            <a:endParaRPr lang="ru-RU" sz="1200" dirty="0" smtClean="0"/>
          </a:p>
          <a:p>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Позитивтік жеке қасиеттеріңізді көрсетіңіз: Топта жұмыс істей білу,тиянақтылық,ұқыпты,берілген істі жауапкершілікпен жасау.</a:t>
            </a:r>
            <a:endParaRPr lang="ru-RU" sz="1200" dirty="0"/>
          </a:p>
          <a:p>
            <a:r>
              <a:rPr lang="kk-KZ" sz="1200" b="1" dirty="0" smtClean="0"/>
              <a:t>Өмірлік ұстаным</a:t>
            </a:r>
            <a:endParaRPr lang="ru-RU" sz="1200" dirty="0" smtClean="0">
              <a:ea typeface="Calibri"/>
              <a:cs typeface="Times New Roman"/>
            </a:endParaRPr>
          </a:p>
          <a:p>
            <a:r>
              <a:rPr lang="kk-KZ" sz="1200" dirty="0"/>
              <a:t>Болашағың жемісті болу үшін қазірден бастап еңбек ет.</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28235378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D:\0e5e1ff5-5f7a-4ca6-82cb-681cf6b2766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0722"/>
            <a:ext cx="1476340" cy="1361047"/>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t> </a:t>
            </a:r>
            <a:r>
              <a:rPr lang="kk-KZ" sz="1600" b="1" dirty="0">
                <a:solidFill>
                  <a:schemeClr val="bg1"/>
                </a:solidFill>
              </a:rPr>
              <a:t>Ерсолтан </a:t>
            </a:r>
            <a:r>
              <a:rPr lang="kk-KZ" sz="1600" b="1" dirty="0" smtClean="0">
                <a:solidFill>
                  <a:schemeClr val="bg1"/>
                </a:solidFill>
              </a:rPr>
              <a:t>Ділдә</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kk-KZ" sz="1400" dirty="0">
                <a:solidFill>
                  <a:schemeClr val="bg1"/>
                </a:solidFill>
              </a:rPr>
              <a:t>87715664843</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didiers99.06.23@gmail.com</a:t>
            </a: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23.06.99</a:t>
            </a:r>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Өскемен қаласы, «А.Байтұрсынов атындағы №20 орта мектебі» КММ</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kk-KZ" sz="1200" dirty="0" smtClean="0"/>
              <a:t>-</a:t>
            </a:r>
            <a:endParaRPr lang="ru-RU" sz="1200" dirty="0"/>
          </a:p>
          <a:p>
            <a:r>
              <a:rPr lang="ru-RU" sz="1200" b="1" dirty="0" smtClean="0"/>
              <a:t>К</a:t>
            </a:r>
            <a:r>
              <a:rPr lang="kk-KZ" sz="1200" b="1" dirty="0" smtClean="0"/>
              <a:t>әсіби білімі</a:t>
            </a:r>
            <a:r>
              <a:rPr lang="ru-RU" sz="1200" dirty="0"/>
              <a:t> </a:t>
            </a:r>
            <a:endParaRPr lang="ru-RU" sz="1200" dirty="0" smtClean="0"/>
          </a:p>
          <a:p>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smtClean="0"/>
              <a:t>«</a:t>
            </a:r>
            <a:r>
              <a:rPr lang="kk-KZ" sz="1200" dirty="0"/>
              <a:t>Шабыт» студенттер театрының мүшесі</a:t>
            </a:r>
            <a:endParaRPr lang="ru-RU" sz="1200" dirty="0"/>
          </a:p>
          <a:p>
            <a:r>
              <a:rPr lang="kk-KZ" sz="1200" b="1" dirty="0" smtClean="0"/>
              <a:t>Өмірлік ұстаным</a:t>
            </a:r>
            <a:endParaRPr lang="ru-RU" sz="1200" dirty="0" smtClean="0">
              <a:ea typeface="Calibri"/>
              <a:cs typeface="Times New Roman"/>
            </a:endParaRPr>
          </a:p>
          <a:p>
            <a:r>
              <a:rPr lang="kk-KZ" sz="1200" dirty="0"/>
              <a:t>Армандар орындалады мақсатың айқын болса.</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739455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cstate="print">
            <a:extLst>
              <a:ext uri="{28A0092B-C50C-407E-A947-70E740481C1C}">
                <a14:useLocalDpi xmlns:a14="http://schemas.microsoft.com/office/drawing/2010/main" val="0"/>
              </a:ext>
            </a:extLst>
          </a:blip>
          <a:stretch>
            <a:fillRect/>
          </a:stretch>
        </p:blipFill>
        <p:spPr>
          <a:xfrm>
            <a:off x="2761529" y="480722"/>
            <a:ext cx="1476340" cy="1361048"/>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solidFill>
                  <a:schemeClr val="bg1"/>
                </a:solidFill>
              </a:rPr>
              <a:t> </a:t>
            </a:r>
            <a:r>
              <a:rPr lang="kk-KZ" sz="1600" b="1" dirty="0">
                <a:solidFill>
                  <a:schemeClr val="bg1"/>
                </a:solidFill>
              </a:rPr>
              <a:t>Жұмақан Айман </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b="1" dirty="0">
                <a:solidFill>
                  <a:schemeClr val="bg1"/>
                </a:solidFill>
              </a:rPr>
              <a:t> </a:t>
            </a:r>
            <a:r>
              <a:rPr lang="kk-KZ" sz="1400" b="1" dirty="0" smtClean="0">
                <a:solidFill>
                  <a:schemeClr val="bg1"/>
                </a:solidFill>
              </a:rPr>
              <a:t>87754807012</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b="1" dirty="0" err="1">
                <a:solidFill>
                  <a:schemeClr val="bg1"/>
                </a:solidFill>
              </a:rPr>
              <a:t>aiman</a:t>
            </a:r>
            <a:r>
              <a:rPr lang="ru-RU" sz="1400" b="1" dirty="0">
                <a:solidFill>
                  <a:schemeClr val="bg1"/>
                </a:solidFill>
              </a:rPr>
              <a:t>.</a:t>
            </a:r>
            <a:r>
              <a:rPr lang="en-US" sz="1400" b="1" dirty="0" err="1">
                <a:solidFill>
                  <a:schemeClr val="bg1"/>
                </a:solidFill>
              </a:rPr>
              <a:t>zhumakan</a:t>
            </a:r>
            <a:r>
              <a:rPr lang="ru-RU" sz="1400" b="1" dirty="0">
                <a:solidFill>
                  <a:schemeClr val="bg1"/>
                </a:solidFill>
              </a:rPr>
              <a:t>@</a:t>
            </a:r>
            <a:r>
              <a:rPr lang="en-US" sz="1400" b="1" dirty="0">
                <a:solidFill>
                  <a:schemeClr val="bg1"/>
                </a:solidFill>
              </a:rPr>
              <a:t>mail</a:t>
            </a:r>
            <a:r>
              <a:rPr lang="ru-RU" sz="1400" b="1" dirty="0">
                <a:solidFill>
                  <a:schemeClr val="bg1"/>
                </a:solidFill>
              </a:rPr>
              <a:t>.</a:t>
            </a:r>
            <a:r>
              <a:rPr lang="en-US" sz="1400" b="1"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06..12.1999ж</a:t>
            </a:r>
            <a:endParaRPr lang="ru-RU" sz="1400" dirty="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Шәкәрім Құдайбердіұлы атындағы </a:t>
            </a:r>
            <a:r>
              <a:rPr lang="ru-RU" sz="1400" dirty="0"/>
              <a:t>№ 1 </a:t>
            </a:r>
            <a:r>
              <a:rPr lang="kk-KZ" sz="1400" dirty="0"/>
              <a:t>мектебі</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kk-KZ" sz="1200" dirty="0"/>
              <a:t>Негізгі білім беретін бес жылдық домбыра </a:t>
            </a:r>
            <a:r>
              <a:rPr lang="kk-KZ" sz="1200" dirty="0" smtClean="0"/>
              <a:t>мектебі</a:t>
            </a:r>
            <a:r>
              <a:rPr lang="ru-RU" sz="1200" dirty="0" smtClean="0"/>
              <a:t>, </a:t>
            </a:r>
            <a:r>
              <a:rPr lang="kk-KZ" sz="1200" dirty="0" smtClean="0"/>
              <a:t>Көркем </a:t>
            </a:r>
            <a:r>
              <a:rPr lang="kk-KZ" sz="1200" dirty="0"/>
              <a:t>сөз оқу</a:t>
            </a:r>
            <a:endParaRPr lang="ru-RU" sz="1200" dirty="0"/>
          </a:p>
          <a:p>
            <a:endParaRPr lang="ru-RU" sz="1200" dirty="0"/>
          </a:p>
          <a:p>
            <a:r>
              <a:rPr lang="ru-RU" sz="1200" b="1" dirty="0" smtClean="0"/>
              <a:t>К</a:t>
            </a:r>
            <a:r>
              <a:rPr lang="kk-KZ" sz="1200" b="1" dirty="0" smtClean="0"/>
              <a:t>әсіби білімі</a:t>
            </a:r>
            <a:r>
              <a:rPr lang="ru-RU" sz="1200" dirty="0"/>
              <a:t> </a:t>
            </a:r>
            <a:endParaRPr lang="ru-RU" sz="1200" dirty="0" smtClean="0"/>
          </a:p>
          <a:p>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Сабырлылық, мейірімділік, табандылық, кішіпейілділік, ұйымшылдық</a:t>
            </a:r>
            <a:endParaRPr lang="ru-RU" sz="1200" dirty="0"/>
          </a:p>
          <a:p>
            <a:r>
              <a:rPr lang="kk-KZ" sz="1200" b="1" dirty="0" smtClean="0"/>
              <a:t>Өмірлік ұстаным</a:t>
            </a:r>
            <a:endParaRPr lang="ru-RU" sz="1200" dirty="0" smtClean="0">
              <a:ea typeface="Calibri"/>
              <a:cs typeface="Times New Roman"/>
            </a:endParaRPr>
          </a:p>
          <a:p>
            <a:r>
              <a:rPr lang="kk-KZ" sz="1200" dirty="0"/>
              <a:t>Бәріне қанағат қыл да, адал еңбек ет!</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33992916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Рисунок 0" descr="IMG_49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0721"/>
            <a:ext cx="1476340" cy="136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smtClean="0">
                <a:solidFill>
                  <a:schemeClr val="bg1"/>
                </a:solidFill>
              </a:rPr>
              <a:t> </a:t>
            </a:r>
            <a:r>
              <a:rPr lang="kk-KZ" sz="1600" b="1" dirty="0">
                <a:solidFill>
                  <a:schemeClr val="bg1"/>
                </a:solidFill>
              </a:rPr>
              <a:t>Әсенғазина Аяулым Бақытжанқызы</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b="1" dirty="0">
                <a:solidFill>
                  <a:schemeClr val="bg1"/>
                </a:solidFill>
              </a:rPr>
              <a:t> </a:t>
            </a:r>
            <a:r>
              <a:rPr lang="kk-KZ" sz="1400" b="1" dirty="0">
                <a:solidFill>
                  <a:schemeClr val="bg1"/>
                </a:solidFill>
              </a:rPr>
              <a:t>87002503230</a:t>
            </a:r>
            <a:endParaRPr lang="kk-KZ" sz="1400" b="1"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b="1" dirty="0">
                <a:solidFill>
                  <a:schemeClr val="bg1"/>
                </a:solidFill>
              </a:rPr>
              <a:t>aasengazina@gmail.com</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endParaRPr lang="ru-RU" sz="1400" dirty="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«Әдемі </a:t>
            </a:r>
            <a:r>
              <a:rPr lang="kk-KZ" sz="1400" dirty="0"/>
              <a:t>сөйлеу» курсы</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Оралхан Бөкей атындағы №44 мектеп- лицейі</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kk-KZ" sz="1200" dirty="0"/>
              <a:t>Мақала атауы: «Көркем мәтінді лингвистикалық талдаудың мақсаты мен міндеттері</a:t>
            </a:r>
            <a:r>
              <a:rPr lang="kk-KZ" sz="1200" dirty="0" smtClean="0"/>
              <a:t>».</a:t>
            </a:r>
            <a:endParaRPr lang="ru-RU" sz="1200" dirty="0"/>
          </a:p>
          <a:p>
            <a:r>
              <a:rPr lang="ru-RU" sz="1200" b="1" dirty="0" smtClean="0"/>
              <a:t>К</a:t>
            </a:r>
            <a:r>
              <a:rPr lang="kk-KZ" sz="1200" b="1" dirty="0" smtClean="0"/>
              <a:t>әсіби білімі</a:t>
            </a:r>
            <a:r>
              <a:rPr lang="ru-RU" sz="1200" dirty="0"/>
              <a:t> </a:t>
            </a:r>
            <a:endParaRPr lang="ru-RU" sz="1200" dirty="0" smtClean="0"/>
          </a:p>
          <a:p>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Үнемі күліп жүремін, көңіл- күйім әрқашан көтеріңкі. Адамдармен тез тіл табысамын, мінезім ашық, өз жұмысыма жауапкершілікпне қарайтын адаммын. Сынды дұрыс қабылдаймын, кемшіліктерімді тез түзетуге тырысамын. </a:t>
            </a:r>
            <a:endParaRPr lang="ru-RU" sz="1200" dirty="0"/>
          </a:p>
          <a:p>
            <a:r>
              <a:rPr lang="kk-KZ" sz="1200" b="1" dirty="0" smtClean="0"/>
              <a:t>Өмірлік ұстаным</a:t>
            </a:r>
            <a:endParaRPr lang="ru-RU" sz="1200" dirty="0" smtClean="0">
              <a:ea typeface="Calibri"/>
              <a:cs typeface="Times New Roman"/>
            </a:endParaRPr>
          </a:p>
          <a:p>
            <a:r>
              <a:rPr lang="kk-KZ" sz="1200" dirty="0"/>
              <a:t>Бұл әлемде шектеу жоқ, шектеу біздің миымызда!»</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31143320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D:\575ffe4b-8fec-4ce5-a231-e27c1ed00a8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1529" y="480721"/>
            <a:ext cx="1476340" cy="1361048"/>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Талап Бұлбұлхан</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b="1" dirty="0">
                <a:solidFill>
                  <a:schemeClr val="bg1"/>
                </a:solidFill>
              </a:rPr>
              <a:t> </a:t>
            </a:r>
            <a:r>
              <a:rPr lang="kk-KZ" sz="1400" dirty="0" smtClean="0">
                <a:solidFill>
                  <a:schemeClr val="bg1"/>
                </a:solidFill>
              </a:rPr>
              <a:t>87759737423</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bulbulhan</a:t>
            </a:r>
            <a:r>
              <a:rPr lang="ru-RU" sz="1400" dirty="0">
                <a:solidFill>
                  <a:schemeClr val="bg1"/>
                </a:solidFill>
              </a:rPr>
              <a:t>.</a:t>
            </a:r>
            <a:r>
              <a:rPr lang="en-US" sz="1400" dirty="0">
                <a:solidFill>
                  <a:schemeClr val="bg1"/>
                </a:solidFill>
              </a:rPr>
              <a:t>t</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06.07.98</a:t>
            </a:r>
            <a:endParaRPr lang="ru-RU" sz="1400" dirty="0"/>
          </a:p>
          <a:p>
            <a:r>
              <a:rPr lang="kk-KZ" sz="1400" b="1" dirty="0" smtClean="0"/>
              <a:t>Отбасылық </a:t>
            </a:r>
            <a:r>
              <a:rPr lang="kk-KZ" sz="1400" b="1" dirty="0"/>
              <a:t>жағдайы: </a:t>
            </a:r>
            <a:r>
              <a:rPr lang="kk-KZ" sz="1400" dirty="0"/>
              <a:t>тұрмыс құрмаған</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en-US" sz="1400" dirty="0"/>
              <a:t>Improve your </a:t>
            </a:r>
            <a:r>
              <a:rPr lang="en-US" sz="1400" dirty="0" err="1" smtClean="0"/>
              <a:t>Endlish</a:t>
            </a:r>
            <a:r>
              <a:rPr lang="kk-KZ" sz="1400" dirty="0" smtClean="0"/>
              <a:t>, </a:t>
            </a:r>
            <a:r>
              <a:rPr lang="kk-KZ" sz="1400" dirty="0"/>
              <a:t>Өскемен қаласы, Аманжолов атындағы ШҚУ</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Өскемен қаласы, «А.Байтұрсынов атындағы №20 орта мектебі» КММ</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kk-KZ" sz="1200" dirty="0"/>
              <a:t>«Ғабдуллин оқуларының» 2 орын иегері, «Кәкей өлеңдерін мәнерлеп оқу» халықаралық сайыстың 1 орын иегері, «Абай атындағы көркемсөз оқу шеберлері» қалалық байқауының бас жүлдегері, Көркемсөз оқу шеберлерінің Абай атындағы обылыстық байқауының 1 орын иегері.</a:t>
            </a:r>
            <a:endParaRPr lang="ru-RU" sz="1200" dirty="0"/>
          </a:p>
          <a:p>
            <a:r>
              <a:rPr lang="ru-RU" sz="1200" b="1" dirty="0" smtClean="0"/>
              <a:t>К</a:t>
            </a:r>
            <a:r>
              <a:rPr lang="kk-KZ" sz="1200" b="1" dirty="0" smtClean="0"/>
              <a:t>әсіби білімі</a:t>
            </a:r>
            <a:r>
              <a:rPr lang="ru-RU" sz="1200" dirty="0"/>
              <a:t> </a:t>
            </a:r>
            <a:endParaRPr lang="ru-RU" sz="1200" dirty="0" smtClean="0"/>
          </a:p>
          <a:p>
            <a:r>
              <a:rPr lang="kk-KZ" sz="1200" dirty="0"/>
              <a:t>ШҚУ-дың «Қазақ тілі мен әдебиеті» олимпиадасының 3 орын иегері</a:t>
            </a:r>
            <a:r>
              <a:rPr lang="kk-KZ" sz="1200" dirty="0" smtClean="0"/>
              <a:t>.</a:t>
            </a:r>
            <a:endParaRPr lang="ru-RU" sz="1200" dirty="0" smtClean="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ШҚУ «Шабыт» студенттер театрының </a:t>
            </a:r>
            <a:r>
              <a:rPr lang="kk-KZ" sz="1200" dirty="0" smtClean="0"/>
              <a:t>мүшесі</a:t>
            </a:r>
          </a:p>
          <a:p>
            <a:r>
              <a:rPr lang="kk-KZ" sz="1200" b="1" dirty="0" smtClean="0"/>
              <a:t>Өмірлік ұстаным</a:t>
            </a:r>
            <a:endParaRPr lang="ru-RU" sz="1200" dirty="0" smtClean="0">
              <a:ea typeface="Calibri"/>
              <a:cs typeface="Times New Roman"/>
            </a:endParaRPr>
          </a:p>
          <a:p>
            <a:r>
              <a:rPr lang="kk-KZ" sz="1200" dirty="0"/>
              <a:t>Мақсатқа жету жолында ерінбей еңбек ет.</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9348884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cstate="print">
            <a:extLst>
              <a:ext uri="{28A0092B-C50C-407E-A947-70E740481C1C}">
                <a14:useLocalDpi xmlns:a14="http://schemas.microsoft.com/office/drawing/2010/main" val="0"/>
              </a:ext>
            </a:extLst>
          </a:blip>
          <a:stretch>
            <a:fillRect/>
          </a:stretch>
        </p:blipFill>
        <p:spPr>
          <a:xfrm>
            <a:off x="2761529" y="480720"/>
            <a:ext cx="1476340" cy="1361049"/>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600" b="1" dirty="0">
                <a:solidFill>
                  <a:schemeClr val="bg1"/>
                </a:solidFill>
              </a:rPr>
              <a:t> Мақсат Гүлнар</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b="1" dirty="0">
                <a:solidFill>
                  <a:schemeClr val="bg1"/>
                </a:solidFill>
              </a:rPr>
              <a:t> </a:t>
            </a:r>
            <a:r>
              <a:rPr lang="kk-KZ" sz="1400" dirty="0">
                <a:solidFill>
                  <a:schemeClr val="bg1"/>
                </a:solidFill>
              </a:rPr>
              <a:t>87086529259</a:t>
            </a:r>
            <a:endParaRPr lang="ru-RU" sz="1400" dirty="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gulnar</a:t>
            </a:r>
            <a:r>
              <a:rPr lang="ru-RU" sz="1400" dirty="0">
                <a:solidFill>
                  <a:schemeClr val="bg1"/>
                </a:solidFill>
              </a:rPr>
              <a:t>.</a:t>
            </a:r>
            <a:r>
              <a:rPr lang="en-US" sz="1400" dirty="0" err="1">
                <a:solidFill>
                  <a:schemeClr val="bg1"/>
                </a:solidFill>
              </a:rPr>
              <a:t>maksat</a:t>
            </a:r>
            <a:r>
              <a:rPr lang="ru-RU" sz="1400" dirty="0">
                <a:solidFill>
                  <a:schemeClr val="bg1"/>
                </a:solidFill>
              </a:rPr>
              <a:t>00@</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04 тамыз 2000 ж</a:t>
            </a:r>
            <a:endParaRPr lang="ru-RU" sz="1400" dirty="0"/>
          </a:p>
          <a:p>
            <a:r>
              <a:rPr lang="kk-KZ" sz="1400" b="1" dirty="0" smtClean="0"/>
              <a:t>Отбасылық </a:t>
            </a:r>
            <a:r>
              <a:rPr lang="kk-KZ" sz="1400" b="1" dirty="0"/>
              <a:t>жағдайы: </a:t>
            </a:r>
            <a:r>
              <a:rPr lang="kk-KZ" sz="1400" dirty="0"/>
              <a:t>тұрмыста</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Өскемен қаласы, «А.Байтұрсынов атындағы №20 орта мектебі» КММ</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 қытай тілі</a:t>
            </a:r>
          </a:p>
          <a:p>
            <a:r>
              <a:rPr lang="kk-KZ" sz="1200" b="1" dirty="0" smtClean="0"/>
              <a:t>Жетістіктері</a:t>
            </a:r>
            <a:r>
              <a:rPr lang="ru-RU" sz="1200" b="1" dirty="0" smtClean="0"/>
              <a:t>, </a:t>
            </a:r>
            <a:r>
              <a:rPr lang="kk-KZ" sz="1200" b="1" dirty="0" smtClean="0"/>
              <a:t>марапаттары </a:t>
            </a:r>
            <a:r>
              <a:rPr lang="kk-KZ" sz="1200" dirty="0"/>
              <a:t>«Қоғамдық сананы жаңғырту» пәні бойынша ұйымдастырылған «Күмбірле күй-домбыра!»атты сайыста 2орын</a:t>
            </a:r>
            <a:endParaRPr lang="ru-RU" sz="1200" dirty="0"/>
          </a:p>
          <a:p>
            <a:r>
              <a:rPr lang="ru-RU" sz="1200" b="1" dirty="0" smtClean="0"/>
              <a:t>К</a:t>
            </a:r>
            <a:r>
              <a:rPr lang="kk-KZ" sz="1200" b="1" dirty="0" smtClean="0"/>
              <a:t>әсіби білімі</a:t>
            </a:r>
            <a:r>
              <a:rPr lang="ru-RU" sz="1200" dirty="0"/>
              <a:t> </a:t>
            </a:r>
            <a:endParaRPr lang="ru-RU" sz="1200" dirty="0" smtClean="0"/>
          </a:p>
          <a:p>
            <a:r>
              <a:rPr lang="kk-KZ" sz="1200" dirty="0"/>
              <a:t>Қазақ тілі мен Қытай тілінде еркін сөйлеймін  </a:t>
            </a:r>
            <a:endParaRPr lang="ru-RU" sz="1200" dirty="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Адалдық, адамгершілік,  кіші пейілділік, мейірімділік  әрі ақ көңілділік</a:t>
            </a:r>
            <a:endParaRPr lang="ru-RU" sz="1200" dirty="0"/>
          </a:p>
          <a:p>
            <a:r>
              <a:rPr lang="kk-KZ" sz="1200" b="1" dirty="0" smtClean="0"/>
              <a:t>Өмірлік ұстаным</a:t>
            </a:r>
            <a:endParaRPr lang="ru-RU" sz="1200" dirty="0" smtClean="0">
              <a:ea typeface="Calibri"/>
              <a:cs typeface="Times New Roman"/>
            </a:endParaRPr>
          </a:p>
          <a:p>
            <a:r>
              <a:rPr lang="kk-KZ" sz="1200" dirty="0"/>
              <a:t>Кешегі күнің мен бүгінгі күнің ұқсаса, сен ұтыласың.</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2500508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C:\Users\Мяуки\Desktop\Y5UcPixkbOg.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0136" y="487628"/>
            <a:ext cx="1475427" cy="1354141"/>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C5D01"/>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lnSpc>
                <a:spcPct val="90000"/>
              </a:lnSpc>
              <a:spcAft>
                <a:spcPts val="0"/>
              </a:spcAft>
            </a:pPr>
            <a:r>
              <a:rPr lang="ru-RU" sz="1600" b="1" kern="1400" dirty="0">
                <a:solidFill>
                  <a:schemeClr val="bg1"/>
                </a:solidFill>
                <a:latin typeface="Calibri" panose="020F0502020204030204" pitchFamily="34" charset="0"/>
                <a:ea typeface="HGGothicM"/>
                <a:cs typeface="Times New Roman" panose="02020603050405020304" pitchFamily="18" charset="0"/>
              </a:rPr>
              <a:t>Дементьева Юлия Владимировна</a:t>
            </a:r>
            <a:endParaRPr lang="ru-RU" sz="2800" b="1" kern="1400" dirty="0">
              <a:solidFill>
                <a:schemeClr val="bg1"/>
              </a:solidFill>
              <a:latin typeface="Calibri" panose="020F0502020204030204" pitchFamily="34" charset="0"/>
              <a:ea typeface="HGGothicM"/>
              <a:cs typeface="Times New Roman" panose="02020603050405020304" pitchFamily="18" charset="0"/>
            </a:endParaRPr>
          </a:p>
        </p:txBody>
      </p:sp>
      <p:sp>
        <p:nvSpPr>
          <p:cNvPr id="18434" name="Rectangle 2"/>
          <p:cNvSpPr>
            <a:spLocks noChangeArrowheads="1"/>
          </p:cNvSpPr>
          <p:nvPr/>
        </p:nvSpPr>
        <p:spPr bwMode="auto">
          <a:xfrm>
            <a:off x="1083734" y="1912264"/>
            <a:ext cx="3151829" cy="1092336"/>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87055294988</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ul</a:t>
            </a:r>
            <a:r>
              <a:rPr lang="ru-RU" sz="1400" dirty="0">
                <a:solidFill>
                  <a:schemeClr val="bg1"/>
                </a:solidFill>
              </a:rPr>
              <a:t>4</a:t>
            </a:r>
            <a:r>
              <a:rPr lang="en-US" sz="1400" dirty="0" err="1">
                <a:solidFill>
                  <a:schemeClr val="bg1"/>
                </a:solidFill>
              </a:rPr>
              <a:t>ik</a:t>
            </a:r>
            <a:r>
              <a:rPr lang="ru-RU" sz="1400" dirty="0">
                <a:solidFill>
                  <a:schemeClr val="bg1"/>
                </a:solidFill>
              </a:rPr>
              <a:t>_001@</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3100255"/>
            <a:ext cx="3439628" cy="551076"/>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ru-RU" sz="1400" b="1" dirty="0"/>
              <a:t>Дата рождения</a:t>
            </a:r>
            <a:r>
              <a:rPr lang="ru-RU" sz="1400" b="1" dirty="0" smtClean="0"/>
              <a:t>: </a:t>
            </a:r>
            <a:r>
              <a:rPr lang="ru-RU" sz="1400" dirty="0"/>
              <a:t>23.02.2001г</a:t>
            </a:r>
            <a:r>
              <a:rPr lang="ru-RU" sz="1400" dirty="0" smtClean="0"/>
              <a:t>.</a:t>
            </a:r>
          </a:p>
          <a:p>
            <a:r>
              <a:rPr lang="ru-RU" sz="1400" b="1" dirty="0" smtClean="0"/>
              <a:t>Семейное </a:t>
            </a:r>
            <a:r>
              <a:rPr lang="ru-RU" sz="1400" b="1" dirty="0"/>
              <a:t>положение:</a:t>
            </a:r>
            <a:r>
              <a:rPr lang="ru-RU" sz="1400" dirty="0"/>
              <a:t> </a:t>
            </a:r>
            <a:r>
              <a:rPr lang="ru-RU" sz="1400" dirty="0" smtClean="0"/>
              <a:t>не замужем</a:t>
            </a:r>
            <a:endParaRPr lang="ru-RU" sz="1400" dirty="0"/>
          </a:p>
        </p:txBody>
      </p:sp>
      <p:sp>
        <p:nvSpPr>
          <p:cNvPr id="16" name="Прямоугольник 15"/>
          <p:cNvSpPr/>
          <p:nvPr/>
        </p:nvSpPr>
        <p:spPr>
          <a:xfrm>
            <a:off x="4291864" y="480726"/>
            <a:ext cx="7471626" cy="777521"/>
          </a:xfrm>
          <a:prstGeom prst="rect">
            <a:avLst/>
          </a:prstGeom>
          <a:solidFill>
            <a:srgbClr val="DC5D01"/>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smtClean="0">
                <a:solidFill>
                  <a:schemeClr val="bg1"/>
                </a:solidFill>
              </a:rPr>
              <a:t>НАО «Восточно-Казахстанский университет </a:t>
            </a:r>
            <a:r>
              <a:rPr lang="ru-RU" sz="1400" dirty="0">
                <a:solidFill>
                  <a:schemeClr val="bg1"/>
                </a:solidFill>
              </a:rPr>
              <a:t>им. С. </a:t>
            </a:r>
            <a:r>
              <a:rPr lang="ru-RU" sz="1400" dirty="0" err="1" smtClean="0">
                <a:solidFill>
                  <a:schemeClr val="bg1"/>
                </a:solidFill>
              </a:rPr>
              <a:t>Аманжолова</a:t>
            </a:r>
            <a:r>
              <a:rPr lang="ru-RU" sz="1400" dirty="0" smtClean="0">
                <a:solidFill>
                  <a:schemeClr val="bg1"/>
                </a:solidFill>
              </a:rPr>
              <a:t>», </a:t>
            </a:r>
            <a:r>
              <a:rPr lang="ru-RU" sz="1400" dirty="0">
                <a:solidFill>
                  <a:schemeClr val="bg1"/>
                </a:solidFill>
              </a:rPr>
              <a:t>6В04102</a:t>
            </a:r>
            <a:r>
              <a:rPr lang="ru-RU" sz="1400" dirty="0"/>
              <a:t> </a:t>
            </a:r>
            <a:r>
              <a:rPr lang="ru-RU" sz="1400" dirty="0" smtClean="0">
                <a:solidFill>
                  <a:schemeClr val="bg1"/>
                </a:solidFill>
              </a:rPr>
              <a:t>Финансы (бакалавр)</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77521"/>
          </a:xfrm>
          <a:prstGeom prst="rect">
            <a:avLst/>
          </a:prstGeom>
          <a:solidFill>
            <a:schemeClr val="accent6">
              <a:lumMod val="60000"/>
              <a:lumOff val="4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a:lnSpc>
                <a:spcPct val="106000"/>
              </a:lnSpc>
              <a:spcAft>
                <a:spcPts val="0"/>
              </a:spcAft>
              <a:tabLst>
                <a:tab pos="2257425" algn="ctr"/>
              </a:tabLst>
            </a:pPr>
            <a:r>
              <a:rPr lang="ru-RU" sz="1400" dirty="0" smtClean="0"/>
              <a:t>-</a:t>
            </a:r>
            <a:endParaRPr lang="ru-RU" sz="1400" dirty="0" smtClean="0">
              <a:ea typeface="Calibri"/>
              <a:cs typeface="Times New Roman"/>
            </a:endParaRPr>
          </a:p>
        </p:txBody>
      </p:sp>
      <p:sp>
        <p:nvSpPr>
          <p:cNvPr id="22" name="Прямоугольник 21"/>
          <p:cNvSpPr/>
          <p:nvPr/>
        </p:nvSpPr>
        <p:spPr>
          <a:xfrm>
            <a:off x="4286365" y="2227079"/>
            <a:ext cx="7476066" cy="777521"/>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ru-RU" sz="1400" dirty="0">
              <a:solidFill>
                <a:prstClr val="black"/>
              </a:solidFill>
              <a:ea typeface="Calibri"/>
              <a:cs typeface="Times New Roman"/>
            </a:endParaRPr>
          </a:p>
        </p:txBody>
      </p:sp>
      <p:sp>
        <p:nvSpPr>
          <p:cNvPr id="23" name="Прямоугольник 22"/>
          <p:cNvSpPr/>
          <p:nvPr/>
        </p:nvSpPr>
        <p:spPr>
          <a:xfrm>
            <a:off x="4523362" y="3100255"/>
            <a:ext cx="7239069" cy="54912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a:t>
            </a:r>
            <a:r>
              <a:rPr lang="ru-RU" sz="1400" dirty="0" smtClean="0">
                <a:solidFill>
                  <a:schemeClr val="bg1"/>
                </a:solidFill>
                <a:ea typeface="Calibri"/>
                <a:cs typeface="Times New Roman"/>
              </a:rPr>
              <a:t> </a:t>
            </a:r>
          </a:p>
          <a:p>
            <a:pPr>
              <a:lnSpc>
                <a:spcPct val="106000"/>
              </a:lnSpc>
              <a:tabLst>
                <a:tab pos="2257425" algn="ctr"/>
              </a:tabLst>
            </a:pPr>
            <a:r>
              <a:rPr lang="kk-KZ" sz="1200" dirty="0" smtClean="0">
                <a:solidFill>
                  <a:schemeClr val="bg1"/>
                </a:solidFill>
              </a:rPr>
              <a:t>нет</a:t>
            </a:r>
            <a:endParaRPr lang="ru-RU" sz="1200" dirty="0" smtClean="0">
              <a:solidFill>
                <a:schemeClr val="bg1"/>
              </a:solidFill>
              <a:ea typeface="Calibri"/>
              <a:cs typeface="Times New Roman"/>
            </a:endParaRPr>
          </a:p>
        </p:txBody>
      </p:sp>
      <p:sp>
        <p:nvSpPr>
          <p:cNvPr id="24" name="Прямоугольник 23"/>
          <p:cNvSpPr/>
          <p:nvPr/>
        </p:nvSpPr>
        <p:spPr>
          <a:xfrm>
            <a:off x="1083735" y="3745035"/>
            <a:ext cx="10678696" cy="2441756"/>
          </a:xfrm>
          <a:prstGeom prst="rect">
            <a:avLst/>
          </a:prstGeom>
          <a:solidFill>
            <a:schemeClr val="accent6">
              <a:lumMod val="40000"/>
              <a:lumOff val="60000"/>
            </a:scheme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Владение языками</a:t>
            </a:r>
          </a:p>
          <a:p>
            <a:r>
              <a:rPr lang="ru-RU" sz="1400" dirty="0"/>
              <a:t>русский, </a:t>
            </a:r>
            <a:r>
              <a:rPr lang="ru-RU" sz="1400" dirty="0" smtClean="0"/>
              <a:t>казахский, английский </a:t>
            </a:r>
            <a:r>
              <a:rPr lang="ru-RU" sz="1400" dirty="0"/>
              <a:t>язык </a:t>
            </a:r>
          </a:p>
          <a:p>
            <a:pPr>
              <a:lnSpc>
                <a:spcPct val="106000"/>
              </a:lnSpc>
              <a:tabLst>
                <a:tab pos="2257425" algn="ctr"/>
              </a:tabLst>
            </a:pPr>
            <a:r>
              <a:rPr lang="ru-RU" sz="1400" b="1" dirty="0" smtClean="0">
                <a:ea typeface="Calibri"/>
                <a:cs typeface="Times New Roman"/>
              </a:rPr>
              <a:t>Достижения, награды </a:t>
            </a:r>
            <a:r>
              <a:rPr lang="ru-RU" sz="1400" dirty="0" smtClean="0">
                <a:ea typeface="Calibri"/>
                <a:cs typeface="Times New Roman"/>
              </a:rPr>
              <a:t>–</a:t>
            </a:r>
          </a:p>
          <a:p>
            <a:pPr>
              <a:lnSpc>
                <a:spcPct val="106000"/>
              </a:lnSpc>
              <a:tabLst>
                <a:tab pos="2257425" algn="ctr"/>
              </a:tabLst>
            </a:pPr>
            <a:r>
              <a:rPr lang="ru-RU" sz="1400" b="1" dirty="0" smtClean="0">
                <a:ea typeface="Calibri"/>
                <a:cs typeface="Times New Roman"/>
              </a:rPr>
              <a:t>Профессиональные знания и навыки</a:t>
            </a:r>
          </a:p>
          <a:p>
            <a:r>
              <a:rPr lang="ru-RU" sz="1400" dirty="0"/>
              <a:t>Владение 3-мя языками (Русский, казахский, английский</a:t>
            </a:r>
            <a:r>
              <a:rPr lang="ru-RU" sz="1400" dirty="0" smtClean="0"/>
              <a:t>), </a:t>
            </a:r>
            <a:r>
              <a:rPr lang="ru-RU" sz="1400" dirty="0"/>
              <a:t>Финансовая </a:t>
            </a:r>
            <a:r>
              <a:rPr lang="ru-RU" sz="1400" dirty="0" smtClean="0"/>
              <a:t>грамотность, </a:t>
            </a:r>
            <a:r>
              <a:rPr lang="en-US" sz="1400" dirty="0"/>
              <a:t>IT</a:t>
            </a:r>
            <a:r>
              <a:rPr lang="ru-RU" sz="1400" dirty="0"/>
              <a:t> навыки</a:t>
            </a:r>
          </a:p>
          <a:p>
            <a:pPr>
              <a:lnSpc>
                <a:spcPct val="106000"/>
              </a:lnSpc>
              <a:tabLst>
                <a:tab pos="2257425" algn="ctr"/>
              </a:tabLst>
            </a:pPr>
            <a:r>
              <a:rPr lang="ru-RU" sz="1400" b="1" dirty="0" smtClean="0">
                <a:ea typeface="Calibri"/>
                <a:cs typeface="Times New Roman"/>
              </a:rPr>
              <a:t>Личные качества</a:t>
            </a:r>
          </a:p>
          <a:p>
            <a:r>
              <a:rPr lang="ru-RU" sz="1400" dirty="0" smtClean="0"/>
              <a:t>Пунктуальность, Перспективность, </a:t>
            </a:r>
            <a:r>
              <a:rPr lang="ru-RU" sz="1400" dirty="0"/>
              <a:t>Целеустремленность </a:t>
            </a:r>
          </a:p>
          <a:p>
            <a:r>
              <a:rPr lang="ru-RU" sz="1400" b="1" dirty="0" smtClean="0">
                <a:ea typeface="Calibri"/>
                <a:cs typeface="Times New Roman"/>
              </a:rPr>
              <a:t>Жизненное кредо</a:t>
            </a:r>
            <a:endParaRPr lang="ru-RU" sz="1400" dirty="0" smtClean="0">
              <a:ea typeface="Calibri"/>
              <a:cs typeface="Times New Roman"/>
            </a:endParaRPr>
          </a:p>
          <a:p>
            <a:pPr>
              <a:lnSpc>
                <a:spcPct val="106000"/>
              </a:lnSpc>
              <a:tabLst>
                <a:tab pos="2257425" algn="ctr"/>
              </a:tabLst>
            </a:pPr>
            <a:r>
              <a:rPr lang="ru-RU" sz="1400" dirty="0" smtClean="0"/>
              <a:t>-</a:t>
            </a:r>
            <a:endParaRPr lang="ru-RU" sz="1400" dirty="0" smtClean="0">
              <a:ea typeface="Calibri"/>
              <a:cs typeface="Times New Roman"/>
            </a:endParaRP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8</a:t>
            </a:r>
            <a:endParaRPr lang="ru-RU" dirty="0"/>
          </a:p>
        </p:txBody>
      </p:sp>
      <p:sp>
        <p:nvSpPr>
          <p:cNvPr id="3" name="Прямоугольник 2"/>
          <p:cNvSpPr/>
          <p:nvPr/>
        </p:nvSpPr>
        <p:spPr>
          <a:xfrm>
            <a:off x="808228" y="6464089"/>
            <a:ext cx="10222647" cy="338554"/>
          </a:xfrm>
          <a:prstGeom prst="rect">
            <a:avLst/>
          </a:prstGeom>
          <a:noFill/>
        </p:spPr>
        <p:txBody>
          <a:bodyPr wrap="square">
            <a:spAutoFit/>
          </a:bodyPr>
          <a:lstStyle/>
          <a:p>
            <a:pPr algn="ctr"/>
            <a:r>
              <a:rPr lang="ru-RU" sz="1600" dirty="0" smtClean="0">
                <a:solidFill>
                  <a:srgbClr val="1F497D"/>
                </a:solidFill>
              </a:rPr>
              <a:t>ВЫСШАЯ ШКОЛА БИЗНЕСА И ПРАВА  </a:t>
            </a:r>
            <a:r>
              <a:rPr lang="ru-RU" sz="1600" dirty="0">
                <a:solidFill>
                  <a:srgbClr val="1F497D"/>
                </a:solidFill>
              </a:rPr>
              <a:t>/ </a:t>
            </a:r>
            <a:r>
              <a:rPr lang="ru-RU" sz="1600" dirty="0" smtClean="0">
                <a:solidFill>
                  <a:srgbClr val="1F497D"/>
                </a:solidFill>
              </a:rPr>
              <a:t> БИЗНЕС ЖӘНЕ </a:t>
            </a:r>
            <a:r>
              <a:rPr lang="ru-RU" sz="1600" dirty="0">
                <a:solidFill>
                  <a:srgbClr val="1F497D"/>
                </a:solidFill>
              </a:rPr>
              <a:t>ҚҰҚЫҚ </a:t>
            </a:r>
            <a:r>
              <a:rPr lang="ru-RU" sz="1600" dirty="0" smtClean="0">
                <a:solidFill>
                  <a:srgbClr val="1F497D"/>
                </a:solidFill>
              </a:rPr>
              <a:t>ЖОҒАРЫ МЕКТЕБІ</a:t>
            </a:r>
            <a:endParaRPr lang="ru-RU" sz="16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C5D01"/>
            </a:solidFill>
            <a:prstDash val="dash"/>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6896575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a:extLst>
              <a:ext uri="{28A0092B-C50C-407E-A947-70E740481C1C}">
                <a14:useLocalDpi xmlns:a14="http://schemas.microsoft.com/office/drawing/2010/main" val="0"/>
              </a:ext>
            </a:extLst>
          </a:blip>
          <a:srcRect/>
          <a:stretch>
            <a:fillRect/>
          </a:stretch>
        </p:blipFill>
        <p:spPr bwMode="auto">
          <a:xfrm>
            <a:off x="2761529" y="480720"/>
            <a:ext cx="1476340" cy="1361050"/>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Дәулетбек Жаңанұр </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b="1" dirty="0">
                <a:solidFill>
                  <a:schemeClr val="bg1"/>
                </a:solidFill>
              </a:rPr>
              <a:t> </a:t>
            </a:r>
            <a:r>
              <a:rPr lang="ru-RU" sz="1400" dirty="0" smtClean="0">
                <a:solidFill>
                  <a:schemeClr val="bg1"/>
                </a:solidFill>
              </a:rPr>
              <a:t>87762030886</a:t>
            </a:r>
          </a:p>
          <a:p>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dauletbekzananur</a:t>
            </a:r>
            <a:r>
              <a:rPr lang="ru-RU" sz="1400" dirty="0">
                <a:solidFill>
                  <a:schemeClr val="bg1"/>
                </a:solidFill>
              </a:rPr>
              <a:t>@</a:t>
            </a:r>
            <a:r>
              <a:rPr lang="en-US" sz="1400" dirty="0" err="1">
                <a:solidFill>
                  <a:schemeClr val="bg1"/>
                </a:solidFill>
              </a:rPr>
              <a:t>gmail</a:t>
            </a:r>
            <a:r>
              <a:rPr lang="ru-RU" sz="1400" dirty="0">
                <a:solidFill>
                  <a:schemeClr val="bg1"/>
                </a:solidFill>
              </a:rPr>
              <a:t>.</a:t>
            </a:r>
            <a:r>
              <a:rPr lang="en-US" sz="1400" dirty="0">
                <a:solidFill>
                  <a:schemeClr val="bg1"/>
                </a:solidFill>
              </a:rPr>
              <a:t>com</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27.01.1999ж</a:t>
            </a:r>
            <a:r>
              <a:rPr lang="kk-KZ" sz="1400" dirty="0" smtClean="0"/>
              <a:t>.</a:t>
            </a:r>
          </a:p>
          <a:p>
            <a:r>
              <a:rPr lang="kk-KZ" sz="1400" b="1" dirty="0" smtClean="0"/>
              <a:t>Отбасылық </a:t>
            </a:r>
            <a:r>
              <a:rPr lang="kk-KZ" sz="1400" b="1" dirty="0"/>
              <a:t>жағдайы: </a:t>
            </a:r>
            <a:r>
              <a:rPr lang="kk-KZ" sz="1400" dirty="0"/>
              <a:t>тұрмыста</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en-US" sz="1400" dirty="0" err="1"/>
              <a:t>Домбыра</a:t>
            </a:r>
            <a:r>
              <a:rPr lang="en-US" sz="1400" dirty="0"/>
              <a:t> </a:t>
            </a:r>
            <a:r>
              <a:rPr lang="en-US" sz="1400" dirty="0" err="1"/>
              <a:t>үйірмесі</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ru-RU" sz="1400" dirty="0"/>
              <a:t>ШҚО,</a:t>
            </a:r>
            <a:r>
              <a:rPr lang="ru-RU" sz="1400" dirty="0" err="1"/>
              <a:t>Өскеменқаласы</a:t>
            </a:r>
            <a:r>
              <a:rPr lang="ru-RU" sz="1400" dirty="0"/>
              <a:t>,"</a:t>
            </a:r>
            <a:r>
              <a:rPr lang="ru-RU" sz="1400" dirty="0" err="1"/>
              <a:t>Шәкәрім</a:t>
            </a:r>
            <a:r>
              <a:rPr lang="ru-RU" sz="1400" dirty="0"/>
              <a:t> </a:t>
            </a:r>
            <a:r>
              <a:rPr lang="ru-RU" sz="1400" dirty="0" err="1"/>
              <a:t>атындағы</a:t>
            </a:r>
            <a:r>
              <a:rPr lang="ru-RU" sz="1400" dirty="0"/>
              <a:t> </a:t>
            </a:r>
            <a:r>
              <a:rPr lang="en-US" sz="1400" dirty="0"/>
              <a:t>N</a:t>
            </a:r>
            <a:r>
              <a:rPr lang="ru-RU" sz="1400" dirty="0"/>
              <a:t>1 Орта </a:t>
            </a:r>
            <a:r>
              <a:rPr lang="ru-RU" sz="1400" dirty="0" err="1"/>
              <a:t>мектебі"КММ</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ru-RU" sz="1200" dirty="0"/>
              <a:t>"</a:t>
            </a:r>
            <a:r>
              <a:rPr lang="ru-RU" sz="1200" dirty="0" err="1"/>
              <a:t>Дәстүрлі</a:t>
            </a:r>
            <a:r>
              <a:rPr lang="ru-RU" sz="1200" dirty="0"/>
              <a:t> </a:t>
            </a:r>
            <a:r>
              <a:rPr lang="ru-RU" sz="1200" dirty="0" err="1"/>
              <a:t>әндер</a:t>
            </a:r>
            <a:r>
              <a:rPr lang="ru-RU" sz="1200" dirty="0"/>
              <a:t>" 3-орын, "</a:t>
            </a:r>
            <a:r>
              <a:rPr lang="ru-RU" sz="1200" dirty="0" err="1"/>
              <a:t>Ф.Оңғарсынова</a:t>
            </a:r>
            <a:r>
              <a:rPr lang="ru-RU" sz="1200" dirty="0"/>
              <a:t> </a:t>
            </a:r>
            <a:r>
              <a:rPr lang="ru-RU" sz="1200" dirty="0" err="1"/>
              <a:t>оқулары</a:t>
            </a:r>
            <a:r>
              <a:rPr lang="ru-RU" sz="1200" dirty="0"/>
              <a:t>" </a:t>
            </a:r>
            <a:r>
              <a:rPr lang="ru-RU" sz="1200" dirty="0" err="1"/>
              <a:t>облыстық</a:t>
            </a:r>
            <a:r>
              <a:rPr lang="ru-RU" sz="1200" dirty="0"/>
              <a:t> </a:t>
            </a:r>
            <a:r>
              <a:rPr lang="ru-RU" sz="1200" dirty="0" err="1"/>
              <a:t>байқауынан</a:t>
            </a:r>
            <a:r>
              <a:rPr lang="ru-RU" sz="1200" dirty="0"/>
              <a:t> 2-орын.</a:t>
            </a:r>
          </a:p>
          <a:p>
            <a:r>
              <a:rPr lang="ru-RU" sz="1200" b="1" dirty="0" smtClean="0"/>
              <a:t>К</a:t>
            </a:r>
            <a:r>
              <a:rPr lang="kk-KZ" sz="1200" b="1" dirty="0" smtClean="0"/>
              <a:t>әсіби білімі</a:t>
            </a:r>
            <a:r>
              <a:rPr lang="ru-RU" sz="1200" dirty="0"/>
              <a:t> </a:t>
            </a:r>
            <a:endParaRPr lang="ru-RU" sz="1200" dirty="0" smtClean="0"/>
          </a:p>
          <a:p>
            <a:r>
              <a:rPr lang="ru-RU" sz="1200" dirty="0" err="1"/>
              <a:t>Қазақ,орыс</a:t>
            </a:r>
            <a:r>
              <a:rPr lang="ru-RU" sz="1200" dirty="0"/>
              <a:t> </a:t>
            </a:r>
            <a:r>
              <a:rPr lang="ru-RU" sz="1200" dirty="0" err="1"/>
              <a:t>тілдерін</a:t>
            </a:r>
            <a:r>
              <a:rPr lang="ru-RU" sz="1200" dirty="0"/>
              <a:t> </a:t>
            </a:r>
            <a:r>
              <a:rPr lang="ru-RU" sz="1200" dirty="0" err="1"/>
              <a:t>меңгергем</a:t>
            </a:r>
            <a:endParaRPr lang="ru-RU" sz="1200" dirty="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smtClean="0"/>
              <a:t>-</a:t>
            </a:r>
            <a:endParaRPr lang="ru-RU" sz="1200" dirty="0"/>
          </a:p>
          <a:p>
            <a:r>
              <a:rPr lang="kk-KZ" sz="1200" b="1" dirty="0" smtClean="0"/>
              <a:t>Өмірлік ұстаным</a:t>
            </a:r>
            <a:endParaRPr lang="ru-RU" sz="1200" dirty="0" smtClean="0">
              <a:ea typeface="Calibri"/>
              <a:cs typeface="Times New Roman"/>
            </a:endParaRPr>
          </a:p>
          <a:p>
            <a:r>
              <a:rPr lang="kk-KZ" sz="1200" dirty="0"/>
              <a:t>Еңкейгенге еңкей,</a:t>
            </a:r>
            <a:endParaRPr lang="ru-RU" sz="1200" dirty="0"/>
          </a:p>
          <a:p>
            <a:r>
              <a:rPr lang="kk-KZ" sz="1200" dirty="0"/>
              <a:t>Әулиенің ұлы (қызы)емессің!</a:t>
            </a:r>
            <a:endParaRPr lang="ru-RU" sz="1200" dirty="0"/>
          </a:p>
          <a:p>
            <a:r>
              <a:rPr lang="kk-KZ" sz="1200" dirty="0"/>
              <a:t>Шалқайғанға шалқай,</a:t>
            </a:r>
            <a:endParaRPr lang="ru-RU" sz="1200" dirty="0"/>
          </a:p>
          <a:p>
            <a:r>
              <a:rPr lang="kk-KZ" sz="1200" dirty="0"/>
              <a:t>Сатып алған біреудің құлы емессің!</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16556260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C:\Users\0253~1\AppData\Local\Temp\IMG-20191008-WA0021.jpg"/>
          <p:cNvPicPr/>
          <p:nvPr/>
        </p:nvPicPr>
        <p:blipFill>
          <a:blip r:embed="rId2"/>
          <a:srcRect/>
          <a:stretch>
            <a:fillRect/>
          </a:stretch>
        </p:blipFill>
        <p:spPr bwMode="auto">
          <a:xfrm>
            <a:off x="2761529" y="472828"/>
            <a:ext cx="1476340" cy="1368941"/>
          </a:xfrm>
          <a:prstGeom prst="rect">
            <a:avLst/>
          </a:prstGeom>
          <a:noFill/>
          <a:ln w="9525">
            <a:noFill/>
            <a:miter lim="800000"/>
            <a:headEnd/>
            <a:tailEnd/>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Тұрғанова Жангүл </a:t>
            </a:r>
            <a:r>
              <a:rPr lang="kk-KZ" sz="1600" b="1" dirty="0" smtClean="0">
                <a:solidFill>
                  <a:schemeClr val="bg1"/>
                </a:solidFill>
              </a:rPr>
              <a:t>Ержанқызы</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b="1" dirty="0">
                <a:solidFill>
                  <a:schemeClr val="bg1"/>
                </a:solidFill>
              </a:rPr>
              <a:t> </a:t>
            </a:r>
            <a:r>
              <a:rPr lang="kk-KZ" sz="1400" dirty="0" smtClean="0">
                <a:solidFill>
                  <a:schemeClr val="bg1"/>
                </a:solidFill>
              </a:rPr>
              <a:t>87775424211</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zhangul</a:t>
            </a:r>
            <a:r>
              <a:rPr lang="ru-RU" sz="1400" dirty="0">
                <a:solidFill>
                  <a:schemeClr val="bg1"/>
                </a:solidFill>
              </a:rPr>
              <a:t>.</a:t>
            </a:r>
            <a:r>
              <a:rPr lang="en-US" sz="1400" dirty="0" err="1">
                <a:solidFill>
                  <a:schemeClr val="bg1"/>
                </a:solidFill>
              </a:rPr>
              <a:t>erzhankyzy</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15қараша 2000 </a:t>
            </a:r>
            <a:r>
              <a:rPr lang="kk-KZ" sz="1400" dirty="0" smtClean="0"/>
              <a:t>жыл</a:t>
            </a:r>
          </a:p>
          <a:p>
            <a:r>
              <a:rPr lang="kk-KZ" sz="1400" b="1" dirty="0" smtClean="0"/>
              <a:t>Отбасылық </a:t>
            </a:r>
            <a:r>
              <a:rPr lang="kk-KZ" sz="1400" b="1" dirty="0"/>
              <a:t>жағдайы: </a:t>
            </a:r>
            <a:r>
              <a:rPr lang="kk-KZ" sz="1400" dirty="0"/>
              <a:t>тұрмыста</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«А. Байтұрсынов атындағы №20 орта мектебі» КММ</a:t>
            </a:r>
            <a:endParaRPr lang="ru-RU" sz="10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ru-RU" sz="1200" dirty="0" smtClean="0"/>
              <a:t>-</a:t>
            </a:r>
            <a:endParaRPr lang="ru-RU" sz="1200" dirty="0"/>
          </a:p>
          <a:p>
            <a:r>
              <a:rPr lang="ru-RU" sz="1200" b="1" dirty="0" smtClean="0"/>
              <a:t>К</a:t>
            </a:r>
            <a:r>
              <a:rPr lang="kk-KZ" sz="1200" b="1" dirty="0" smtClean="0"/>
              <a:t>әсіби білімі</a:t>
            </a:r>
            <a:r>
              <a:rPr lang="ru-RU" sz="1200" dirty="0"/>
              <a:t> </a:t>
            </a:r>
            <a:endParaRPr lang="ru-RU" sz="1200" dirty="0" smtClean="0"/>
          </a:p>
          <a:p>
            <a:r>
              <a:rPr lang="ru-RU" sz="1200" dirty="0" err="1"/>
              <a:t>Қазақ,орыс</a:t>
            </a:r>
            <a:r>
              <a:rPr lang="ru-RU" sz="1200" dirty="0"/>
              <a:t> </a:t>
            </a:r>
            <a:r>
              <a:rPr lang="ru-RU" sz="1200" dirty="0" err="1"/>
              <a:t>тілдерін</a:t>
            </a:r>
            <a:r>
              <a:rPr lang="ru-RU" sz="1200" dirty="0"/>
              <a:t> </a:t>
            </a:r>
            <a:r>
              <a:rPr lang="ru-RU" sz="1200" dirty="0" err="1"/>
              <a:t>меңгергем</a:t>
            </a:r>
            <a:endParaRPr lang="ru-RU" sz="1200" dirty="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Ұқыптылық, сыпайылық, ізгілік, басқа адамдарға құрмет, шыншылдық, </a:t>
            </a:r>
            <a:r>
              <a:rPr lang="kk-KZ" sz="1200" dirty="0" smtClean="0"/>
              <a:t>шынайылық</a:t>
            </a:r>
            <a:endParaRPr lang="ru-RU" sz="1200" dirty="0"/>
          </a:p>
          <a:p>
            <a:r>
              <a:rPr lang="kk-KZ" sz="1200" b="1" dirty="0" smtClean="0"/>
              <a:t>Өмірлік ұстаным</a:t>
            </a:r>
            <a:endParaRPr lang="ru-RU" sz="1200" dirty="0" smtClean="0">
              <a:ea typeface="Calibri"/>
              <a:cs typeface="Times New Roman"/>
            </a:endParaRPr>
          </a:p>
          <a:p>
            <a:r>
              <a:rPr lang="kk-KZ" sz="1200" dirty="0"/>
              <a:t>Уақыт босқа кеткенді ұнатпайды ( ГенриФорд)</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2166616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c53b20f2-2d81-4b7b-b478-48ca02237c70.jpg"/>
          <p:cNvPicPr/>
          <p:nvPr/>
        </p:nvPicPr>
        <p:blipFill>
          <a:blip r:embed="rId2"/>
          <a:stretch>
            <a:fillRect/>
          </a:stretch>
        </p:blipFill>
        <p:spPr>
          <a:xfrm>
            <a:off x="2761529" y="472827"/>
            <a:ext cx="1476340" cy="1365885"/>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Әбілмажинова Жаннұр Қасенбекқызы </a:t>
            </a:r>
            <a:endParaRPr lang="ru-RU" sz="1600" b="1"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87781293474 </a:t>
            </a:r>
            <a:endParaRPr lang="ru-RU" sz="1400" dirty="0" smtClean="0">
              <a:solidFill>
                <a:schemeClr val="bg1"/>
              </a:solidFill>
            </a:endParaRP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err="1">
                <a:solidFill>
                  <a:schemeClr val="bg1"/>
                </a:solidFill>
              </a:rPr>
              <a:t>zhannur</a:t>
            </a:r>
            <a:r>
              <a:rPr lang="ru-RU" sz="1400" dirty="0">
                <a:solidFill>
                  <a:schemeClr val="bg1"/>
                </a:solidFill>
              </a:rPr>
              <a:t>.</a:t>
            </a:r>
            <a:r>
              <a:rPr lang="en-US" sz="1400" dirty="0" err="1">
                <a:solidFill>
                  <a:schemeClr val="bg1"/>
                </a:solidFill>
              </a:rPr>
              <a:t>abilmazhinova</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smtClean="0">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p>
          <a:p>
            <a:r>
              <a:rPr lang="kk-KZ" sz="1400" b="1" dirty="0" smtClean="0"/>
              <a:t>Отбасылық </a:t>
            </a:r>
            <a:r>
              <a:rPr lang="kk-KZ" sz="1400" b="1" dirty="0"/>
              <a:t>жағдайы: </a:t>
            </a:r>
            <a:r>
              <a:rPr lang="kk-KZ" sz="1400" dirty="0" smtClean="0"/>
              <a:t>тұрмыста емес</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a:t>«Жаңартылған білім беру бағдарламасы бойынша қашықтықтан оқыту әдістемесі» </a:t>
            </a:r>
            <a:r>
              <a:rPr lang="ru-RU" sz="1400" dirty="0"/>
              <a:t>(</a:t>
            </a:r>
            <a:r>
              <a:rPr lang="kk-KZ" sz="1400" dirty="0"/>
              <a:t>онлайн</a:t>
            </a:r>
            <a:r>
              <a:rPr lang="ru-RU" sz="1400" dirty="0" smtClean="0"/>
              <a:t>), </a:t>
            </a:r>
            <a:r>
              <a:rPr lang="kk-KZ" sz="1400" dirty="0"/>
              <a:t>Түрік тілі курсы (Қызығушылық бойынша) А1,А2.В1 деңгейлері</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Оралхан Бөкей атындағы №44 мектеп-лицей</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ru-RU" sz="1200" dirty="0"/>
              <a:t> </a:t>
            </a:r>
            <a:r>
              <a:rPr lang="kk-KZ" sz="1200" dirty="0"/>
              <a:t>«Жаңартылған білім беру бағдарламасы бойынша қашықтықтан оқыту әдістемесі» </a:t>
            </a:r>
            <a:r>
              <a:rPr lang="kk-KZ" sz="1200" dirty="0" smtClean="0"/>
              <a:t>курс</a:t>
            </a:r>
            <a:r>
              <a:rPr lang="ru-RU" sz="1200" dirty="0" smtClean="0"/>
              <a:t>, </a:t>
            </a:r>
            <a:r>
              <a:rPr lang="kk-KZ" sz="1200" dirty="0" smtClean="0"/>
              <a:t>«Абай-дана</a:t>
            </a:r>
            <a:r>
              <a:rPr lang="kk-KZ" sz="1200" dirty="0"/>
              <a:t>, Абай-дара қазақта» халықаралық байқауы, 1-орын (</a:t>
            </a:r>
            <a:r>
              <a:rPr lang="kk-KZ" sz="1200" dirty="0" smtClean="0"/>
              <a:t>онлайн)</a:t>
            </a:r>
            <a:r>
              <a:rPr lang="ru-RU" sz="1200" dirty="0" smtClean="0"/>
              <a:t>, </a:t>
            </a:r>
            <a:r>
              <a:rPr lang="kk-KZ" sz="1200" dirty="0" smtClean="0"/>
              <a:t>X </a:t>
            </a:r>
            <a:r>
              <a:rPr lang="kk-KZ" sz="1200" dirty="0"/>
              <a:t>МЕЖДУНАРОДНЫЙ ФОРУМ МОЛОДЫХ </a:t>
            </a:r>
            <a:r>
              <a:rPr lang="kk-KZ" sz="1200" dirty="0" smtClean="0"/>
              <a:t>УЧЕНЫХ</a:t>
            </a:r>
            <a:r>
              <a:rPr lang="ru-RU" sz="1200" dirty="0"/>
              <a:t> </a:t>
            </a:r>
            <a:r>
              <a:rPr lang="kk-KZ" sz="1200" dirty="0" smtClean="0"/>
              <a:t>СОВРЕМЕННЫЕ </a:t>
            </a:r>
            <a:r>
              <a:rPr lang="kk-KZ" sz="1200" dirty="0"/>
              <a:t>НАУЧНЫЕ НАПРАВЛЕНИЯ: ОТ ПРИКЛАДНЫХ ИССЛЕДОВАНИЙ ДО ИННОВАЦИЙ </a:t>
            </a:r>
            <a:r>
              <a:rPr lang="ru-RU" sz="1200" dirty="0"/>
              <a:t> </a:t>
            </a:r>
            <a:r>
              <a:rPr lang="kk-KZ" sz="1200" dirty="0" smtClean="0"/>
              <a:t>Мақала </a:t>
            </a:r>
            <a:r>
              <a:rPr lang="kk-KZ" sz="1200" dirty="0"/>
              <a:t>атауы: Түркі халықтары әдебиетіндегі фольклорлық </a:t>
            </a:r>
            <a:r>
              <a:rPr lang="kk-KZ" sz="1200" dirty="0" smtClean="0"/>
              <a:t>жанрлар</a:t>
            </a:r>
            <a:endParaRPr lang="ru-RU" sz="1200" dirty="0"/>
          </a:p>
          <a:p>
            <a:r>
              <a:rPr lang="ru-RU" sz="1200" b="1" dirty="0" smtClean="0"/>
              <a:t>К</a:t>
            </a:r>
            <a:r>
              <a:rPr lang="kk-KZ" sz="1200" b="1" dirty="0" smtClean="0"/>
              <a:t>әсіби білімі</a:t>
            </a:r>
            <a:r>
              <a:rPr lang="ru-RU" sz="1200" dirty="0"/>
              <a:t> </a:t>
            </a:r>
            <a:endParaRPr lang="ru-RU" sz="1200" dirty="0" smtClean="0"/>
          </a:p>
          <a:p>
            <a:r>
              <a:rPr lang="kk-KZ" sz="1200" dirty="0"/>
              <a:t>«Жаңартылған білім беру бағдарламасы бойынша қашықтықтан оқыту әдістемесі» курс</a:t>
            </a:r>
            <a:endParaRPr lang="ru-RU" sz="1200" dirty="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Әрқашан көңілді, мейірімді, басқаларға көмек бергенді, жинақылықты ұнатамын, берілген іске жауапкершілікпен қараймын, жоспарлы түрде жұмыс жасаған ұнайды</a:t>
            </a:r>
            <a:endParaRPr lang="ru-RU" sz="1200" dirty="0"/>
          </a:p>
          <a:p>
            <a:r>
              <a:rPr lang="kk-KZ" sz="1200" b="1" dirty="0" smtClean="0"/>
              <a:t>Өмірлік ұстаным</a:t>
            </a:r>
            <a:endParaRPr lang="ru-RU" sz="1200" dirty="0" smtClean="0">
              <a:ea typeface="Calibri"/>
              <a:cs typeface="Times New Roman"/>
            </a:endParaRPr>
          </a:p>
          <a:p>
            <a:r>
              <a:rPr lang="kk-KZ" sz="1200" dirty="0"/>
              <a:t>«Тәрбиесіз берген білім адамзаттың қас жауы» </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18801586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1.jpg"/>
          <p:cNvPicPr/>
          <p:nvPr/>
        </p:nvPicPr>
        <p:blipFill>
          <a:blip r:embed="rId2"/>
          <a:srcRect/>
          <a:stretch>
            <a:fillRect/>
          </a:stretch>
        </p:blipFill>
        <p:spPr>
          <a:xfrm>
            <a:off x="2761529" y="472826"/>
            <a:ext cx="1476340" cy="1365886"/>
          </a:xfrm>
          <a:prstGeom prst="rect">
            <a:avLst/>
          </a:prstGeom>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a:t>
            </a:r>
            <a:r>
              <a:rPr lang="ru-RU" sz="1600" b="1" dirty="0" err="1">
                <a:solidFill>
                  <a:schemeClr val="bg1"/>
                </a:solidFill>
              </a:rPr>
              <a:t>Сасанқызы</a:t>
            </a:r>
            <a:r>
              <a:rPr lang="ru-RU" sz="1600" b="1" dirty="0">
                <a:solidFill>
                  <a:schemeClr val="bg1"/>
                </a:solidFill>
              </a:rPr>
              <a:t> </a:t>
            </a:r>
            <a:r>
              <a:rPr lang="ru-RU" sz="1600" b="1" dirty="0" err="1">
                <a:solidFill>
                  <a:schemeClr val="bg1"/>
                </a:solidFill>
              </a:rPr>
              <a:t>Келбет</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87759254318</a:t>
            </a:r>
            <a:r>
              <a:rPr lang="ru-RU" sz="1400" dirty="0" smtClean="0">
                <a:solidFill>
                  <a:schemeClr val="bg1"/>
                </a:solidFill>
              </a:rPr>
              <a:t> </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dirty="0">
                <a:solidFill>
                  <a:schemeClr val="bg1"/>
                </a:solidFill>
              </a:rPr>
              <a:t>sasankyzy.k@gmIl.com</a:t>
            </a: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ru-RU" sz="1400" dirty="0" smtClean="0"/>
              <a:t>28.09.2000</a:t>
            </a:r>
            <a:endParaRPr lang="kk-KZ" sz="1400" dirty="0" smtClean="0"/>
          </a:p>
          <a:p>
            <a:r>
              <a:rPr lang="kk-KZ" sz="1400" b="1" dirty="0" smtClean="0"/>
              <a:t>Отбасылық </a:t>
            </a:r>
            <a:r>
              <a:rPr lang="kk-KZ" sz="1400" b="1" dirty="0"/>
              <a:t>жағдайы: </a:t>
            </a:r>
            <a:r>
              <a:rPr lang="kk-KZ" sz="1400" dirty="0" smtClean="0"/>
              <a:t>тұрмыста емес</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ru-RU" sz="1400" dirty="0" err="1"/>
              <a:t>Ахмет</a:t>
            </a:r>
            <a:r>
              <a:rPr lang="ru-RU" sz="1400" dirty="0"/>
              <a:t> </a:t>
            </a:r>
            <a:r>
              <a:rPr lang="ru-RU" sz="1400" dirty="0" err="1"/>
              <a:t>Байтұрсынов</a:t>
            </a:r>
            <a:r>
              <a:rPr lang="ru-RU" sz="1400" dirty="0"/>
              <a:t> </a:t>
            </a:r>
            <a:r>
              <a:rPr lang="ru-RU" sz="1400" dirty="0" err="1"/>
              <a:t>атындағы</a:t>
            </a:r>
            <a:r>
              <a:rPr lang="ru-RU" sz="1400" dirty="0"/>
              <a:t> №20 орта </a:t>
            </a:r>
            <a:r>
              <a:rPr lang="ru-RU" sz="1400" dirty="0" err="1"/>
              <a:t>мектеп</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ru-RU" sz="1200" dirty="0" smtClean="0"/>
              <a:t> </a:t>
            </a:r>
            <a:r>
              <a:rPr lang="ru-RU" sz="1200" dirty="0"/>
              <a:t>«</a:t>
            </a:r>
            <a:r>
              <a:rPr lang="ru-RU" sz="1200" dirty="0" err="1"/>
              <a:t>Мамандығым-мақтанышым</a:t>
            </a:r>
            <a:r>
              <a:rPr lang="ru-RU" sz="1200" dirty="0"/>
              <a:t>» </a:t>
            </a:r>
            <a:r>
              <a:rPr lang="ru-RU" sz="1200" dirty="0" err="1"/>
              <a:t>облыстық</a:t>
            </a:r>
            <a:r>
              <a:rPr lang="ru-RU" sz="1200" dirty="0"/>
              <a:t> олимпиада 3 -</a:t>
            </a:r>
            <a:r>
              <a:rPr lang="ru-RU" sz="1200" dirty="0" err="1"/>
              <a:t>орын</a:t>
            </a:r>
            <a:endParaRPr lang="ru-RU" sz="1200" dirty="0"/>
          </a:p>
          <a:p>
            <a:r>
              <a:rPr lang="ru-RU" sz="1200" b="1" dirty="0" smtClean="0"/>
              <a:t>К</a:t>
            </a:r>
            <a:r>
              <a:rPr lang="kk-KZ" sz="1200" b="1" dirty="0" smtClean="0"/>
              <a:t>әсіби білімі</a:t>
            </a:r>
            <a:r>
              <a:rPr lang="ru-RU" sz="1200" dirty="0"/>
              <a:t> </a:t>
            </a:r>
            <a:endParaRPr lang="ru-RU" sz="1200" dirty="0" smtClean="0"/>
          </a:p>
          <a:p>
            <a:r>
              <a:rPr lang="kk-KZ" sz="1200" dirty="0" smtClean="0"/>
              <a:t>-</a:t>
            </a:r>
            <a:endParaRPr lang="ru-RU" sz="1200" dirty="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ru-RU" sz="1200" dirty="0" err="1"/>
              <a:t>Адалдық</a:t>
            </a:r>
            <a:r>
              <a:rPr lang="ru-RU" sz="1200" dirty="0"/>
              <a:t>, </a:t>
            </a:r>
            <a:r>
              <a:rPr lang="ru-RU" sz="1200" dirty="0" err="1"/>
              <a:t>еңбексүйгіштік</a:t>
            </a:r>
            <a:r>
              <a:rPr lang="ru-RU" sz="1200" dirty="0"/>
              <a:t>, </a:t>
            </a:r>
            <a:r>
              <a:rPr lang="ru-RU" sz="1200" dirty="0" err="1"/>
              <a:t>зейінділік</a:t>
            </a:r>
            <a:r>
              <a:rPr lang="ru-RU" sz="1200" dirty="0"/>
              <a:t>, </a:t>
            </a:r>
            <a:r>
              <a:rPr lang="ru-RU" sz="1200" dirty="0" err="1"/>
              <a:t>сыпайылық</a:t>
            </a:r>
            <a:r>
              <a:rPr lang="ru-RU" sz="1200" dirty="0"/>
              <a:t>, </a:t>
            </a:r>
            <a:r>
              <a:rPr lang="ru-RU" sz="1200" dirty="0" err="1"/>
              <a:t>топпен</a:t>
            </a:r>
            <a:r>
              <a:rPr lang="ru-RU" sz="1200" dirty="0"/>
              <a:t> </a:t>
            </a:r>
            <a:r>
              <a:rPr lang="ru-RU" sz="1200" dirty="0" err="1"/>
              <a:t>жұмыс</a:t>
            </a:r>
            <a:r>
              <a:rPr lang="ru-RU" sz="1200" dirty="0"/>
              <a:t> </a:t>
            </a:r>
            <a:r>
              <a:rPr lang="ru-RU" sz="1200" dirty="0" err="1"/>
              <a:t>істей</a:t>
            </a:r>
            <a:r>
              <a:rPr lang="ru-RU" sz="1200" dirty="0"/>
              <a:t> </a:t>
            </a:r>
            <a:r>
              <a:rPr lang="ru-RU" sz="1200" dirty="0" err="1"/>
              <a:t>білу</a:t>
            </a:r>
            <a:r>
              <a:rPr lang="ru-RU" sz="1200" dirty="0"/>
              <a:t>, </a:t>
            </a:r>
            <a:r>
              <a:rPr lang="ru-RU" sz="1200" dirty="0" err="1"/>
              <a:t>жауапкершілік</a:t>
            </a:r>
            <a:r>
              <a:rPr lang="ru-RU" sz="1200" dirty="0"/>
              <a:t>,  </a:t>
            </a:r>
            <a:r>
              <a:rPr lang="ru-RU" sz="1200" dirty="0" err="1"/>
              <a:t>ұқыптылық</a:t>
            </a:r>
            <a:r>
              <a:rPr lang="ru-RU" sz="1200" dirty="0"/>
              <a:t>, </a:t>
            </a:r>
            <a:r>
              <a:rPr lang="ru-RU" sz="1200" dirty="0" err="1"/>
              <a:t>шығармашылық</a:t>
            </a:r>
            <a:r>
              <a:rPr lang="ru-RU" sz="1200" dirty="0"/>
              <a:t>.</a:t>
            </a:r>
          </a:p>
          <a:p>
            <a:r>
              <a:rPr lang="kk-KZ" sz="1200" b="1" dirty="0" smtClean="0"/>
              <a:t>Өмірлік ұстаным</a:t>
            </a:r>
            <a:endParaRPr lang="ru-RU" sz="1200" dirty="0" smtClean="0">
              <a:ea typeface="Calibri"/>
              <a:cs typeface="Times New Roman"/>
            </a:endParaRPr>
          </a:p>
          <a:p>
            <a:r>
              <a:rPr lang="ru-RU" sz="1200" dirty="0" err="1"/>
              <a:t>Өз</a:t>
            </a:r>
            <a:r>
              <a:rPr lang="ru-RU" sz="1200" dirty="0"/>
              <a:t> </a:t>
            </a:r>
            <a:r>
              <a:rPr lang="ru-RU" sz="1200" dirty="0" err="1"/>
              <a:t>еңбегіммен</a:t>
            </a:r>
            <a:r>
              <a:rPr lang="ru-RU" sz="1200" dirty="0"/>
              <a:t> </a:t>
            </a:r>
            <a:r>
              <a:rPr lang="ru-RU" sz="1200" dirty="0" err="1"/>
              <a:t>адамдарға</a:t>
            </a:r>
            <a:r>
              <a:rPr lang="ru-RU" sz="1200" dirty="0"/>
              <a:t> </a:t>
            </a:r>
            <a:r>
              <a:rPr lang="ru-RU" sz="1200" dirty="0" err="1"/>
              <a:t>қуаныш</a:t>
            </a:r>
            <a:r>
              <a:rPr lang="ru-RU" sz="1200" dirty="0"/>
              <a:t> </a:t>
            </a:r>
            <a:r>
              <a:rPr lang="ru-RU" sz="1200" dirty="0" err="1"/>
              <a:t>сыйлау</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339483872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p:nvPr/>
        </p:nvPicPr>
        <p:blipFill>
          <a:blip r:embed="rId2">
            <a:extLst>
              <a:ext uri="{28A0092B-C50C-407E-A947-70E740481C1C}">
                <a14:useLocalDpi xmlns:a14="http://schemas.microsoft.com/office/drawing/2010/main" val="0"/>
              </a:ext>
            </a:extLst>
          </a:blip>
          <a:srcRect/>
          <a:stretch>
            <a:fillRect/>
          </a:stretch>
        </p:blipFill>
        <p:spPr bwMode="auto">
          <a:xfrm>
            <a:off x="2761528" y="472825"/>
            <a:ext cx="1476341" cy="1368944"/>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Ержанқызы Назерке</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kk-KZ" sz="1400" dirty="0" smtClean="0">
                <a:solidFill>
                  <a:schemeClr val="bg1"/>
                </a:solidFill>
              </a:rPr>
              <a:t>87088289849</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en-US" sz="1400" dirty="0">
                <a:solidFill>
                  <a:schemeClr val="bg1"/>
                </a:solidFill>
              </a:rPr>
              <a:t>n</a:t>
            </a:r>
            <a:r>
              <a:rPr lang="ru-RU" sz="1400" dirty="0">
                <a:solidFill>
                  <a:schemeClr val="bg1"/>
                </a:solidFill>
              </a:rPr>
              <a:t>_</a:t>
            </a:r>
            <a:r>
              <a:rPr lang="en-US" sz="1400" dirty="0" err="1">
                <a:solidFill>
                  <a:schemeClr val="bg1"/>
                </a:solidFill>
              </a:rPr>
              <a:t>erzhankyzy</a:t>
            </a:r>
            <a:r>
              <a:rPr lang="ru-RU" sz="1400" dirty="0">
                <a:solidFill>
                  <a:schemeClr val="bg1"/>
                </a:solidFill>
              </a:rPr>
              <a:t>@</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11 маусым 2000 жыл</a:t>
            </a:r>
            <a:endParaRPr lang="ru-RU" sz="1400" dirty="0"/>
          </a:p>
          <a:p>
            <a:r>
              <a:rPr lang="kk-KZ" sz="1400" b="1" dirty="0" smtClean="0"/>
              <a:t>Отбасылық </a:t>
            </a:r>
            <a:r>
              <a:rPr lang="kk-KZ" sz="1400" b="1" dirty="0"/>
              <a:t>жағдайы: </a:t>
            </a:r>
            <a:r>
              <a:rPr lang="kk-KZ" sz="1400" dirty="0" smtClean="0"/>
              <a:t>тұрмыста емес</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«Шәкәрім атындағы №1 орта мектебі» КММ</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ru-RU" sz="1200" dirty="0" smtClean="0"/>
              <a:t> </a:t>
            </a:r>
            <a:r>
              <a:rPr lang="kk-KZ" sz="1200" dirty="0"/>
              <a:t>«Мамандығым-мақтанышым» облыстық олимпиада 2-орын</a:t>
            </a:r>
            <a:endParaRPr lang="ru-RU" sz="1200" dirty="0"/>
          </a:p>
          <a:p>
            <a:r>
              <a:rPr lang="ru-RU" sz="1200" b="1" dirty="0" smtClean="0"/>
              <a:t>К</a:t>
            </a:r>
            <a:r>
              <a:rPr lang="kk-KZ" sz="1200" b="1" dirty="0" smtClean="0"/>
              <a:t>әсіби білімі</a:t>
            </a:r>
            <a:r>
              <a:rPr lang="ru-RU" sz="1200" dirty="0"/>
              <a:t> </a:t>
            </a:r>
            <a:endParaRPr lang="ru-RU" sz="1200" dirty="0" smtClean="0"/>
          </a:p>
          <a:p>
            <a:r>
              <a:rPr lang="kk-KZ" sz="1200" dirty="0"/>
              <a:t>Қазақ тілі және орыс тілідерінде еркін </a:t>
            </a:r>
            <a:r>
              <a:rPr lang="kk-KZ" sz="1200" dirty="0" smtClean="0"/>
              <a:t>сөйлеймін</a:t>
            </a:r>
            <a:endParaRPr lang="ru-RU" sz="1200" dirty="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Ұқыптылық, сыпайылық, ізгілік, басқа адамдарға құрмет, шыншылдық, шынайылық</a:t>
            </a:r>
            <a:endParaRPr lang="ru-RU" sz="1200" dirty="0"/>
          </a:p>
          <a:p>
            <a:r>
              <a:rPr lang="kk-KZ" sz="1200" b="1" dirty="0" smtClean="0"/>
              <a:t>Өмірлік ұстаным</a:t>
            </a:r>
            <a:endParaRPr lang="ru-RU" sz="1200" dirty="0" smtClean="0">
              <a:ea typeface="Calibri"/>
              <a:cs typeface="Times New Roman"/>
            </a:endParaRPr>
          </a:p>
          <a:p>
            <a:r>
              <a:rPr lang="kk-KZ" sz="1200" dirty="0"/>
              <a:t>Бақыттың мәні – парасаттылықта, әркімнің өз алдына игілікті мақсат қоя білуінде, ол мақсат тек кездейсоқ рахат үшін емес, шынайы игілік үшін бағытталуында, адамның өз мінез-құлқын, іс-әрекетін ерікті түрде өзгертіп, ізгілікке бағыттап отыруында.</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19627913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2"/>
          <a:stretch>
            <a:fillRect/>
          </a:stretch>
        </p:blipFill>
        <p:spPr>
          <a:xfrm>
            <a:off x="2761528" y="480726"/>
            <a:ext cx="1476341"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 Сейлхан Асем Бауатайкызы</a:t>
            </a:r>
            <a:endParaRPr lang="ru-RU" sz="1600" dirty="0">
              <a:solidFill>
                <a:schemeClr val="bg1"/>
              </a:solidFill>
            </a:endParaRPr>
          </a:p>
        </p:txBody>
      </p:sp>
      <p:sp>
        <p:nvSpPr>
          <p:cNvPr id="18434" name="Rectangle 2"/>
          <p:cNvSpPr>
            <a:spLocks noChangeArrowheads="1"/>
          </p:cNvSpPr>
          <p:nvPr/>
        </p:nvSpPr>
        <p:spPr bwMode="auto">
          <a:xfrm>
            <a:off x="1083734" y="1941387"/>
            <a:ext cx="3154135" cy="996545"/>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400" dirty="0">
                <a:solidFill>
                  <a:schemeClr val="bg1"/>
                </a:solidFill>
                <a:ea typeface="Calibri" pitchFamily="34" charset="0"/>
                <a:cs typeface="Times New Roman" pitchFamily="18" charset="0"/>
              </a:rPr>
              <a:t>Тел.: </a:t>
            </a:r>
            <a:r>
              <a:rPr lang="ru-RU" sz="1400" dirty="0">
                <a:solidFill>
                  <a:schemeClr val="bg1"/>
                </a:solidFill>
              </a:rPr>
              <a:t>  </a:t>
            </a:r>
            <a:r>
              <a:rPr lang="ru-RU" sz="1400" b="1" dirty="0" smtClean="0">
                <a:solidFill>
                  <a:schemeClr val="bg1"/>
                </a:solidFill>
              </a:rPr>
              <a:t>87754990420</a:t>
            </a:r>
          </a:p>
          <a:p>
            <a:pPr algn="ctr"/>
            <a:r>
              <a:rPr lang="en-US" sz="1400" dirty="0" smtClean="0">
                <a:solidFill>
                  <a:schemeClr val="bg1"/>
                </a:solidFill>
                <a:ea typeface="Calibri" pitchFamily="34" charset="0"/>
                <a:cs typeface="Times New Roman" pitchFamily="18" charset="0"/>
              </a:rPr>
              <a:t>E-mail</a:t>
            </a:r>
            <a:r>
              <a:rPr lang="en-US" sz="1400" dirty="0">
                <a:solidFill>
                  <a:schemeClr val="bg1"/>
                </a:solidFill>
                <a:ea typeface="Calibri" pitchFamily="34" charset="0"/>
                <a:cs typeface="Times New Roman" pitchFamily="18" charset="0"/>
              </a:rPr>
              <a:t>: </a:t>
            </a:r>
            <a:r>
              <a:rPr lang="ru-RU" sz="1400" b="1" dirty="0">
                <a:solidFill>
                  <a:schemeClr val="bg1"/>
                </a:solidFill>
              </a:rPr>
              <a:t>asemsejlhan48@gmail.com</a:t>
            </a:r>
            <a:endParaRPr lang="ru-RU" sz="1400" dirty="0">
              <a:solidFill>
                <a:schemeClr val="bg1"/>
              </a:solidFill>
            </a:endParaRPr>
          </a:p>
        </p:txBody>
      </p:sp>
      <p:sp>
        <p:nvSpPr>
          <p:cNvPr id="18435" name="Rectangle 3"/>
          <p:cNvSpPr>
            <a:spLocks noChangeArrowheads="1"/>
          </p:cNvSpPr>
          <p:nvPr/>
        </p:nvSpPr>
        <p:spPr bwMode="auto">
          <a:xfrm>
            <a:off x="1083735" y="3057786"/>
            <a:ext cx="3844568" cy="775661"/>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lang="kk-KZ" sz="1400" b="1" dirty="0" smtClean="0"/>
              <a:t>Туған жылы:</a:t>
            </a:r>
            <a:r>
              <a:rPr lang="kk-KZ" sz="1400" dirty="0" smtClean="0"/>
              <a:t> </a:t>
            </a:r>
            <a:r>
              <a:rPr lang="kk-KZ" sz="1400" dirty="0"/>
              <a:t>13.02.2001</a:t>
            </a:r>
            <a:endParaRPr lang="ru-RU" sz="1400" dirty="0"/>
          </a:p>
          <a:p>
            <a:r>
              <a:rPr lang="kk-KZ" sz="1400" b="1" dirty="0" smtClean="0"/>
              <a:t>Отбасылық </a:t>
            </a:r>
            <a:r>
              <a:rPr lang="kk-KZ" sz="1400" b="1" dirty="0"/>
              <a:t>жағдайы: </a:t>
            </a:r>
            <a:r>
              <a:rPr lang="kk-KZ" sz="1400" dirty="0" smtClean="0"/>
              <a:t>тұрмыста емес</a:t>
            </a:r>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Білімі</a:t>
            </a:r>
            <a:endParaRPr lang="ru-RU" sz="1400" b="1" dirty="0" smtClean="0">
              <a:solidFill>
                <a:schemeClr val="bg1"/>
              </a:solidFill>
              <a:ea typeface="Calibri"/>
              <a:cs typeface="Times New Roman"/>
            </a:endParaRPr>
          </a:p>
          <a:p>
            <a:pPr>
              <a:lnSpc>
                <a:spcPct val="106000"/>
              </a:lnSpc>
              <a:tabLst>
                <a:tab pos="2257425" algn="ctr"/>
              </a:tabLst>
            </a:pPr>
            <a:r>
              <a:rPr lang="kk-KZ" sz="1400" dirty="0" smtClean="0">
                <a:solidFill>
                  <a:schemeClr val="bg1"/>
                </a:solidFill>
              </a:rPr>
              <a:t>«С.Аманжолов </a:t>
            </a:r>
            <a:r>
              <a:rPr lang="kk-KZ" sz="1400" dirty="0">
                <a:solidFill>
                  <a:schemeClr val="bg1"/>
                </a:solidFill>
              </a:rPr>
              <a:t>атындағы Шығыс Қазақстан </a:t>
            </a:r>
            <a:r>
              <a:rPr lang="kk-KZ" sz="1400" dirty="0" smtClean="0">
                <a:solidFill>
                  <a:schemeClr val="bg1"/>
                </a:solidFill>
              </a:rPr>
              <a:t>университеті» ҚЕАК</a:t>
            </a:r>
            <a:r>
              <a:rPr lang="kk-KZ" sz="1400" dirty="0">
                <a:solidFill>
                  <a:schemeClr val="bg1"/>
                </a:solidFill>
              </a:rPr>
              <a:t>, 5В011700 Қазақ тілі мен әдебиеті </a:t>
            </a:r>
            <a:r>
              <a:rPr lang="kk-KZ" sz="1400" dirty="0" smtClean="0">
                <a:solidFill>
                  <a:schemeClr val="bg1"/>
                </a:solidFill>
              </a:rPr>
              <a:t>(бакалавр</a:t>
            </a:r>
            <a:r>
              <a:rPr lang="kk-KZ" sz="1400" dirty="0">
                <a:solidFill>
                  <a:schemeClr val="bg1"/>
                </a:solidFill>
              </a:rPr>
              <a:t>)</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737874"/>
          </a:xfrm>
          <a:prstGeom prst="rect">
            <a:avLst/>
          </a:prstGeom>
          <a:solidFill>
            <a:srgbClr val="DB65D5">
              <a:alpha val="59000"/>
            </a:srgbClr>
          </a:solidFill>
        </p:spPr>
        <p:txBody>
          <a:bodyPr wrap="square">
            <a:noAutofit/>
          </a:bodyPr>
          <a:lstStyle/>
          <a:p>
            <a:pPr lvl="0">
              <a:lnSpc>
                <a:spcPct val="106000"/>
              </a:lnSpc>
              <a:tabLst>
                <a:tab pos="2257425" algn="ctr"/>
              </a:tabLst>
            </a:pPr>
            <a:r>
              <a:rPr lang="kk-KZ" sz="1400" b="1" dirty="0" smtClean="0"/>
              <a:t>Қосымша білімі</a:t>
            </a:r>
          </a:p>
          <a:p>
            <a:pPr lvl="0">
              <a:lnSpc>
                <a:spcPct val="106000"/>
              </a:lnSpc>
              <a:tabLst>
                <a:tab pos="2257425" algn="ctr"/>
              </a:tabLst>
            </a:pPr>
            <a:r>
              <a:rPr lang="kk-KZ" sz="1400" dirty="0" smtClean="0"/>
              <a:t>-</a:t>
            </a:r>
            <a:endParaRPr lang="ru-RU" sz="1400" dirty="0" smtClean="0">
              <a:ea typeface="Calibri"/>
              <a:cs typeface="Times New Roman"/>
            </a:endParaRPr>
          </a:p>
        </p:txBody>
      </p:sp>
      <p:sp>
        <p:nvSpPr>
          <p:cNvPr id="22" name="Прямоугольник 21"/>
          <p:cNvSpPr/>
          <p:nvPr/>
        </p:nvSpPr>
        <p:spPr>
          <a:xfrm>
            <a:off x="4290064" y="2187432"/>
            <a:ext cx="7481536" cy="758926"/>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400" b="1" dirty="0" smtClean="0"/>
              <a:t>Өндірістік практика өткен жері</a:t>
            </a:r>
            <a:endParaRPr lang="ru-RU" sz="1400" b="1" dirty="0" smtClean="0">
              <a:solidFill>
                <a:prstClr val="black"/>
              </a:solidFill>
              <a:ea typeface="Calibri"/>
              <a:cs typeface="Times New Roman"/>
            </a:endParaRPr>
          </a:p>
          <a:p>
            <a:r>
              <a:rPr lang="kk-KZ" sz="1400" dirty="0"/>
              <a:t>«Шәкәрім атындағы №1 орта мектебі» КММ</a:t>
            </a:r>
            <a:endParaRPr lang="ru-RU" sz="1400" dirty="0">
              <a:latin typeface="Times New Roman" panose="02020603050405020304" pitchFamily="18" charset="0"/>
              <a:ea typeface="Times New Roman" panose="02020603050405020304" pitchFamily="18" charset="0"/>
            </a:endParaRPr>
          </a:p>
        </p:txBody>
      </p:sp>
      <p:sp>
        <p:nvSpPr>
          <p:cNvPr id="23" name="Прямоугольник 22"/>
          <p:cNvSpPr/>
          <p:nvPr/>
        </p:nvSpPr>
        <p:spPr>
          <a:xfrm>
            <a:off x="4928302" y="3057787"/>
            <a:ext cx="6843298" cy="775660"/>
          </a:xfrm>
          <a:prstGeom prst="rect">
            <a:avLst/>
          </a:prstGeom>
          <a:solidFill>
            <a:srgbClr val="1F497D"/>
          </a:solidFill>
        </p:spPr>
        <p:txBody>
          <a:bodyPr wrap="square">
            <a:noAutofit/>
          </a:bodyPr>
          <a:lstStyle/>
          <a:p>
            <a:pPr>
              <a:lnSpc>
                <a:spcPct val="106000"/>
              </a:lnSpc>
              <a:tabLst>
                <a:tab pos="2257425" algn="ctr"/>
              </a:tabLst>
            </a:pPr>
            <a:r>
              <a:rPr lang="ru-RU" sz="1400" b="1" dirty="0" err="1" smtClean="0">
                <a:solidFill>
                  <a:schemeClr val="bg1"/>
                </a:solidFill>
                <a:ea typeface="Calibri"/>
                <a:cs typeface="Times New Roman"/>
              </a:rPr>
              <a:t>Жұмыс тәжірибесі</a:t>
            </a:r>
            <a:r>
              <a:rPr lang="ru-RU" sz="1400" b="1" dirty="0" smtClean="0">
                <a:solidFill>
                  <a:schemeClr val="bg1"/>
                </a:solidFill>
                <a:ea typeface="Calibri"/>
                <a:cs typeface="Times New Roman"/>
              </a:rPr>
              <a:t> </a:t>
            </a:r>
          </a:p>
          <a:p>
            <a:pPr lvl="0"/>
            <a:r>
              <a:rPr lang="kk-KZ" sz="1400" dirty="0" smtClean="0">
                <a:solidFill>
                  <a:schemeClr val="bg1"/>
                </a:solidFill>
                <a:ea typeface="Calibri"/>
                <a:cs typeface="Times New Roman"/>
              </a:rPr>
              <a:t>жоқ</a:t>
            </a:r>
            <a:endParaRPr lang="ru-RU" sz="1400" dirty="0" smtClean="0">
              <a:solidFill>
                <a:schemeClr val="bg1"/>
              </a:solidFill>
              <a:ea typeface="Calibri"/>
              <a:cs typeface="Times New Roman"/>
            </a:endParaRPr>
          </a:p>
        </p:txBody>
      </p:sp>
      <p:sp>
        <p:nvSpPr>
          <p:cNvPr id="24" name="Прямоугольник 23"/>
          <p:cNvSpPr/>
          <p:nvPr/>
        </p:nvSpPr>
        <p:spPr>
          <a:xfrm>
            <a:off x="1083734" y="3903942"/>
            <a:ext cx="10678696" cy="2376962"/>
          </a:xfrm>
          <a:prstGeom prst="rect">
            <a:avLst/>
          </a:prstGeom>
          <a:solidFill>
            <a:srgbClr val="DB65D5">
              <a:alpha val="25000"/>
            </a:srgbClr>
          </a:solidFill>
        </p:spPr>
        <p:txBody>
          <a:bodyPr wrap="square">
            <a:noAutofit/>
          </a:bodyPr>
          <a:lstStyle/>
          <a:p>
            <a:pPr lvl="0">
              <a:lnSpc>
                <a:spcPct val="106000"/>
              </a:lnSpc>
              <a:tabLst>
                <a:tab pos="2257425" algn="ctr"/>
              </a:tabLst>
            </a:pPr>
            <a:r>
              <a:rPr lang="kk-KZ" sz="1200" b="1" dirty="0" smtClean="0"/>
              <a:t>Тілдерді меңгеруі</a:t>
            </a:r>
            <a:endParaRPr lang="ru-RU" sz="1200" b="1" dirty="0" smtClean="0">
              <a:solidFill>
                <a:prstClr val="black"/>
              </a:solidFill>
              <a:ea typeface="Calibri"/>
              <a:cs typeface="Times New Roman"/>
            </a:endParaRPr>
          </a:p>
          <a:p>
            <a:r>
              <a:rPr lang="kk-KZ" sz="1200" dirty="0"/>
              <a:t>қазақ тілі және орыс </a:t>
            </a:r>
            <a:r>
              <a:rPr lang="kk-KZ" sz="1200" dirty="0" smtClean="0"/>
              <a:t>тілі</a:t>
            </a:r>
          </a:p>
          <a:p>
            <a:r>
              <a:rPr lang="kk-KZ" sz="1200" b="1" dirty="0" smtClean="0"/>
              <a:t>Жетістіктері</a:t>
            </a:r>
            <a:r>
              <a:rPr lang="ru-RU" sz="1200" b="1" dirty="0" smtClean="0"/>
              <a:t>, </a:t>
            </a:r>
            <a:r>
              <a:rPr lang="kk-KZ" sz="1200" b="1" dirty="0" smtClean="0"/>
              <a:t>марапаттары </a:t>
            </a:r>
            <a:r>
              <a:rPr lang="ru-RU" sz="1200" dirty="0" smtClean="0"/>
              <a:t> </a:t>
            </a:r>
            <a:r>
              <a:rPr lang="kk-KZ" sz="1200" dirty="0" smtClean="0"/>
              <a:t>-</a:t>
            </a:r>
            <a:endParaRPr lang="ru-RU" sz="1200" dirty="0"/>
          </a:p>
          <a:p>
            <a:r>
              <a:rPr lang="ru-RU" sz="1200" b="1" dirty="0" smtClean="0"/>
              <a:t>К</a:t>
            </a:r>
            <a:r>
              <a:rPr lang="kk-KZ" sz="1200" b="1" dirty="0" smtClean="0"/>
              <a:t>әсіби білімі</a:t>
            </a:r>
            <a:r>
              <a:rPr lang="ru-RU" sz="1200" dirty="0"/>
              <a:t> </a:t>
            </a:r>
            <a:endParaRPr lang="ru-RU" sz="1200" dirty="0" smtClean="0"/>
          </a:p>
          <a:p>
            <a:r>
              <a:rPr lang="kk-KZ" sz="1200" dirty="0"/>
              <a:t>Қазақ тілі және орыс тілідерінде еркін </a:t>
            </a:r>
            <a:r>
              <a:rPr lang="kk-KZ" sz="1200" dirty="0" smtClean="0"/>
              <a:t>сөйлеймін</a:t>
            </a:r>
            <a:endParaRPr lang="ru-RU" sz="1200" dirty="0"/>
          </a:p>
          <a:p>
            <a:pPr>
              <a:lnSpc>
                <a:spcPct val="106000"/>
              </a:lnSpc>
              <a:tabLst>
                <a:tab pos="2257425" algn="ctr"/>
              </a:tabLst>
            </a:pPr>
            <a:r>
              <a:rPr lang="kk-KZ" sz="1200" b="1" dirty="0" smtClean="0"/>
              <a:t>Жеке қасиеттері</a:t>
            </a:r>
            <a:endParaRPr lang="ru-RU" sz="1200" b="1" dirty="0" smtClean="0">
              <a:ea typeface="Calibri"/>
              <a:cs typeface="Times New Roman"/>
            </a:endParaRPr>
          </a:p>
          <a:p>
            <a:r>
              <a:rPr lang="kk-KZ" sz="1200" dirty="0"/>
              <a:t>Ұқыптылық, қарым-қатынас, ізгі ниет. </a:t>
            </a:r>
            <a:endParaRPr lang="ru-RU" sz="1200" dirty="0"/>
          </a:p>
          <a:p>
            <a:r>
              <a:rPr lang="kk-KZ" sz="1200" b="1" dirty="0" smtClean="0"/>
              <a:t>Өмірлік ұстаным</a:t>
            </a:r>
            <a:endParaRPr lang="ru-RU" sz="1200" dirty="0" smtClean="0">
              <a:ea typeface="Calibri"/>
              <a:cs typeface="Times New Roman"/>
            </a:endParaRPr>
          </a:p>
          <a:p>
            <a:r>
              <a:rPr lang="kk-KZ" sz="1200" dirty="0"/>
              <a:t>Желдің бағытын өзгерте алмасаңыз да, мақсатыңызға жету үшін кемеңіздің желкенін көтере аласыз! </a:t>
            </a:r>
            <a:endParaRPr lang="ru-RU" sz="12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13</a:t>
            </a:r>
            <a:endParaRPr lang="ru-RU" dirty="0"/>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
        <p:nvSpPr>
          <p:cNvPr id="21" name="Прямоугольник 20"/>
          <p:cNvSpPr/>
          <p:nvPr/>
        </p:nvSpPr>
        <p:spPr>
          <a:xfrm>
            <a:off x="808228" y="6464089"/>
            <a:ext cx="10222647" cy="276999"/>
          </a:xfrm>
          <a:prstGeom prst="rect">
            <a:avLst/>
          </a:prstGeom>
          <a:noFill/>
        </p:spPr>
        <p:txBody>
          <a:bodyPr wrap="square">
            <a:spAutoFit/>
          </a:bodyPr>
          <a:lstStyle/>
          <a:p>
            <a:pPr algn="ctr"/>
            <a:r>
              <a:rPr lang="ru-RU" sz="1200" dirty="0">
                <a:solidFill>
                  <a:srgbClr val="1F497D"/>
                </a:solidFill>
              </a:rPr>
              <a:t>ВЫСШАЯ ШКОЛА ГУМАНИТАРНЫХ НАУК / ГУМАНИТАРЛЫҚ ҒЫЛЫМДАР ЖОҒАРЫ МЕКТЕБІ</a:t>
            </a:r>
          </a:p>
        </p:txBody>
      </p:sp>
    </p:spTree>
    <p:extLst>
      <p:ext uri="{BB962C8B-B14F-4D97-AF65-F5344CB8AC3E}">
        <p14:creationId xmlns:p14="http://schemas.microsoft.com/office/powerpoint/2010/main" val="7730823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https://sun9-19.userapi.com/impg/In2SbHIrmzA0Tuqr3YnPELSCTnhZh3B_LCbH4Q/riq_1oSmPQY.jpg?size=810x1080&amp;quality=96&amp;sign=ce1120c65ba372cf3fc02cb37181e676&amp;type=albu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829" y="473146"/>
            <a:ext cx="1480039" cy="1368624"/>
          </a:xfrm>
          <a:prstGeom prst="rect">
            <a:avLst/>
          </a:prstGeom>
          <a:noFill/>
          <a:ln>
            <a:noFill/>
          </a:ln>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kk-KZ" sz="1600" b="1" dirty="0">
                <a:solidFill>
                  <a:schemeClr val="bg1"/>
                </a:solidFill>
              </a:rPr>
              <a:t>Воробьева Валерия Владиславовна</a:t>
            </a:r>
            <a:endParaRPr lang="ru-RU" sz="1600" b="1" dirty="0">
              <a:solidFill>
                <a:schemeClr val="bg1"/>
              </a:solidFill>
            </a:endParaRPr>
          </a:p>
          <a:p>
            <a:pPr algn="ct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Тел.: </a:t>
            </a:r>
            <a:r>
              <a:rPr lang="ru-RU" sz="1400" dirty="0" smtClean="0">
                <a:solidFill>
                  <a:schemeClr val="bg1"/>
                </a:solidFill>
              </a:rPr>
              <a:t>8-777-541-32-82</a:t>
            </a:r>
          </a:p>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E-mail: </a:t>
            </a:r>
            <a:r>
              <a:rPr lang="en-US" sz="1400" dirty="0" err="1">
                <a:solidFill>
                  <a:schemeClr val="bg1"/>
                </a:solidFill>
              </a:rPr>
              <a:t>valerielv</a:t>
            </a:r>
            <a:r>
              <a:rPr lang="ru-RU" sz="1400" dirty="0">
                <a:solidFill>
                  <a:schemeClr val="bg1"/>
                </a:solidFill>
              </a:rPr>
              <a:t>2000@</a:t>
            </a:r>
            <a:r>
              <a:rPr lang="en-US" sz="1400" dirty="0" err="1">
                <a:solidFill>
                  <a:schemeClr val="bg1"/>
                </a:solidFill>
              </a:rPr>
              <a:t>gmail</a:t>
            </a:r>
            <a:r>
              <a:rPr lang="ru-RU" sz="1400" dirty="0">
                <a:solidFill>
                  <a:schemeClr val="bg1"/>
                </a:solidFill>
              </a:rPr>
              <a:t>.</a:t>
            </a:r>
            <a:r>
              <a:rPr lang="en-US" sz="1400" dirty="0">
                <a:solidFill>
                  <a:schemeClr val="bg1"/>
                </a:solidFill>
              </a:rPr>
              <a:t>com</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5 августа 2000г</a:t>
            </a:r>
            <a:r>
              <a:rPr lang="ru-RU" sz="1400" dirty="0" smtClean="0"/>
              <a:t>.</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5В050400 </a:t>
            </a:r>
            <a:r>
              <a:rPr lang="ru-RU" sz="1400" dirty="0" smtClean="0">
                <a:solidFill>
                  <a:schemeClr val="bg1"/>
                </a:solidFill>
              </a:rPr>
              <a:t>Журналистика </a:t>
            </a:r>
            <a:r>
              <a:rPr lang="ru-RU" sz="1400" dirty="0">
                <a:solidFill>
                  <a:schemeClr val="bg1"/>
                </a:solidFill>
              </a:rPr>
              <a:t>(бакалавр)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ru-RU" sz="1200" dirty="0"/>
              <a:t>Детская художественная </a:t>
            </a:r>
            <a:r>
              <a:rPr lang="ru-RU" sz="1200" dirty="0" smtClean="0"/>
              <a:t>школа, </a:t>
            </a:r>
            <a:r>
              <a:rPr lang="ru-RU" sz="1200" dirty="0"/>
              <a:t>Диплом об окончании</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a:t>телеканал «</a:t>
            </a:r>
            <a:r>
              <a:rPr lang="ru-RU" sz="1400" dirty="0" err="1"/>
              <a:t>Altai</a:t>
            </a:r>
            <a:r>
              <a:rPr lang="ru-RU" sz="1400" dirty="0" smtClean="0"/>
              <a:t>», </a:t>
            </a:r>
            <a:r>
              <a:rPr lang="ru-RU" sz="1400" dirty="0"/>
              <a:t>Областная газета «Рудный Алтай»</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ru-RU" sz="1400" dirty="0" err="1">
                <a:solidFill>
                  <a:schemeClr val="bg1"/>
                </a:solidFill>
              </a:rPr>
              <a:t>Ресто</a:t>
            </a:r>
            <a:r>
              <a:rPr lang="ru-RU" sz="1400" dirty="0">
                <a:solidFill>
                  <a:schemeClr val="bg1"/>
                </a:solidFill>
              </a:rPr>
              <a:t>-бар </a:t>
            </a:r>
            <a:r>
              <a:rPr lang="en-US" sz="1400" dirty="0">
                <a:solidFill>
                  <a:schemeClr val="bg1"/>
                </a:solidFill>
              </a:rPr>
              <a:t>Garden </a:t>
            </a:r>
            <a:r>
              <a:rPr lang="en-US" sz="1400" dirty="0" smtClean="0">
                <a:solidFill>
                  <a:schemeClr val="bg1"/>
                </a:solidFill>
              </a:rPr>
              <a:t>Room</a:t>
            </a:r>
            <a:r>
              <a:rPr lang="kk-KZ" sz="1400" dirty="0" smtClean="0">
                <a:solidFill>
                  <a:schemeClr val="bg1"/>
                </a:solidFill>
              </a:rPr>
              <a:t>, </a:t>
            </a:r>
            <a:r>
              <a:rPr lang="ru-RU" sz="1400" dirty="0">
                <a:solidFill>
                  <a:schemeClr val="bg1"/>
                </a:solidFill>
              </a:rPr>
              <a:t>Официант, старший официант, </a:t>
            </a:r>
            <a:r>
              <a:rPr lang="ru-RU" sz="1400" dirty="0" smtClean="0">
                <a:solidFill>
                  <a:schemeClr val="bg1"/>
                </a:solidFill>
              </a:rPr>
              <a:t>администратор</a:t>
            </a:r>
          </a:p>
          <a:p>
            <a:pPr lvl="0"/>
            <a:r>
              <a:rPr lang="ru-RU" sz="1400" dirty="0">
                <a:solidFill>
                  <a:schemeClr val="bg1"/>
                </a:solidFill>
              </a:rPr>
              <a:t>Ресторан  </a:t>
            </a:r>
            <a:r>
              <a:rPr lang="ru-RU" sz="1400" dirty="0" smtClean="0">
                <a:solidFill>
                  <a:schemeClr val="bg1"/>
                </a:solidFill>
              </a:rPr>
              <a:t>Костер, </a:t>
            </a:r>
            <a:r>
              <a:rPr lang="ru-RU" sz="1400" dirty="0">
                <a:solidFill>
                  <a:schemeClr val="bg1"/>
                </a:solidFill>
              </a:rPr>
              <a:t>Официант</a:t>
            </a: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a:t>русский, </a:t>
            </a:r>
            <a:r>
              <a:rPr lang="ru-RU" sz="1300" dirty="0" smtClean="0"/>
              <a:t>английский</a:t>
            </a:r>
          </a:p>
          <a:p>
            <a:r>
              <a:rPr lang="ru-RU" sz="1300" b="1" dirty="0" smtClean="0">
                <a:ea typeface="Calibri"/>
                <a:cs typeface="Times New Roman"/>
              </a:rPr>
              <a:t>Достижения, награды</a:t>
            </a:r>
            <a:r>
              <a:rPr lang="en-US" sz="1300" b="1" dirty="0" smtClean="0"/>
              <a:t> </a:t>
            </a:r>
            <a:r>
              <a:rPr lang="ru-RU" sz="1300" dirty="0"/>
              <a:t>Конференции (по военной журналистике, правам журналиста, журналисткой этике и пр.), публикации -, призовые места -, спортивные- и творческие достижения(конкурс сочинений на английском языке-сертификат, конкурс английской поэзии-грамота</a:t>
            </a:r>
            <a:r>
              <a:rPr lang="ru-RU" sz="1300" dirty="0" smtClean="0"/>
              <a:t>)</a:t>
            </a:r>
            <a:endParaRPr lang="ru-RU" sz="1300" dirty="0"/>
          </a:p>
          <a:p>
            <a:r>
              <a:rPr lang="ru-RU" sz="1300" b="1" dirty="0" smtClean="0">
                <a:ea typeface="Calibri"/>
                <a:cs typeface="Times New Roman"/>
              </a:rPr>
              <a:t>Профессиональные знания и навыки</a:t>
            </a:r>
          </a:p>
          <a:p>
            <a:r>
              <a:rPr lang="ru-RU" sz="1300" dirty="0" err="1" smtClean="0"/>
              <a:t>фотошоп</a:t>
            </a:r>
            <a:r>
              <a:rPr lang="ru-RU" sz="1300" dirty="0" smtClean="0"/>
              <a:t>, коммуникабельность</a:t>
            </a:r>
            <a:r>
              <a:rPr lang="ru-RU" sz="1300" dirty="0"/>
              <a:t>, открытость, творческий </a:t>
            </a:r>
            <a:r>
              <a:rPr lang="ru-RU" sz="1300" dirty="0" smtClean="0"/>
              <a:t>характер</a:t>
            </a:r>
          </a:p>
          <a:p>
            <a:r>
              <a:rPr lang="ru-RU" sz="1300" b="1" dirty="0" smtClean="0">
                <a:ea typeface="Calibri"/>
                <a:cs typeface="Times New Roman"/>
              </a:rPr>
              <a:t>Личные качества</a:t>
            </a:r>
          </a:p>
          <a:p>
            <a:r>
              <a:rPr lang="ru-RU" sz="1300" dirty="0"/>
              <a:t>пунктуальность, отзывчивость, юмор, дружелюбие, бескорыстие, внимание к окружающим, доброжелательность, </a:t>
            </a:r>
            <a:r>
              <a:rPr lang="ru-RU" sz="1300" dirty="0" smtClean="0"/>
              <a:t>искренность</a:t>
            </a:r>
          </a:p>
          <a:p>
            <a:r>
              <a:rPr lang="ru-RU" sz="1300" b="1" dirty="0" smtClean="0">
                <a:ea typeface="Calibri"/>
                <a:cs typeface="Times New Roman"/>
              </a:rPr>
              <a:t>Жизненное кредо</a:t>
            </a:r>
          </a:p>
          <a:p>
            <a:r>
              <a:rPr lang="kk-KZ" sz="1300" dirty="0"/>
              <a:t>Будь умнее людей, которые тебя осуждают и критикуют</a:t>
            </a:r>
            <a:endParaRPr lang="ru-RU" sz="1300" dirty="0"/>
          </a:p>
          <a:p>
            <a:endParaRPr lang="ru-RU" sz="130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3"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1327248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a:solidFill>
                  <a:schemeClr val="bg1"/>
                </a:solidFill>
              </a:rPr>
              <a:t>Григорьева Екатерина Александровна</a:t>
            </a:r>
          </a:p>
          <a:p>
            <a:pPr algn="ct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Тел.: </a:t>
            </a:r>
            <a:r>
              <a:rPr lang="ru-RU" sz="1400" dirty="0">
                <a:solidFill>
                  <a:schemeClr val="bg1"/>
                </a:solidFill>
              </a:rPr>
              <a:t>87775787352</a:t>
            </a:r>
          </a:p>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E-mail: </a:t>
            </a:r>
            <a:r>
              <a:rPr lang="en-US" sz="1400" dirty="0">
                <a:solidFill>
                  <a:schemeClr val="bg1"/>
                </a:solidFill>
              </a:rPr>
              <a:t>G</a:t>
            </a:r>
            <a:r>
              <a:rPr lang="ru-RU" sz="1400" dirty="0">
                <a:solidFill>
                  <a:schemeClr val="bg1"/>
                </a:solidFill>
              </a:rPr>
              <a:t>_</a:t>
            </a:r>
            <a:r>
              <a:rPr lang="en-US" sz="1400" dirty="0">
                <a:solidFill>
                  <a:schemeClr val="bg1"/>
                </a:solidFill>
              </a:rPr>
              <a:t>e</a:t>
            </a:r>
            <a:r>
              <a:rPr lang="ru-RU" sz="1400" dirty="0">
                <a:solidFill>
                  <a:schemeClr val="bg1"/>
                </a:solidFill>
              </a:rPr>
              <a:t>_</a:t>
            </a:r>
            <a:r>
              <a:rPr lang="en-US" sz="1400" dirty="0">
                <a:solidFill>
                  <a:schemeClr val="bg1"/>
                </a:solidFill>
              </a:rPr>
              <a:t>a</a:t>
            </a:r>
            <a:r>
              <a:rPr lang="ru-RU" sz="1400" dirty="0">
                <a:solidFill>
                  <a:schemeClr val="bg1"/>
                </a:solidFill>
              </a:rPr>
              <a:t>26661@</a:t>
            </a:r>
            <a:r>
              <a:rPr lang="en-US" sz="1400" dirty="0">
                <a:solidFill>
                  <a:schemeClr val="bg1"/>
                </a:solidFill>
              </a:rPr>
              <a:t>mail</a:t>
            </a:r>
            <a:r>
              <a:rPr lang="ru-RU" sz="1400" dirty="0">
                <a:solidFill>
                  <a:schemeClr val="bg1"/>
                </a:solidFill>
              </a:rPr>
              <a:t>.</a:t>
            </a:r>
            <a:r>
              <a:rPr lang="en-US" sz="1400" dirty="0" err="1">
                <a:solidFill>
                  <a:schemeClr val="bg1"/>
                </a:solidFill>
              </a:rPr>
              <a:t>ru</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smtClean="0"/>
              <a:t>26.06.2001</a:t>
            </a:r>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5В050400 </a:t>
            </a:r>
            <a:r>
              <a:rPr lang="ru-RU" sz="1400" dirty="0" smtClean="0">
                <a:solidFill>
                  <a:schemeClr val="bg1"/>
                </a:solidFill>
              </a:rPr>
              <a:t>Журналистика </a:t>
            </a:r>
            <a:r>
              <a:rPr lang="ru-RU" sz="1400" dirty="0">
                <a:solidFill>
                  <a:schemeClr val="bg1"/>
                </a:solidFill>
              </a:rPr>
              <a:t>(бакалавр)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pPr lvl="0"/>
            <a:r>
              <a:rPr lang="ru-RU" sz="1200" dirty="0" smtClean="0"/>
              <a:t>-</a:t>
            </a:r>
            <a:endParaRPr lang="ru-RU" sz="1200" dirty="0" smtClean="0">
              <a:ea typeface="Calibri"/>
              <a:cs typeface="Times New Roman"/>
            </a:endParaRPr>
          </a:p>
        </p:txBody>
      </p:sp>
      <p:sp>
        <p:nvSpPr>
          <p:cNvPr id="22" name="Прямоугольник 21"/>
          <p:cNvSpPr/>
          <p:nvPr/>
        </p:nvSpPr>
        <p:spPr>
          <a:xfrm>
            <a:off x="4286365" y="1912265"/>
            <a:ext cx="7481536" cy="688589"/>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a:t>Газета «7дней» </a:t>
            </a:r>
            <a:r>
              <a:rPr lang="ru-RU" sz="1400" dirty="0" smtClean="0"/>
              <a:t>, </a:t>
            </a:r>
            <a:r>
              <a:rPr lang="ru-RU" sz="1400" dirty="0" err="1"/>
              <a:t>Шыгыс</a:t>
            </a:r>
            <a:r>
              <a:rPr lang="ru-RU" sz="1400" dirty="0"/>
              <a:t> </a:t>
            </a:r>
            <a:r>
              <a:rPr lang="ru-RU" sz="1400" dirty="0" err="1"/>
              <a:t>Акпарат</a:t>
            </a:r>
            <a:r>
              <a:rPr lang="ru-RU" sz="1400" dirty="0"/>
              <a:t> </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kk-KZ" sz="1400" dirty="0" smtClean="0">
                <a:solidFill>
                  <a:schemeClr val="bg1"/>
                </a:solidFill>
              </a:rPr>
              <a:t>нет</a:t>
            </a:r>
            <a:endParaRPr lang="ru-RU" sz="1400" dirty="0">
              <a:solidFill>
                <a:schemeClr val="bg1"/>
              </a:solidFill>
            </a:endParaRPr>
          </a:p>
          <a:p>
            <a:pPr>
              <a:lnSpc>
                <a:spcPct val="106000"/>
              </a:lnSpc>
              <a:tabLst>
                <a:tab pos="2257425" algn="ctr"/>
              </a:tabLst>
            </a:pPr>
            <a:endParaRPr lang="ru-RU" sz="1400" dirty="0">
              <a:solidFill>
                <a:schemeClr val="bg1"/>
              </a:solidFill>
            </a:endParaRPr>
          </a:p>
          <a:p>
            <a:pPr>
              <a:lnSpc>
                <a:spcPct val="106000"/>
              </a:lnSpc>
              <a:tabLst>
                <a:tab pos="2257425" algn="ctr"/>
              </a:tabLst>
            </a:pP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ru-RU" sz="1300" dirty="0"/>
              <a:t>русский, </a:t>
            </a:r>
            <a:r>
              <a:rPr lang="ru-RU" sz="1300" dirty="0" smtClean="0"/>
              <a:t>английский</a:t>
            </a:r>
          </a:p>
          <a:p>
            <a:r>
              <a:rPr lang="ru-RU" sz="1300" b="1" dirty="0" smtClean="0">
                <a:ea typeface="Calibri"/>
                <a:cs typeface="Times New Roman"/>
              </a:rPr>
              <a:t>Достижения, награды</a:t>
            </a:r>
            <a:r>
              <a:rPr lang="en-US" sz="1300" b="1" dirty="0" smtClean="0"/>
              <a:t> </a:t>
            </a:r>
            <a:r>
              <a:rPr lang="ru-RU" sz="1300" dirty="0"/>
              <a:t>Чемпионка области по вольной борьбе, Чемпионка Казахстана</a:t>
            </a:r>
          </a:p>
          <a:p>
            <a:r>
              <a:rPr lang="ru-RU" sz="1300" b="1" dirty="0" smtClean="0">
                <a:ea typeface="Calibri"/>
                <a:cs typeface="Times New Roman"/>
              </a:rPr>
              <a:t>Профессиональные знания и навыки</a:t>
            </a:r>
          </a:p>
          <a:p>
            <a:r>
              <a:rPr lang="ru-RU" sz="1300" dirty="0"/>
              <a:t>Пунктуальная, целеустремлённая </a:t>
            </a:r>
            <a:endParaRPr lang="ru-RU" sz="1300" dirty="0" smtClean="0"/>
          </a:p>
          <a:p>
            <a:r>
              <a:rPr lang="ru-RU" sz="1300" b="1" dirty="0" smtClean="0">
                <a:ea typeface="Calibri"/>
                <a:cs typeface="Times New Roman"/>
              </a:rPr>
              <a:t>Личные качества</a:t>
            </a:r>
          </a:p>
          <a:p>
            <a:r>
              <a:rPr lang="ru-RU" sz="1300" dirty="0"/>
              <a:t>Упрямая, общительная.</a:t>
            </a:r>
          </a:p>
          <a:p>
            <a:r>
              <a:rPr lang="ru-RU" sz="1300" b="1" dirty="0" smtClean="0">
                <a:ea typeface="Calibri"/>
                <a:cs typeface="Times New Roman"/>
              </a:rPr>
              <a:t>Жизненное кредо</a:t>
            </a:r>
          </a:p>
          <a:p>
            <a:r>
              <a:rPr lang="ru-RU" sz="1300" dirty="0"/>
              <a:t>Тише едешь – дальше будешь .</a:t>
            </a: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2841299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1"/>
          <p:cNvPicPr/>
          <p:nvPr/>
        </p:nvPicPr>
        <p:blipFill>
          <a:blip r:embed="rId2" cstate="print"/>
          <a:srcRect/>
          <a:stretch/>
        </p:blipFill>
        <p:spPr>
          <a:xfrm>
            <a:off x="2761529" y="480726"/>
            <a:ext cx="1476340" cy="1361043"/>
          </a:xfrm>
          <a:prstGeom prst="rect">
            <a:avLst/>
          </a:prstGeom>
        </p:spPr>
      </p:pic>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en-US" sz="1600" b="1" dirty="0" err="1">
                <a:solidFill>
                  <a:schemeClr val="bg1"/>
                </a:solidFill>
              </a:rPr>
              <a:t>Копылова</a:t>
            </a:r>
            <a:r>
              <a:rPr lang="en-US" sz="1600" b="1" dirty="0">
                <a:solidFill>
                  <a:schemeClr val="bg1"/>
                </a:solidFill>
              </a:rPr>
              <a:t> </a:t>
            </a:r>
            <a:r>
              <a:rPr lang="en-US" sz="1600" b="1" dirty="0" err="1">
                <a:solidFill>
                  <a:schemeClr val="bg1"/>
                </a:solidFill>
              </a:rPr>
              <a:t>Валерия</a:t>
            </a:r>
            <a:r>
              <a:rPr lang="en-US" sz="1600" b="1" dirty="0">
                <a:solidFill>
                  <a:schemeClr val="bg1"/>
                </a:solidFill>
              </a:rPr>
              <a:t> </a:t>
            </a:r>
            <a:r>
              <a:rPr lang="en-US" sz="1600" b="1" dirty="0" err="1" smtClean="0">
                <a:solidFill>
                  <a:schemeClr val="bg1"/>
                </a:solidFill>
              </a:rPr>
              <a:t>Алексеевн</a:t>
            </a:r>
            <a:r>
              <a:rPr lang="kk-KZ" sz="1600" b="1" dirty="0" smtClean="0">
                <a:solidFill>
                  <a:schemeClr val="bg1"/>
                </a:solidFill>
              </a:rPr>
              <a:t>а</a:t>
            </a:r>
            <a:endParaRPr lang="ru-RU" sz="1600" b="1"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Тел.: </a:t>
            </a:r>
            <a:r>
              <a:rPr lang="en-US" sz="1400" b="1" dirty="0">
                <a:solidFill>
                  <a:schemeClr val="bg1"/>
                </a:solidFill>
              </a:rPr>
              <a:t>8(771) 913-74-11</a:t>
            </a:r>
            <a:endParaRPr lang="ru-RU" sz="1400" dirty="0">
              <a:solidFill>
                <a:schemeClr val="bg1"/>
              </a:solidFill>
            </a:endParaRPr>
          </a:p>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E-mail: </a:t>
            </a:r>
            <a:r>
              <a:rPr lang="en-US" sz="1400" b="1" dirty="0">
                <a:solidFill>
                  <a:schemeClr val="bg1"/>
                </a:solidFill>
              </a:rPr>
              <a:t>valera.kopylova.01@mail.ru</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en-US" sz="1400" dirty="0"/>
              <a:t>17.06.2001</a:t>
            </a:r>
            <a:endParaRPr lang="ru-RU" sz="1400" dirty="0"/>
          </a:p>
          <a:p>
            <a:r>
              <a:rPr lang="ru-RU" sz="1400" b="1" dirty="0" smtClean="0"/>
              <a:t>Семейное </a:t>
            </a:r>
            <a:r>
              <a:rPr lang="ru-RU" sz="1400" b="1" dirty="0"/>
              <a:t>положение:</a:t>
            </a:r>
            <a:r>
              <a:rPr lang="ru-RU" sz="1400" dirty="0"/>
              <a:t> </a:t>
            </a:r>
            <a:r>
              <a:rPr lang="kk-KZ" sz="1400" dirty="0" smtClean="0"/>
              <a:t>не замужем</a:t>
            </a:r>
            <a:endParaRPr lang="ru-RU" sz="1400" dirty="0"/>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5В050400 </a:t>
            </a:r>
            <a:r>
              <a:rPr lang="ru-RU" sz="1400" dirty="0" smtClean="0">
                <a:solidFill>
                  <a:schemeClr val="bg1"/>
                </a:solidFill>
              </a:rPr>
              <a:t>Журналистика </a:t>
            </a:r>
            <a:r>
              <a:rPr lang="ru-RU" sz="1400" dirty="0">
                <a:solidFill>
                  <a:schemeClr val="bg1"/>
                </a:solidFill>
              </a:rPr>
              <a:t>(бакалавр)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680844"/>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en-US" sz="900" dirty="0" err="1"/>
              <a:t>Презентационный</a:t>
            </a:r>
            <a:r>
              <a:rPr lang="en-US" sz="900" dirty="0"/>
              <a:t> </a:t>
            </a:r>
            <a:r>
              <a:rPr lang="en-US" sz="900" dirty="0" err="1"/>
              <a:t>семинар</a:t>
            </a:r>
            <a:r>
              <a:rPr lang="en-US" sz="900" dirty="0"/>
              <a:t> "</a:t>
            </a:r>
            <a:r>
              <a:rPr lang="en-US" sz="900" dirty="0" err="1"/>
              <a:t>Права</a:t>
            </a:r>
            <a:r>
              <a:rPr lang="en-US" sz="900" dirty="0"/>
              <a:t> </a:t>
            </a:r>
            <a:r>
              <a:rPr lang="en-US" sz="900" dirty="0" err="1"/>
              <a:t>ребенка</a:t>
            </a:r>
            <a:r>
              <a:rPr lang="en-US" sz="900" dirty="0"/>
              <a:t> и </a:t>
            </a:r>
            <a:r>
              <a:rPr lang="en-US" sz="900" dirty="0" err="1" smtClean="0"/>
              <a:t>журналистика</a:t>
            </a:r>
            <a:r>
              <a:rPr lang="en-US" sz="900" dirty="0" smtClean="0"/>
              <a:t>«</a:t>
            </a:r>
            <a:r>
              <a:rPr lang="kk-KZ" sz="900" dirty="0" smtClean="0"/>
              <a:t>, </a:t>
            </a:r>
            <a:r>
              <a:rPr lang="en-US" sz="900" dirty="0"/>
              <a:t>Media school </a:t>
            </a:r>
            <a:r>
              <a:rPr lang="en-US" sz="900" dirty="0" err="1"/>
              <a:t>Cabar</a:t>
            </a:r>
            <a:r>
              <a:rPr lang="en-US" sz="900" dirty="0"/>
              <a:t> </a:t>
            </a:r>
            <a:r>
              <a:rPr lang="en-US" sz="900" dirty="0" smtClean="0"/>
              <a:t>Asia</a:t>
            </a:r>
            <a:r>
              <a:rPr lang="ru-RU" sz="900" dirty="0"/>
              <a:t> </a:t>
            </a:r>
            <a:r>
              <a:rPr lang="en-US" sz="900" dirty="0" smtClean="0"/>
              <a:t>Training </a:t>
            </a:r>
            <a:r>
              <a:rPr lang="en-US" sz="900" dirty="0"/>
              <a:t>on "New media and content </a:t>
            </a:r>
            <a:r>
              <a:rPr lang="en-US" sz="900" dirty="0" smtClean="0"/>
              <a:t>production«</a:t>
            </a:r>
            <a:r>
              <a:rPr lang="kk-KZ" sz="900" dirty="0" smtClean="0"/>
              <a:t>, </a:t>
            </a:r>
            <a:r>
              <a:rPr lang="en-US" sz="900" dirty="0" err="1"/>
              <a:t>Обучение</a:t>
            </a:r>
            <a:r>
              <a:rPr lang="en-US" sz="900" dirty="0"/>
              <a:t> </a:t>
            </a:r>
            <a:r>
              <a:rPr lang="en-US" sz="900" dirty="0" err="1"/>
              <a:t>на</a:t>
            </a:r>
            <a:r>
              <a:rPr lang="en-US" sz="900" dirty="0"/>
              <a:t> </a:t>
            </a:r>
            <a:r>
              <a:rPr lang="en-US" sz="900" dirty="0" err="1"/>
              <a:t>семинаре</a:t>
            </a:r>
            <a:r>
              <a:rPr lang="en-US" sz="900" dirty="0"/>
              <a:t> "</a:t>
            </a:r>
            <a:r>
              <a:rPr lang="en-US" sz="900" dirty="0" err="1"/>
              <a:t>Новое</a:t>
            </a:r>
            <a:r>
              <a:rPr lang="en-US" sz="900" dirty="0"/>
              <a:t> в </a:t>
            </a:r>
            <a:r>
              <a:rPr lang="en-US" sz="900" dirty="0" err="1"/>
              <a:t>законодательстве</a:t>
            </a:r>
            <a:r>
              <a:rPr lang="en-US" sz="900" dirty="0"/>
              <a:t> о СМИ. </a:t>
            </a:r>
            <a:r>
              <a:rPr lang="en-US" sz="900" dirty="0" err="1"/>
              <a:t>Права</a:t>
            </a:r>
            <a:r>
              <a:rPr lang="en-US" sz="900" dirty="0"/>
              <a:t> и </a:t>
            </a:r>
            <a:r>
              <a:rPr lang="en-US" sz="900" dirty="0" err="1"/>
              <a:t>обязанности</a:t>
            </a:r>
            <a:r>
              <a:rPr lang="en-US" sz="900" dirty="0"/>
              <a:t> </a:t>
            </a:r>
            <a:r>
              <a:rPr lang="en-US" sz="900" dirty="0" err="1" smtClean="0"/>
              <a:t>журналиста</a:t>
            </a:r>
            <a:r>
              <a:rPr lang="en-US" sz="900" dirty="0" smtClean="0"/>
              <a:t>«</a:t>
            </a:r>
            <a:r>
              <a:rPr lang="kk-KZ" sz="900" dirty="0" smtClean="0"/>
              <a:t>, </a:t>
            </a:r>
            <a:r>
              <a:rPr lang="en-US" sz="900" dirty="0" err="1"/>
              <a:t>Казахстанско-российский</a:t>
            </a:r>
            <a:r>
              <a:rPr lang="en-US" sz="900" dirty="0"/>
              <a:t> </a:t>
            </a:r>
            <a:r>
              <a:rPr lang="en-US" sz="900" dirty="0" err="1"/>
              <a:t>семинар-тренинг</a:t>
            </a:r>
            <a:r>
              <a:rPr lang="en-US" sz="900" dirty="0"/>
              <a:t> "</a:t>
            </a:r>
            <a:r>
              <a:rPr lang="en-US" sz="900" dirty="0" err="1"/>
              <a:t>Журналисткое</a:t>
            </a:r>
            <a:r>
              <a:rPr lang="en-US" sz="900" dirty="0"/>
              <a:t> </a:t>
            </a:r>
            <a:r>
              <a:rPr lang="en-US" sz="900" dirty="0" err="1"/>
              <a:t>мастерство</a:t>
            </a:r>
            <a:r>
              <a:rPr lang="en-US" sz="900" dirty="0"/>
              <a:t> в </a:t>
            </a:r>
            <a:r>
              <a:rPr lang="en-US" sz="900" dirty="0" err="1"/>
              <a:t>контексте</a:t>
            </a:r>
            <a:r>
              <a:rPr lang="en-US" sz="900" dirty="0"/>
              <a:t> </a:t>
            </a:r>
            <a:r>
              <a:rPr lang="en-US" sz="900" dirty="0" err="1"/>
              <a:t>интернет-культуры</a:t>
            </a:r>
            <a:r>
              <a:rPr lang="en-US" sz="900" dirty="0" smtClean="0"/>
              <a:t>".</a:t>
            </a:r>
            <a:r>
              <a:rPr lang="kk-KZ" sz="900" dirty="0" smtClean="0"/>
              <a:t> </a:t>
            </a:r>
            <a:r>
              <a:rPr lang="en-US" sz="900" dirty="0" err="1"/>
              <a:t>Прохождение</a:t>
            </a:r>
            <a:r>
              <a:rPr lang="en-US" sz="900" dirty="0"/>
              <a:t> </a:t>
            </a:r>
            <a:r>
              <a:rPr lang="en-US" sz="900" dirty="0" err="1"/>
              <a:t>курса</a:t>
            </a:r>
            <a:r>
              <a:rPr lang="en-US" sz="900" dirty="0"/>
              <a:t> "Trends of modern journalism" (90 hours)</a:t>
            </a:r>
            <a:endParaRPr lang="ru-RU" sz="900" dirty="0" smtClean="0">
              <a:ea typeface="Calibri"/>
              <a:cs typeface="Times New Roman"/>
            </a:endParaRPr>
          </a:p>
        </p:txBody>
      </p:sp>
      <p:sp>
        <p:nvSpPr>
          <p:cNvPr id="22" name="Прямоугольник 21"/>
          <p:cNvSpPr/>
          <p:nvPr/>
        </p:nvSpPr>
        <p:spPr>
          <a:xfrm>
            <a:off x="4285479" y="2105242"/>
            <a:ext cx="7481536" cy="479340"/>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lvl="0">
              <a:lnSpc>
                <a:spcPct val="106000"/>
              </a:lnSpc>
              <a:tabLst>
                <a:tab pos="2257425" algn="ctr"/>
              </a:tabLst>
            </a:pPr>
            <a:r>
              <a:rPr lang="ru-RU" sz="1400" dirty="0" smtClean="0"/>
              <a:t>-</a:t>
            </a: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en-US" sz="1400" dirty="0">
                <a:solidFill>
                  <a:schemeClr val="bg1"/>
                </a:solidFill>
              </a:rPr>
              <a:t>ТОО "</a:t>
            </a:r>
            <a:r>
              <a:rPr lang="en-US" sz="1400" dirty="0" err="1">
                <a:solidFill>
                  <a:schemeClr val="bg1"/>
                </a:solidFill>
              </a:rPr>
              <a:t>Автоцентр</a:t>
            </a:r>
            <a:r>
              <a:rPr lang="en-US" sz="1400" dirty="0">
                <a:solidFill>
                  <a:schemeClr val="bg1"/>
                </a:solidFill>
              </a:rPr>
              <a:t> </a:t>
            </a:r>
            <a:r>
              <a:rPr lang="en-US" sz="1400" dirty="0" err="1">
                <a:solidFill>
                  <a:schemeClr val="bg1"/>
                </a:solidFill>
              </a:rPr>
              <a:t>Бавария</a:t>
            </a:r>
            <a:r>
              <a:rPr lang="en-US" sz="1400" dirty="0">
                <a:solidFill>
                  <a:schemeClr val="bg1"/>
                </a:solidFill>
              </a:rPr>
              <a:t> </a:t>
            </a:r>
            <a:r>
              <a:rPr lang="en-US" sz="1400" dirty="0" err="1" smtClean="0">
                <a:solidFill>
                  <a:schemeClr val="bg1"/>
                </a:solidFill>
              </a:rPr>
              <a:t>Восток</a:t>
            </a:r>
            <a:r>
              <a:rPr lang="en-US" sz="1400" dirty="0" smtClean="0">
                <a:solidFill>
                  <a:schemeClr val="bg1"/>
                </a:solidFill>
              </a:rPr>
              <a:t>«</a:t>
            </a:r>
            <a:r>
              <a:rPr lang="kk-KZ" sz="1400" dirty="0" smtClean="0">
                <a:solidFill>
                  <a:schemeClr val="bg1"/>
                </a:solidFill>
              </a:rPr>
              <a:t>, </a:t>
            </a:r>
            <a:r>
              <a:rPr lang="en-US" sz="1400" dirty="0" err="1">
                <a:solidFill>
                  <a:schemeClr val="bg1"/>
                </a:solidFill>
              </a:rPr>
              <a:t>Специалист</a:t>
            </a:r>
            <a:r>
              <a:rPr lang="en-US" sz="1400" dirty="0">
                <a:solidFill>
                  <a:schemeClr val="bg1"/>
                </a:solidFill>
              </a:rPr>
              <a:t> </a:t>
            </a:r>
            <a:r>
              <a:rPr lang="en-US" sz="1400" dirty="0" err="1">
                <a:solidFill>
                  <a:schemeClr val="bg1"/>
                </a:solidFill>
              </a:rPr>
              <a:t>по</a:t>
            </a:r>
            <a:r>
              <a:rPr lang="en-US" sz="1400" dirty="0">
                <a:solidFill>
                  <a:schemeClr val="bg1"/>
                </a:solidFill>
              </a:rPr>
              <a:t> </a:t>
            </a:r>
            <a:r>
              <a:rPr lang="en-US" sz="1400" dirty="0" err="1">
                <a:solidFill>
                  <a:schemeClr val="bg1"/>
                </a:solidFill>
              </a:rPr>
              <a:t>уборке</a:t>
            </a:r>
            <a:r>
              <a:rPr lang="en-US" sz="1400" dirty="0">
                <a:solidFill>
                  <a:schemeClr val="bg1"/>
                </a:solidFill>
              </a:rPr>
              <a:t> </a:t>
            </a:r>
            <a:r>
              <a:rPr lang="en-US" sz="1400" dirty="0" err="1">
                <a:solidFill>
                  <a:schemeClr val="bg1"/>
                </a:solidFill>
              </a:rPr>
              <a:t>выставочного</a:t>
            </a:r>
            <a:r>
              <a:rPr lang="en-US" sz="1400" dirty="0">
                <a:solidFill>
                  <a:schemeClr val="bg1"/>
                </a:solidFill>
              </a:rPr>
              <a:t> </a:t>
            </a:r>
            <a:r>
              <a:rPr lang="en-US" sz="1400" dirty="0" err="1">
                <a:solidFill>
                  <a:schemeClr val="bg1"/>
                </a:solidFill>
              </a:rPr>
              <a:t>зала</a:t>
            </a:r>
            <a:r>
              <a:rPr lang="en-US" sz="1400" dirty="0">
                <a:solidFill>
                  <a:schemeClr val="bg1"/>
                </a:solidFill>
              </a:rPr>
              <a:t> (</a:t>
            </a:r>
            <a:r>
              <a:rPr lang="en-US" sz="1400" dirty="0" err="1">
                <a:solidFill>
                  <a:schemeClr val="bg1"/>
                </a:solidFill>
              </a:rPr>
              <a:t>шоурума</a:t>
            </a:r>
            <a:r>
              <a:rPr lang="en-US" sz="1400" dirty="0">
                <a:solidFill>
                  <a:schemeClr val="bg1"/>
                </a:solidFill>
              </a:rPr>
              <a:t>)</a:t>
            </a:r>
            <a:endParaRPr lang="ru-RU" sz="1400" dirty="0">
              <a:solidFill>
                <a:schemeClr val="bg1"/>
              </a:solidFill>
            </a:endParaRPr>
          </a:p>
          <a:p>
            <a:pPr>
              <a:lnSpc>
                <a:spcPct val="106000"/>
              </a:lnSpc>
              <a:tabLst>
                <a:tab pos="2257425" algn="ctr"/>
              </a:tabLst>
            </a:pPr>
            <a:r>
              <a:rPr lang="en-US" sz="1400" dirty="0">
                <a:solidFill>
                  <a:schemeClr val="bg1"/>
                </a:solidFill>
              </a:rPr>
              <a:t>"</a:t>
            </a:r>
            <a:r>
              <a:rPr lang="en-US" sz="1400" dirty="0" err="1">
                <a:solidFill>
                  <a:schemeClr val="bg1"/>
                </a:solidFill>
              </a:rPr>
              <a:t>Отделение</a:t>
            </a:r>
            <a:r>
              <a:rPr lang="en-US" sz="1400" dirty="0">
                <a:solidFill>
                  <a:schemeClr val="bg1"/>
                </a:solidFill>
              </a:rPr>
              <a:t> </a:t>
            </a:r>
            <a:r>
              <a:rPr lang="en-US" sz="1400" dirty="0" err="1">
                <a:solidFill>
                  <a:schemeClr val="bg1"/>
                </a:solidFill>
              </a:rPr>
              <a:t>миграционной</a:t>
            </a:r>
            <a:r>
              <a:rPr lang="en-US" sz="1400" dirty="0">
                <a:solidFill>
                  <a:schemeClr val="bg1"/>
                </a:solidFill>
              </a:rPr>
              <a:t> </a:t>
            </a:r>
            <a:r>
              <a:rPr lang="en-US" sz="1400" dirty="0" err="1">
                <a:solidFill>
                  <a:schemeClr val="bg1"/>
                </a:solidFill>
              </a:rPr>
              <a:t>службы</a:t>
            </a:r>
            <a:r>
              <a:rPr lang="en-US" sz="1400" dirty="0">
                <a:solidFill>
                  <a:schemeClr val="bg1"/>
                </a:solidFill>
              </a:rPr>
              <a:t> </a:t>
            </a:r>
            <a:r>
              <a:rPr lang="en-US" sz="1400" dirty="0" err="1">
                <a:solidFill>
                  <a:schemeClr val="bg1"/>
                </a:solidFill>
              </a:rPr>
              <a:t>отдела</a:t>
            </a:r>
            <a:r>
              <a:rPr lang="en-US" sz="1400" dirty="0">
                <a:solidFill>
                  <a:schemeClr val="bg1"/>
                </a:solidFill>
              </a:rPr>
              <a:t> </a:t>
            </a:r>
            <a:r>
              <a:rPr lang="en-US" sz="1400" dirty="0" err="1">
                <a:solidFill>
                  <a:schemeClr val="bg1"/>
                </a:solidFill>
              </a:rPr>
              <a:t>полиции</a:t>
            </a:r>
            <a:r>
              <a:rPr lang="en-US" sz="1400" dirty="0">
                <a:solidFill>
                  <a:schemeClr val="bg1"/>
                </a:solidFill>
              </a:rPr>
              <a:t> </a:t>
            </a:r>
            <a:r>
              <a:rPr lang="en-US" sz="1400" dirty="0" err="1">
                <a:solidFill>
                  <a:schemeClr val="bg1"/>
                </a:solidFill>
              </a:rPr>
              <a:t>Шемонаихинского</a:t>
            </a:r>
            <a:r>
              <a:rPr lang="en-US" sz="1400" dirty="0">
                <a:solidFill>
                  <a:schemeClr val="bg1"/>
                </a:solidFill>
              </a:rPr>
              <a:t> </a:t>
            </a:r>
            <a:r>
              <a:rPr lang="en-US" sz="1400" dirty="0" err="1">
                <a:solidFill>
                  <a:schemeClr val="bg1"/>
                </a:solidFill>
              </a:rPr>
              <a:t>района</a:t>
            </a:r>
            <a:r>
              <a:rPr lang="en-US" sz="1400" dirty="0">
                <a:solidFill>
                  <a:schemeClr val="bg1"/>
                </a:solidFill>
              </a:rPr>
              <a:t>  </a:t>
            </a:r>
            <a:r>
              <a:rPr lang="en-US" sz="1400" dirty="0" err="1">
                <a:solidFill>
                  <a:schemeClr val="bg1"/>
                </a:solidFill>
              </a:rPr>
              <a:t>Департамента</a:t>
            </a:r>
            <a:r>
              <a:rPr lang="en-US" sz="1400" dirty="0">
                <a:solidFill>
                  <a:schemeClr val="bg1"/>
                </a:solidFill>
              </a:rPr>
              <a:t> </a:t>
            </a:r>
            <a:r>
              <a:rPr lang="en-US" sz="1400" dirty="0" err="1">
                <a:solidFill>
                  <a:schemeClr val="bg1"/>
                </a:solidFill>
              </a:rPr>
              <a:t>полиции</a:t>
            </a:r>
            <a:r>
              <a:rPr lang="en-US" sz="1400" dirty="0">
                <a:solidFill>
                  <a:schemeClr val="bg1"/>
                </a:solidFill>
              </a:rPr>
              <a:t> </a:t>
            </a:r>
            <a:r>
              <a:rPr lang="kk-KZ" sz="1400" dirty="0" smtClean="0">
                <a:solidFill>
                  <a:schemeClr val="bg1"/>
                </a:solidFill>
              </a:rPr>
              <a:t>ВКО», </a:t>
            </a:r>
            <a:r>
              <a:rPr lang="en-US" sz="1400" dirty="0" err="1">
                <a:solidFill>
                  <a:schemeClr val="bg1"/>
                </a:solidFill>
              </a:rPr>
              <a:t>Работник</a:t>
            </a:r>
            <a:r>
              <a:rPr lang="en-US" sz="1400" dirty="0">
                <a:solidFill>
                  <a:schemeClr val="bg1"/>
                </a:solidFill>
              </a:rPr>
              <a:t> </a:t>
            </a:r>
            <a:r>
              <a:rPr lang="en-US" sz="1400" dirty="0" err="1">
                <a:solidFill>
                  <a:schemeClr val="bg1"/>
                </a:solidFill>
              </a:rPr>
              <a:t>архива</a:t>
            </a: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250" b="1" dirty="0" smtClean="0">
                <a:solidFill>
                  <a:prstClr val="black"/>
                </a:solidFill>
                <a:ea typeface="Calibri"/>
                <a:cs typeface="Times New Roman"/>
              </a:rPr>
              <a:t>Владение языками</a:t>
            </a:r>
          </a:p>
          <a:p>
            <a:r>
              <a:rPr lang="en-US" sz="1250" dirty="0" err="1"/>
              <a:t>Русский</a:t>
            </a:r>
            <a:r>
              <a:rPr lang="en-US" sz="1250" dirty="0"/>
              <a:t> </a:t>
            </a:r>
            <a:r>
              <a:rPr lang="en-US" sz="1250" dirty="0" err="1"/>
              <a:t>язык-свободно</a:t>
            </a:r>
            <a:r>
              <a:rPr lang="en-US" sz="1250" dirty="0"/>
              <a:t>, </a:t>
            </a:r>
            <a:r>
              <a:rPr lang="en-US" sz="1250" dirty="0" err="1"/>
              <a:t>казахский</a:t>
            </a:r>
            <a:r>
              <a:rPr lang="en-US" sz="1250" dirty="0"/>
              <a:t> </a:t>
            </a:r>
            <a:r>
              <a:rPr lang="en-US" sz="1250" dirty="0" err="1"/>
              <a:t>язык-базовый</a:t>
            </a:r>
            <a:r>
              <a:rPr lang="en-US" sz="1250" dirty="0"/>
              <a:t> </a:t>
            </a:r>
            <a:r>
              <a:rPr lang="en-US" sz="1250" dirty="0" err="1"/>
              <a:t>уровень</a:t>
            </a:r>
            <a:r>
              <a:rPr lang="en-US" sz="1250" dirty="0"/>
              <a:t>, </a:t>
            </a:r>
            <a:r>
              <a:rPr lang="en-US" sz="1250" dirty="0" err="1"/>
              <a:t>английский</a:t>
            </a:r>
            <a:r>
              <a:rPr lang="en-US" sz="1250" dirty="0"/>
              <a:t> </a:t>
            </a:r>
            <a:r>
              <a:rPr lang="en-US" sz="1250" dirty="0" err="1"/>
              <a:t>язык-базовый</a:t>
            </a:r>
            <a:r>
              <a:rPr lang="en-US" sz="1250" dirty="0"/>
              <a:t> </a:t>
            </a:r>
            <a:r>
              <a:rPr lang="en-US" sz="1250" dirty="0" err="1"/>
              <a:t>уровень</a:t>
            </a:r>
            <a:r>
              <a:rPr lang="en-US" sz="1250" dirty="0"/>
              <a:t>.</a:t>
            </a:r>
            <a:endParaRPr lang="ru-RU" sz="1250" dirty="0"/>
          </a:p>
          <a:p>
            <a:r>
              <a:rPr lang="ru-RU" sz="1250" b="1" dirty="0" smtClean="0">
                <a:ea typeface="Calibri"/>
                <a:cs typeface="Times New Roman"/>
              </a:rPr>
              <a:t>Достижения, награды</a:t>
            </a:r>
            <a:r>
              <a:rPr lang="en-US" sz="1250" b="1" dirty="0" smtClean="0"/>
              <a:t> </a:t>
            </a:r>
            <a:r>
              <a:rPr lang="en-US" sz="1250" dirty="0" err="1"/>
              <a:t>Публикации</a:t>
            </a:r>
            <a:r>
              <a:rPr lang="en-US" sz="1250" dirty="0"/>
              <a:t>: </a:t>
            </a:r>
            <a:r>
              <a:rPr lang="en-US" sz="1250" dirty="0">
                <a:hlinkClick r:id="rId3"/>
              </a:rPr>
              <a:t>https://</a:t>
            </a:r>
            <a:r>
              <a:rPr lang="en-US" sz="1250" dirty="0" smtClean="0">
                <a:hlinkClick r:id="rId3"/>
              </a:rPr>
              <a:t>rudnyi-altai.kz/ah-leto-leto/</a:t>
            </a:r>
            <a:r>
              <a:rPr lang="ru-RU" sz="1250" dirty="0" smtClean="0"/>
              <a:t>, </a:t>
            </a:r>
            <a:r>
              <a:rPr lang="en-US" sz="1250" dirty="0" smtClean="0">
                <a:hlinkClick r:id="rId4"/>
              </a:rPr>
              <a:t>https</a:t>
            </a:r>
            <a:r>
              <a:rPr lang="en-US" sz="1250" dirty="0">
                <a:hlinkClick r:id="rId4"/>
              </a:rPr>
              <a:t>://</a:t>
            </a:r>
            <a:r>
              <a:rPr lang="en-US" sz="1250" dirty="0" smtClean="0">
                <a:hlinkClick r:id="rId4"/>
              </a:rPr>
              <a:t>youtu.be/y1h8J5ulutc</a:t>
            </a:r>
            <a:r>
              <a:rPr lang="kk-KZ" sz="1250" dirty="0" smtClean="0"/>
              <a:t> </a:t>
            </a:r>
            <a:r>
              <a:rPr lang="en-US" sz="1250" dirty="0" smtClean="0"/>
              <a:t> </a:t>
            </a:r>
            <a:r>
              <a:rPr lang="en-US" sz="1250" dirty="0"/>
              <a:t>(</a:t>
            </a:r>
            <a:r>
              <a:rPr lang="en-US" sz="1250" dirty="0" err="1"/>
              <a:t>Арнайы</a:t>
            </a:r>
            <a:r>
              <a:rPr lang="en-US" sz="1250" dirty="0"/>
              <a:t> </a:t>
            </a:r>
            <a:r>
              <a:rPr lang="en-US" sz="1250" dirty="0" err="1"/>
              <a:t>Репортаж</a:t>
            </a:r>
            <a:r>
              <a:rPr lang="en-US" sz="1250" dirty="0"/>
              <a:t> ВКУ, 30.01.2020 г.)</a:t>
            </a:r>
            <a:endParaRPr lang="ru-RU" sz="1250" dirty="0"/>
          </a:p>
          <a:p>
            <a:r>
              <a:rPr lang="ru-RU" sz="1250" b="1" dirty="0" smtClean="0">
                <a:ea typeface="Calibri"/>
                <a:cs typeface="Times New Roman"/>
              </a:rPr>
              <a:t>Профессиональные знания и навыки</a:t>
            </a:r>
          </a:p>
          <a:p>
            <a:r>
              <a:rPr lang="en-US" sz="1250" dirty="0" err="1"/>
              <a:t>Опытный</a:t>
            </a:r>
            <a:r>
              <a:rPr lang="en-US" sz="1250" dirty="0"/>
              <a:t> </a:t>
            </a:r>
            <a:r>
              <a:rPr lang="en-US" sz="1250" dirty="0" err="1"/>
              <a:t>пользователь</a:t>
            </a:r>
            <a:r>
              <a:rPr lang="en-US" sz="1250" dirty="0"/>
              <a:t> </a:t>
            </a:r>
            <a:r>
              <a:rPr lang="en-US" sz="1250" dirty="0" smtClean="0"/>
              <a:t>ПК</a:t>
            </a:r>
            <a:r>
              <a:rPr lang="kk-KZ" sz="1250" dirty="0" smtClean="0"/>
              <a:t>, </a:t>
            </a:r>
            <a:r>
              <a:rPr lang="en-US" sz="1250" dirty="0" err="1"/>
              <a:t>Поиск</a:t>
            </a:r>
            <a:r>
              <a:rPr lang="en-US" sz="1250" dirty="0"/>
              <a:t> </a:t>
            </a:r>
            <a:r>
              <a:rPr lang="en-US" sz="1250" dirty="0" err="1"/>
              <a:t>интересных</a:t>
            </a:r>
            <a:r>
              <a:rPr lang="en-US" sz="1250" dirty="0"/>
              <a:t> </a:t>
            </a:r>
            <a:r>
              <a:rPr lang="en-US" sz="1250" dirty="0" err="1" smtClean="0"/>
              <a:t>инфоповодов</a:t>
            </a:r>
            <a:r>
              <a:rPr lang="en-US" sz="1250" dirty="0" smtClean="0"/>
              <a:t>;</a:t>
            </a:r>
            <a:r>
              <a:rPr lang="ru-RU" sz="1250" dirty="0"/>
              <a:t> </a:t>
            </a:r>
            <a:r>
              <a:rPr lang="en-US" sz="1250" dirty="0" err="1" smtClean="0"/>
              <a:t>Методы</a:t>
            </a:r>
            <a:r>
              <a:rPr lang="en-US" sz="1250" dirty="0" smtClean="0"/>
              <a:t> </a:t>
            </a:r>
            <a:r>
              <a:rPr lang="en-US" sz="1250" dirty="0" err="1"/>
              <a:t>проверки</a:t>
            </a:r>
            <a:r>
              <a:rPr lang="en-US" sz="1250" dirty="0"/>
              <a:t> </a:t>
            </a:r>
            <a:r>
              <a:rPr lang="en-US" sz="1250" dirty="0" err="1"/>
              <a:t>фактов</a:t>
            </a:r>
            <a:r>
              <a:rPr lang="en-US" sz="1250" dirty="0"/>
              <a:t> </a:t>
            </a:r>
            <a:r>
              <a:rPr lang="en-US" sz="1250" dirty="0" err="1"/>
              <a:t>или</a:t>
            </a:r>
            <a:r>
              <a:rPr lang="en-US" sz="1250" dirty="0"/>
              <a:t> </a:t>
            </a:r>
            <a:r>
              <a:rPr lang="en-US" sz="1250" dirty="0" err="1" smtClean="0"/>
              <a:t>фактчекинг</a:t>
            </a:r>
            <a:r>
              <a:rPr lang="en-US" sz="1250" dirty="0" smtClean="0"/>
              <a:t>;</a:t>
            </a:r>
            <a:r>
              <a:rPr lang="ru-RU" sz="1250" dirty="0"/>
              <a:t> </a:t>
            </a:r>
            <a:r>
              <a:rPr lang="en-US" sz="1250" dirty="0" err="1" smtClean="0"/>
              <a:t>Умение</a:t>
            </a:r>
            <a:r>
              <a:rPr lang="en-US" sz="1250" dirty="0" smtClean="0"/>
              <a:t> </a:t>
            </a:r>
            <a:r>
              <a:rPr lang="en-US" sz="1250" dirty="0" err="1"/>
              <a:t>написания</a:t>
            </a:r>
            <a:r>
              <a:rPr lang="en-US" sz="1250" dirty="0"/>
              <a:t> </a:t>
            </a:r>
            <a:r>
              <a:rPr lang="en-US" sz="1250" dirty="0" err="1"/>
              <a:t>текста</a:t>
            </a:r>
            <a:r>
              <a:rPr lang="en-US" sz="1250" dirty="0"/>
              <a:t> </a:t>
            </a:r>
            <a:r>
              <a:rPr lang="en-US" sz="1250" dirty="0" err="1"/>
              <a:t>для</a:t>
            </a:r>
            <a:r>
              <a:rPr lang="en-US" sz="1250" dirty="0"/>
              <a:t> </a:t>
            </a:r>
            <a:r>
              <a:rPr lang="en-US" sz="1250" dirty="0" err="1"/>
              <a:t>размещения</a:t>
            </a:r>
            <a:r>
              <a:rPr lang="en-US" sz="1250" dirty="0"/>
              <a:t> в </a:t>
            </a:r>
            <a:r>
              <a:rPr lang="en-US" sz="1250" dirty="0" err="1" smtClean="0"/>
              <a:t>интернете</a:t>
            </a:r>
            <a:r>
              <a:rPr lang="en-US" sz="1250" dirty="0" smtClean="0"/>
              <a:t>;</a:t>
            </a:r>
            <a:r>
              <a:rPr lang="ru-RU" sz="1250" dirty="0"/>
              <a:t> </a:t>
            </a:r>
            <a:r>
              <a:rPr lang="en-US" sz="1250" dirty="0" err="1" smtClean="0"/>
              <a:t>Ведение</a:t>
            </a:r>
            <a:r>
              <a:rPr lang="en-US" sz="1250" dirty="0" smtClean="0"/>
              <a:t> </a:t>
            </a:r>
            <a:r>
              <a:rPr lang="en-US" sz="1250" dirty="0" err="1"/>
              <a:t>прямых</a:t>
            </a:r>
            <a:r>
              <a:rPr lang="en-US" sz="1250" dirty="0"/>
              <a:t> </a:t>
            </a:r>
            <a:r>
              <a:rPr lang="en-US" sz="1250" dirty="0" err="1"/>
              <a:t>текстовых</a:t>
            </a:r>
            <a:r>
              <a:rPr lang="en-US" sz="1250" dirty="0"/>
              <a:t> и </a:t>
            </a:r>
            <a:r>
              <a:rPr lang="en-US" sz="1250" dirty="0" err="1"/>
              <a:t>видеотрансляций</a:t>
            </a:r>
            <a:r>
              <a:rPr lang="en-US" sz="1250" dirty="0"/>
              <a:t> (</a:t>
            </a:r>
            <a:r>
              <a:rPr lang="en-US" sz="1250" dirty="0" err="1"/>
              <a:t>прямых</a:t>
            </a:r>
            <a:r>
              <a:rPr lang="en-US" sz="1250" dirty="0"/>
              <a:t> </a:t>
            </a:r>
            <a:r>
              <a:rPr lang="en-US" sz="1250" dirty="0" err="1"/>
              <a:t>эфиров</a:t>
            </a:r>
            <a:r>
              <a:rPr lang="en-US" sz="1250" dirty="0" smtClean="0"/>
              <a:t>);</a:t>
            </a:r>
            <a:r>
              <a:rPr lang="ru-RU" sz="1250" dirty="0"/>
              <a:t> </a:t>
            </a:r>
            <a:r>
              <a:rPr lang="en-US" sz="1250" dirty="0" err="1" smtClean="0"/>
              <a:t>Съемка</a:t>
            </a:r>
            <a:r>
              <a:rPr lang="en-US" sz="1250" dirty="0" smtClean="0"/>
              <a:t> </a:t>
            </a:r>
            <a:r>
              <a:rPr lang="en-US" sz="1250" dirty="0" err="1"/>
              <a:t>видео</a:t>
            </a:r>
            <a:r>
              <a:rPr lang="en-US" sz="1250" dirty="0"/>
              <a:t>, </a:t>
            </a:r>
            <a:r>
              <a:rPr lang="en-US" sz="1250" dirty="0" err="1"/>
              <a:t>фотосъемка</a:t>
            </a:r>
            <a:r>
              <a:rPr lang="en-US" sz="1250" dirty="0"/>
              <a:t>, </a:t>
            </a:r>
            <a:r>
              <a:rPr lang="en-US" sz="1250" dirty="0" err="1"/>
              <a:t>работа</a:t>
            </a:r>
            <a:r>
              <a:rPr lang="en-US" sz="1250" dirty="0"/>
              <a:t> в </a:t>
            </a:r>
            <a:r>
              <a:rPr lang="en-US" sz="1250" dirty="0" err="1"/>
              <a:t>кадре</a:t>
            </a:r>
            <a:r>
              <a:rPr lang="en-US" sz="1250" dirty="0"/>
              <a:t>, </a:t>
            </a:r>
            <a:r>
              <a:rPr lang="en-US" sz="1250" dirty="0" err="1"/>
              <a:t>озвучивание</a:t>
            </a:r>
            <a:r>
              <a:rPr lang="en-US" sz="1250" dirty="0"/>
              <a:t>, </a:t>
            </a:r>
            <a:r>
              <a:rPr lang="en-US" sz="1250" dirty="0" err="1"/>
              <a:t>монтаж</a:t>
            </a:r>
            <a:r>
              <a:rPr lang="en-US" sz="1250" dirty="0" smtClean="0"/>
              <a:t>; </a:t>
            </a:r>
            <a:r>
              <a:rPr lang="en-US" sz="1250" dirty="0" err="1"/>
              <a:t>Создание</a:t>
            </a:r>
            <a:r>
              <a:rPr lang="en-US" sz="1250" dirty="0"/>
              <a:t> </a:t>
            </a:r>
            <a:r>
              <a:rPr lang="en-US" sz="1250" dirty="0" err="1"/>
              <a:t>интерактивного</a:t>
            </a:r>
            <a:r>
              <a:rPr lang="en-US" sz="1250" dirty="0"/>
              <a:t> </a:t>
            </a:r>
            <a:r>
              <a:rPr lang="en-US" sz="1250" dirty="0" err="1" smtClean="0"/>
              <a:t>контента</a:t>
            </a:r>
            <a:r>
              <a:rPr lang="en-US" sz="1250" dirty="0" smtClean="0"/>
              <a:t>;</a:t>
            </a:r>
            <a:r>
              <a:rPr lang="ru-RU" sz="1250" dirty="0"/>
              <a:t> </a:t>
            </a:r>
            <a:r>
              <a:rPr lang="en-US" sz="1250" dirty="0" err="1" smtClean="0"/>
              <a:t>Методы</a:t>
            </a:r>
            <a:r>
              <a:rPr lang="en-US" sz="1250" dirty="0" smtClean="0"/>
              <a:t> </a:t>
            </a:r>
            <a:r>
              <a:rPr lang="en-US" sz="1250" dirty="0"/>
              <a:t>и </a:t>
            </a:r>
            <a:r>
              <a:rPr lang="en-US" sz="1250" dirty="0" err="1"/>
              <a:t>средства</a:t>
            </a:r>
            <a:r>
              <a:rPr lang="en-US" sz="1250" dirty="0"/>
              <a:t> </a:t>
            </a:r>
            <a:r>
              <a:rPr lang="en-US" sz="1250" dirty="0" err="1"/>
              <a:t>работы</a:t>
            </a:r>
            <a:r>
              <a:rPr lang="en-US" sz="1250" dirty="0"/>
              <a:t> с </a:t>
            </a:r>
            <a:r>
              <a:rPr lang="en-US" sz="1250" dirty="0" err="1"/>
              <a:t>базами</a:t>
            </a:r>
            <a:r>
              <a:rPr lang="en-US" sz="1250" dirty="0"/>
              <a:t> </a:t>
            </a:r>
            <a:r>
              <a:rPr lang="en-US" sz="1250" dirty="0" err="1"/>
              <a:t>открытых</a:t>
            </a:r>
            <a:r>
              <a:rPr lang="en-US" sz="1250" dirty="0"/>
              <a:t> </a:t>
            </a:r>
            <a:r>
              <a:rPr lang="en-US" sz="1250" dirty="0" err="1" smtClean="0"/>
              <a:t>данных</a:t>
            </a:r>
            <a:r>
              <a:rPr lang="en-US" sz="1250" dirty="0" smtClean="0"/>
              <a:t>;</a:t>
            </a:r>
            <a:r>
              <a:rPr lang="ru-RU" sz="1250" dirty="0"/>
              <a:t> </a:t>
            </a:r>
            <a:r>
              <a:rPr lang="en-US" sz="1250" dirty="0" err="1" smtClean="0"/>
              <a:t>Работа</a:t>
            </a:r>
            <a:r>
              <a:rPr lang="en-US" sz="1250" dirty="0" smtClean="0"/>
              <a:t> </a:t>
            </a:r>
            <a:r>
              <a:rPr lang="en-US" sz="1250" dirty="0"/>
              <a:t>в </a:t>
            </a:r>
            <a:r>
              <a:rPr lang="en-US" sz="1250" dirty="0" err="1"/>
              <a:t>социальных</a:t>
            </a:r>
            <a:r>
              <a:rPr lang="en-US" sz="1250" dirty="0"/>
              <a:t> </a:t>
            </a:r>
            <a:r>
              <a:rPr lang="en-US" sz="1250" dirty="0" err="1" smtClean="0"/>
              <a:t>сетях</a:t>
            </a:r>
            <a:r>
              <a:rPr lang="en-US" sz="1250" dirty="0" smtClean="0"/>
              <a:t>;</a:t>
            </a:r>
            <a:r>
              <a:rPr lang="ru-RU" sz="1250" dirty="0"/>
              <a:t> </a:t>
            </a:r>
            <a:r>
              <a:rPr lang="en-US" sz="1250" dirty="0" err="1" smtClean="0"/>
              <a:t>Основы</a:t>
            </a:r>
            <a:r>
              <a:rPr lang="en-US" sz="1250" dirty="0" smtClean="0"/>
              <a:t> </a:t>
            </a:r>
            <a:r>
              <a:rPr lang="en-US" sz="1250" dirty="0" err="1" smtClean="0"/>
              <a:t>дизайна</a:t>
            </a:r>
            <a:r>
              <a:rPr lang="en-US" sz="1250" dirty="0" smtClean="0"/>
              <a:t>;</a:t>
            </a:r>
            <a:r>
              <a:rPr lang="ru-RU" sz="1250" dirty="0"/>
              <a:t> </a:t>
            </a:r>
            <a:r>
              <a:rPr lang="en-US" sz="1250" dirty="0" err="1" smtClean="0"/>
              <a:t>Основы</a:t>
            </a:r>
            <a:r>
              <a:rPr lang="en-US" sz="1250" dirty="0" smtClean="0"/>
              <a:t> </a:t>
            </a:r>
            <a:r>
              <a:rPr lang="en-US" sz="1250" dirty="0" err="1"/>
              <a:t>маркетинга</a:t>
            </a:r>
            <a:r>
              <a:rPr lang="en-US" sz="1250" dirty="0" smtClean="0"/>
              <a:t>.</a:t>
            </a:r>
            <a:endParaRPr lang="ru-RU" sz="1250" dirty="0"/>
          </a:p>
          <a:p>
            <a:r>
              <a:rPr lang="ru-RU" sz="1250" b="1" dirty="0" smtClean="0">
                <a:ea typeface="Calibri"/>
                <a:cs typeface="Times New Roman"/>
              </a:rPr>
              <a:t>Личные качества</a:t>
            </a:r>
          </a:p>
          <a:p>
            <a:r>
              <a:rPr lang="en-US" sz="1250" dirty="0" err="1"/>
              <a:t>Отзывчивость</a:t>
            </a:r>
            <a:r>
              <a:rPr lang="en-US" sz="1250" dirty="0"/>
              <a:t>, </a:t>
            </a:r>
            <a:r>
              <a:rPr lang="en-US" sz="1250" dirty="0" err="1"/>
              <a:t>бережливость</a:t>
            </a:r>
            <a:r>
              <a:rPr lang="en-US" sz="1250" dirty="0"/>
              <a:t>, </a:t>
            </a:r>
            <a:r>
              <a:rPr lang="en-US" sz="1250" dirty="0" err="1"/>
              <a:t>вежливость</a:t>
            </a:r>
            <a:r>
              <a:rPr lang="en-US" sz="1250" dirty="0"/>
              <a:t>, </a:t>
            </a:r>
            <a:r>
              <a:rPr lang="en-US" sz="1250" dirty="0" err="1"/>
              <a:t>воспитанность</a:t>
            </a:r>
            <a:r>
              <a:rPr lang="en-US" sz="1250" dirty="0"/>
              <a:t>, </a:t>
            </a:r>
            <a:r>
              <a:rPr lang="en-US" sz="1250" dirty="0" err="1"/>
              <a:t>дисциплинированность</a:t>
            </a:r>
            <a:r>
              <a:rPr lang="en-US" sz="1250" dirty="0"/>
              <a:t>, </a:t>
            </a:r>
            <a:r>
              <a:rPr lang="en-US" sz="1250" dirty="0" err="1"/>
              <a:t>трудолюбие</a:t>
            </a:r>
            <a:r>
              <a:rPr lang="en-US" sz="1250" dirty="0"/>
              <a:t>, </a:t>
            </a:r>
            <a:r>
              <a:rPr lang="en-US" sz="1250" dirty="0" err="1"/>
              <a:t>искренность</a:t>
            </a:r>
            <a:r>
              <a:rPr lang="en-US" sz="1250" dirty="0"/>
              <a:t>, </a:t>
            </a:r>
            <a:r>
              <a:rPr lang="en-US" sz="1250" dirty="0" err="1"/>
              <a:t>рассудительность</a:t>
            </a:r>
            <a:r>
              <a:rPr lang="en-US" sz="1250" dirty="0"/>
              <a:t>, </a:t>
            </a:r>
            <a:r>
              <a:rPr lang="en-US" sz="1250" dirty="0" err="1"/>
              <a:t>оптимизм</a:t>
            </a:r>
            <a:r>
              <a:rPr lang="en-US" sz="1250" dirty="0"/>
              <a:t> и </a:t>
            </a:r>
            <a:r>
              <a:rPr lang="en-US" sz="1250" dirty="0" err="1"/>
              <a:t>жизнерадостность</a:t>
            </a:r>
            <a:r>
              <a:rPr lang="en-US" sz="1250" dirty="0"/>
              <a:t>.</a:t>
            </a:r>
            <a:endParaRPr lang="ru-RU" sz="1250" dirty="0"/>
          </a:p>
          <a:p>
            <a:r>
              <a:rPr lang="ru-RU" sz="1250" b="1" dirty="0" smtClean="0">
                <a:ea typeface="Calibri"/>
                <a:cs typeface="Times New Roman"/>
              </a:rPr>
              <a:t>Жизненное кредо</a:t>
            </a:r>
          </a:p>
          <a:p>
            <a:r>
              <a:rPr lang="en-US" sz="1250" dirty="0"/>
              <a:t>"</a:t>
            </a:r>
            <a:r>
              <a:rPr lang="en-US" sz="1250" dirty="0" err="1"/>
              <a:t>Будущий</a:t>
            </a:r>
            <a:r>
              <a:rPr lang="en-US" sz="1250" dirty="0"/>
              <a:t> </a:t>
            </a:r>
            <a:r>
              <a:rPr lang="en-US" sz="1250" dirty="0" err="1"/>
              <a:t>день</a:t>
            </a:r>
            <a:r>
              <a:rPr lang="en-US" sz="1250" dirty="0"/>
              <a:t> </a:t>
            </a:r>
            <a:r>
              <a:rPr lang="en-US" sz="1250" dirty="0" err="1"/>
              <a:t>не</a:t>
            </a:r>
            <a:r>
              <a:rPr lang="en-US" sz="1250" dirty="0"/>
              <a:t> </a:t>
            </a:r>
            <a:r>
              <a:rPr lang="en-US" sz="1250" dirty="0" err="1"/>
              <a:t>любит</a:t>
            </a:r>
            <a:r>
              <a:rPr lang="en-US" sz="1250" dirty="0"/>
              <a:t>, </a:t>
            </a:r>
            <a:r>
              <a:rPr lang="en-US" sz="1250" dirty="0" err="1"/>
              <a:t>когда</a:t>
            </a:r>
            <a:r>
              <a:rPr lang="en-US" sz="1250" dirty="0"/>
              <a:t> </a:t>
            </a:r>
            <a:r>
              <a:rPr lang="en-US" sz="1250" dirty="0" err="1"/>
              <a:t>его</a:t>
            </a:r>
            <a:r>
              <a:rPr lang="en-US" sz="1250" dirty="0"/>
              <a:t> </a:t>
            </a:r>
            <a:r>
              <a:rPr lang="en-US" sz="1250" dirty="0" err="1"/>
              <a:t>ждут</a:t>
            </a:r>
            <a:r>
              <a:rPr lang="en-US" sz="1250" dirty="0"/>
              <a:t>, </a:t>
            </a:r>
            <a:r>
              <a:rPr lang="en-US" sz="1250" dirty="0" err="1"/>
              <a:t>сложа</a:t>
            </a:r>
            <a:r>
              <a:rPr lang="en-US" sz="1250" dirty="0"/>
              <a:t> </a:t>
            </a:r>
            <a:r>
              <a:rPr lang="en-US" sz="1250" dirty="0" err="1"/>
              <a:t>руки</a:t>
            </a:r>
            <a:r>
              <a:rPr lang="en-US" sz="1250" dirty="0"/>
              <a:t> </a:t>
            </a:r>
            <a:r>
              <a:rPr lang="en-US" sz="1250" dirty="0" err="1"/>
              <a:t>на</a:t>
            </a:r>
            <a:r>
              <a:rPr lang="en-US" sz="1250" dirty="0"/>
              <a:t> </a:t>
            </a:r>
            <a:r>
              <a:rPr lang="en-US" sz="1250" dirty="0" err="1"/>
              <a:t>коленях</a:t>
            </a:r>
            <a:r>
              <a:rPr lang="en-US" sz="1250" dirty="0"/>
              <a:t>. </a:t>
            </a:r>
            <a:r>
              <a:rPr lang="en-US" sz="1250" dirty="0" err="1"/>
              <a:t>Его</a:t>
            </a:r>
            <a:r>
              <a:rPr lang="en-US" sz="1250" dirty="0"/>
              <a:t> </a:t>
            </a:r>
            <a:r>
              <a:rPr lang="en-US" sz="1250" dirty="0" err="1"/>
              <a:t>надо</a:t>
            </a:r>
            <a:r>
              <a:rPr lang="en-US" sz="1250" dirty="0"/>
              <a:t> </a:t>
            </a:r>
            <a:r>
              <a:rPr lang="en-US" sz="1250" dirty="0" err="1"/>
              <a:t>делать</a:t>
            </a:r>
            <a:r>
              <a:rPr lang="en-US" sz="1250" dirty="0"/>
              <a:t> </a:t>
            </a:r>
            <a:r>
              <a:rPr lang="en-US" sz="1250" dirty="0" err="1"/>
              <a:t>самим</a:t>
            </a:r>
            <a:r>
              <a:rPr lang="en-US" sz="1250" dirty="0"/>
              <a:t>". В. </a:t>
            </a:r>
            <a:r>
              <a:rPr lang="en-US" sz="1250" dirty="0" err="1"/>
              <a:t>Пикуль</a:t>
            </a:r>
            <a:r>
              <a:rPr lang="en-US" sz="1250" dirty="0"/>
              <a:t>.</a:t>
            </a:r>
            <a:endParaRPr lang="ru-RU" sz="1250" dirty="0"/>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5"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10170031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2761530" y="480726"/>
            <a:ext cx="1476339" cy="1361043"/>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101600" y="672006"/>
            <a:ext cx="982134" cy="1058334"/>
          </a:xfrm>
          <a:prstGeom prst="ellipse">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3" name="Rectangle 1"/>
          <p:cNvSpPr>
            <a:spLocks noChangeArrowheads="1"/>
          </p:cNvSpPr>
          <p:nvPr/>
        </p:nvSpPr>
        <p:spPr bwMode="auto">
          <a:xfrm>
            <a:off x="1083734" y="480726"/>
            <a:ext cx="1625600" cy="1361043"/>
          </a:xfrm>
          <a:prstGeom prst="rect">
            <a:avLst/>
          </a:prstGeom>
          <a:solidFill>
            <a:srgbClr val="DB65D5"/>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lang="ru-RU" sz="1600" b="1" dirty="0">
                <a:solidFill>
                  <a:schemeClr val="bg1"/>
                </a:solidFill>
              </a:rPr>
              <a:t>Рубан Мария Сергеевна</a:t>
            </a:r>
            <a:endParaRPr lang="ru-RU" sz="1600" dirty="0">
              <a:solidFill>
                <a:schemeClr val="bg1"/>
              </a:solidFill>
            </a:endParaRPr>
          </a:p>
        </p:txBody>
      </p:sp>
      <p:sp>
        <p:nvSpPr>
          <p:cNvPr id="18434" name="Rectangle 2"/>
          <p:cNvSpPr>
            <a:spLocks noChangeArrowheads="1"/>
          </p:cNvSpPr>
          <p:nvPr/>
        </p:nvSpPr>
        <p:spPr bwMode="auto">
          <a:xfrm>
            <a:off x="1083734" y="1912264"/>
            <a:ext cx="3154135" cy="688589"/>
          </a:xfrm>
          <a:prstGeom prst="rect">
            <a:avLst/>
          </a:prstGeom>
          <a:solidFill>
            <a:srgbClr val="1F497D"/>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Тел.: </a:t>
            </a:r>
            <a:r>
              <a:rPr lang="ru-RU" sz="1400" b="1" dirty="0">
                <a:solidFill>
                  <a:schemeClr val="bg1"/>
                </a:solidFill>
              </a:rPr>
              <a:t>+7(923)133-44-69</a:t>
            </a:r>
            <a:endParaRPr lang="ru-RU" sz="1400" dirty="0">
              <a:solidFill>
                <a:schemeClr val="bg1"/>
              </a:solidFill>
            </a:endParaRPr>
          </a:p>
          <a:p>
            <a:pPr algn="ctr"/>
            <a:r>
              <a:rPr kumimoji="0" lang="kk-KZ" sz="1400" i="0" strike="noStrike" cap="none" normalizeH="0" baseline="0" dirty="0" smtClean="0">
                <a:ln>
                  <a:noFill/>
                </a:ln>
                <a:solidFill>
                  <a:schemeClr val="bg1"/>
                </a:solidFill>
                <a:effectLst/>
                <a:ea typeface="Calibri" pitchFamily="34" charset="0"/>
                <a:cs typeface="Times New Roman" pitchFamily="18" charset="0"/>
              </a:rPr>
              <a:t>E-mail: </a:t>
            </a:r>
            <a:r>
              <a:rPr lang="en-US" sz="1400" b="1" dirty="0">
                <a:solidFill>
                  <a:schemeClr val="bg1"/>
                </a:solidFill>
              </a:rPr>
              <a:t>Gabriel777@list.ru</a:t>
            </a:r>
            <a:endParaRPr lang="ru-RU" sz="1400" dirty="0">
              <a:solidFill>
                <a:schemeClr val="bg1"/>
              </a:solidFill>
            </a:endParaRPr>
          </a:p>
        </p:txBody>
      </p:sp>
      <p:sp>
        <p:nvSpPr>
          <p:cNvPr id="18435" name="Rectangle 3"/>
          <p:cNvSpPr>
            <a:spLocks noChangeArrowheads="1"/>
          </p:cNvSpPr>
          <p:nvPr/>
        </p:nvSpPr>
        <p:spPr bwMode="auto">
          <a:xfrm>
            <a:off x="1083734" y="2696012"/>
            <a:ext cx="3708399" cy="949864"/>
          </a:xfrm>
          <a:prstGeom prst="rect">
            <a:avLst/>
          </a:prstGeom>
          <a:solidFill>
            <a:srgbClr val="DB65D5">
              <a:alpha val="59000"/>
            </a:srgb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r>
              <a:rPr kumimoji="0" lang="ru-RU" sz="1400" b="1" i="0" u="none" strike="noStrike" cap="none" normalizeH="0" baseline="0" dirty="0" smtClean="0">
                <a:ln>
                  <a:noFill/>
                </a:ln>
                <a:solidFill>
                  <a:schemeClr val="tx1"/>
                </a:solidFill>
                <a:effectLst/>
                <a:ea typeface="Calibri" pitchFamily="34" charset="0"/>
                <a:cs typeface="Times New Roman" pitchFamily="18" charset="0"/>
              </a:rPr>
              <a:t>Дата рождения:</a:t>
            </a:r>
            <a:r>
              <a:rPr kumimoji="0" lang="ru-RU" sz="1400" b="0" i="0" u="none" strike="noStrike" cap="none" normalizeH="0" baseline="0" dirty="0" smtClean="0">
                <a:ln>
                  <a:noFill/>
                </a:ln>
                <a:solidFill>
                  <a:schemeClr val="tx1"/>
                </a:solidFill>
                <a:effectLst/>
                <a:ea typeface="Calibri" pitchFamily="34" charset="0"/>
                <a:cs typeface="Times New Roman" pitchFamily="18" charset="0"/>
              </a:rPr>
              <a:t> </a:t>
            </a:r>
            <a:r>
              <a:rPr lang="ru-RU" sz="1400" dirty="0"/>
              <a:t>15.02.1992</a:t>
            </a:r>
          </a:p>
          <a:p>
            <a:r>
              <a:rPr lang="ru-RU" sz="1400" b="1" dirty="0" smtClean="0"/>
              <a:t>Семейное </a:t>
            </a:r>
            <a:r>
              <a:rPr lang="ru-RU" sz="1400" b="1" dirty="0"/>
              <a:t>положение:</a:t>
            </a:r>
            <a:r>
              <a:rPr lang="ru-RU" sz="1400" dirty="0"/>
              <a:t> замужем</a:t>
            </a:r>
          </a:p>
          <a:p>
            <a:endParaRPr lang="ru-RU" sz="1400" dirty="0"/>
          </a:p>
        </p:txBody>
      </p:sp>
      <p:sp>
        <p:nvSpPr>
          <p:cNvPr id="16" name="Прямоугольник 15"/>
          <p:cNvSpPr/>
          <p:nvPr/>
        </p:nvSpPr>
        <p:spPr>
          <a:xfrm>
            <a:off x="4291864" y="480726"/>
            <a:ext cx="7471626" cy="777521"/>
          </a:xfrm>
          <a:prstGeom prst="rect">
            <a:avLst/>
          </a:prstGeom>
          <a:solidFill>
            <a:srgbClr val="DB65D5"/>
          </a:solidFill>
        </p:spPr>
        <p:txBody>
          <a:bodyPr wrap="square">
            <a:noAutofit/>
          </a:bodyPr>
          <a:lstStyle/>
          <a:p>
            <a:pPr lvl="0">
              <a:lnSpc>
                <a:spcPct val="106000"/>
              </a:lnSpc>
              <a:tabLst>
                <a:tab pos="2257425" algn="ctr"/>
              </a:tabLst>
            </a:pPr>
            <a:r>
              <a:rPr lang="ru-RU" sz="1400" b="1" dirty="0" smtClean="0">
                <a:solidFill>
                  <a:schemeClr val="bg1"/>
                </a:solidFill>
                <a:ea typeface="Calibri"/>
                <a:cs typeface="Times New Roman"/>
              </a:rPr>
              <a:t>Образование</a:t>
            </a:r>
          </a:p>
          <a:p>
            <a:pPr lvl="0">
              <a:lnSpc>
                <a:spcPct val="106000"/>
              </a:lnSpc>
              <a:tabLst>
                <a:tab pos="2257425" algn="ctr"/>
              </a:tabLst>
            </a:pPr>
            <a:r>
              <a:rPr lang="ru-RU" sz="1400" dirty="0">
                <a:solidFill>
                  <a:schemeClr val="bg1"/>
                </a:solidFill>
              </a:rPr>
              <a:t>НАО «Восточно-Казахстанский университет им. С. </a:t>
            </a:r>
            <a:r>
              <a:rPr lang="ru-RU" sz="1400" dirty="0" err="1">
                <a:solidFill>
                  <a:schemeClr val="bg1"/>
                </a:solidFill>
              </a:rPr>
              <a:t>Аманжолова</a:t>
            </a:r>
            <a:r>
              <a:rPr lang="ru-RU" sz="1400" dirty="0" smtClean="0">
                <a:solidFill>
                  <a:schemeClr val="bg1"/>
                </a:solidFill>
              </a:rPr>
              <a:t>»</a:t>
            </a:r>
            <a:r>
              <a:rPr lang="ru-RU" sz="1400" dirty="0" smtClean="0">
                <a:solidFill>
                  <a:schemeClr val="bg1"/>
                </a:solidFill>
                <a:ea typeface="Calibri"/>
                <a:cs typeface="Times New Roman"/>
              </a:rPr>
              <a:t>, 5В050400 </a:t>
            </a:r>
            <a:r>
              <a:rPr lang="ru-RU" sz="1400" dirty="0" smtClean="0">
                <a:solidFill>
                  <a:schemeClr val="bg1"/>
                </a:solidFill>
              </a:rPr>
              <a:t>Журналистика </a:t>
            </a:r>
            <a:r>
              <a:rPr lang="ru-RU" sz="1400" dirty="0">
                <a:solidFill>
                  <a:schemeClr val="bg1"/>
                </a:solidFill>
              </a:rPr>
              <a:t>(бакалавр) </a:t>
            </a:r>
            <a:endParaRPr lang="ru-RU" sz="1400" dirty="0">
              <a:solidFill>
                <a:schemeClr val="bg1"/>
              </a:solidFill>
              <a:ea typeface="Calibri"/>
              <a:cs typeface="Times New Roman"/>
            </a:endParaRPr>
          </a:p>
        </p:txBody>
      </p:sp>
      <p:sp>
        <p:nvSpPr>
          <p:cNvPr id="20" name="Прямоугольник 19"/>
          <p:cNvSpPr/>
          <p:nvPr/>
        </p:nvSpPr>
        <p:spPr>
          <a:xfrm>
            <a:off x="4290064" y="1353902"/>
            <a:ext cx="7472367" cy="487867"/>
          </a:xfrm>
          <a:prstGeom prst="rect">
            <a:avLst/>
          </a:prstGeom>
          <a:solidFill>
            <a:srgbClr val="DB65D5">
              <a:alpha val="59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Дополнительное образование</a:t>
            </a:r>
          </a:p>
          <a:p>
            <a:r>
              <a:rPr lang="kk-KZ" sz="900" dirty="0" smtClean="0"/>
              <a:t>-</a:t>
            </a:r>
            <a:endParaRPr lang="ru-RU" sz="900" dirty="0" smtClean="0">
              <a:ea typeface="Calibri"/>
              <a:cs typeface="Times New Roman"/>
            </a:endParaRPr>
          </a:p>
        </p:txBody>
      </p:sp>
      <p:sp>
        <p:nvSpPr>
          <p:cNvPr id="22" name="Прямоугольник 21"/>
          <p:cNvSpPr/>
          <p:nvPr/>
        </p:nvSpPr>
        <p:spPr>
          <a:xfrm>
            <a:off x="4285479" y="1912464"/>
            <a:ext cx="7481536" cy="672117"/>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400" b="1" dirty="0" smtClean="0">
                <a:solidFill>
                  <a:prstClr val="black"/>
                </a:solidFill>
                <a:ea typeface="Calibri"/>
                <a:cs typeface="Times New Roman"/>
              </a:rPr>
              <a:t>Место прохождения производственной практики</a:t>
            </a:r>
          </a:p>
          <a:p>
            <a:pPr>
              <a:lnSpc>
                <a:spcPct val="106000"/>
              </a:lnSpc>
              <a:tabLst>
                <a:tab pos="2257425" algn="ctr"/>
              </a:tabLst>
            </a:pPr>
            <a:r>
              <a:rPr lang="ru-RU" sz="1400" dirty="0"/>
              <a:t>Газета «7дней» , </a:t>
            </a:r>
            <a:r>
              <a:rPr lang="ru-RU" sz="1400" dirty="0" err="1"/>
              <a:t>Шыгыс</a:t>
            </a:r>
            <a:r>
              <a:rPr lang="ru-RU" sz="1400" dirty="0"/>
              <a:t> </a:t>
            </a:r>
            <a:r>
              <a:rPr lang="ru-RU" sz="1400" dirty="0" err="1"/>
              <a:t>Акпарат</a:t>
            </a:r>
            <a:r>
              <a:rPr lang="ru-RU" sz="1400" dirty="0"/>
              <a:t> </a:t>
            </a:r>
            <a:endParaRPr lang="en-US" sz="1400" dirty="0">
              <a:solidFill>
                <a:prstClr val="black"/>
              </a:solidFill>
              <a:ea typeface="Calibri"/>
              <a:cs typeface="Times New Roman"/>
            </a:endParaRPr>
          </a:p>
          <a:p>
            <a:pPr lvl="0">
              <a:lnSpc>
                <a:spcPct val="106000"/>
              </a:lnSpc>
              <a:tabLst>
                <a:tab pos="2257425" algn="ctr"/>
              </a:tabLst>
            </a:pPr>
            <a:endParaRPr lang="en-US" sz="1400" dirty="0" smtClean="0">
              <a:solidFill>
                <a:prstClr val="black"/>
              </a:solidFill>
              <a:ea typeface="Calibri"/>
              <a:cs typeface="Times New Roman"/>
            </a:endParaRPr>
          </a:p>
        </p:txBody>
      </p:sp>
      <p:sp>
        <p:nvSpPr>
          <p:cNvPr id="23" name="Прямоугольник 22"/>
          <p:cNvSpPr/>
          <p:nvPr/>
        </p:nvSpPr>
        <p:spPr>
          <a:xfrm>
            <a:off x="4792133" y="2696011"/>
            <a:ext cx="6970298" cy="949865"/>
          </a:xfrm>
          <a:prstGeom prst="rect">
            <a:avLst/>
          </a:prstGeom>
          <a:solidFill>
            <a:srgbClr val="1F497D"/>
          </a:solidFill>
        </p:spPr>
        <p:txBody>
          <a:bodyPr wrap="square">
            <a:noAutofit/>
          </a:bodyPr>
          <a:lstStyle/>
          <a:p>
            <a:pPr>
              <a:lnSpc>
                <a:spcPct val="106000"/>
              </a:lnSpc>
              <a:tabLst>
                <a:tab pos="2257425" algn="ctr"/>
              </a:tabLst>
            </a:pPr>
            <a:r>
              <a:rPr lang="ru-RU" sz="1400" b="1" dirty="0" smtClean="0">
                <a:solidFill>
                  <a:schemeClr val="bg1"/>
                </a:solidFill>
                <a:ea typeface="Calibri"/>
                <a:cs typeface="Times New Roman"/>
              </a:rPr>
              <a:t>Опыт работы </a:t>
            </a:r>
          </a:p>
          <a:p>
            <a:pPr lvl="0"/>
            <a:r>
              <a:rPr lang="ru-RU" sz="1400" dirty="0">
                <a:solidFill>
                  <a:schemeClr val="bg1"/>
                </a:solidFill>
              </a:rPr>
              <a:t>ТОО Фирма Пицца </a:t>
            </a:r>
            <a:r>
              <a:rPr lang="ru-RU" sz="1400" dirty="0" smtClean="0">
                <a:solidFill>
                  <a:schemeClr val="bg1"/>
                </a:solidFill>
              </a:rPr>
              <a:t>Блюз, </a:t>
            </a:r>
            <a:r>
              <a:rPr lang="ru-RU" sz="1400" dirty="0">
                <a:solidFill>
                  <a:schemeClr val="bg1"/>
                </a:solidFill>
              </a:rPr>
              <a:t>Встреча гостей, приём заказов, расчёт по кассе</a:t>
            </a:r>
            <a:endParaRPr lang="ru-RU" sz="1400" dirty="0" smtClean="0">
              <a:solidFill>
                <a:schemeClr val="bg1"/>
              </a:solidFill>
              <a:ea typeface="Calibri"/>
              <a:cs typeface="Times New Roman"/>
            </a:endParaRPr>
          </a:p>
        </p:txBody>
      </p:sp>
      <p:sp>
        <p:nvSpPr>
          <p:cNvPr id="24" name="Прямоугольник 23"/>
          <p:cNvSpPr/>
          <p:nvPr/>
        </p:nvSpPr>
        <p:spPr>
          <a:xfrm>
            <a:off x="1083735" y="3741033"/>
            <a:ext cx="10678696" cy="2539871"/>
          </a:xfrm>
          <a:prstGeom prst="rect">
            <a:avLst/>
          </a:prstGeom>
          <a:solidFill>
            <a:srgbClr val="DB65D5">
              <a:alpha val="25000"/>
            </a:srgbClr>
          </a:solidFill>
        </p:spPr>
        <p:txBody>
          <a:bodyPr wrap="square">
            <a:noAutofit/>
          </a:bodyPr>
          <a:lstStyle/>
          <a:p>
            <a:pPr lvl="0">
              <a:lnSpc>
                <a:spcPct val="106000"/>
              </a:lnSpc>
              <a:tabLst>
                <a:tab pos="2257425" algn="ctr"/>
              </a:tabLst>
            </a:pPr>
            <a:r>
              <a:rPr lang="ru-RU" sz="1300" b="1" dirty="0" smtClean="0">
                <a:solidFill>
                  <a:prstClr val="black"/>
                </a:solidFill>
                <a:ea typeface="Calibri"/>
                <a:cs typeface="Times New Roman"/>
              </a:rPr>
              <a:t>Владение языками</a:t>
            </a:r>
          </a:p>
          <a:p>
            <a:r>
              <a:rPr lang="en-US" sz="1300" dirty="0" err="1"/>
              <a:t>Русский</a:t>
            </a:r>
            <a:r>
              <a:rPr lang="en-US" sz="1300" dirty="0"/>
              <a:t> </a:t>
            </a:r>
            <a:r>
              <a:rPr lang="en-US" sz="1300" dirty="0" err="1" smtClean="0"/>
              <a:t>язык</a:t>
            </a:r>
            <a:r>
              <a:rPr lang="kk-KZ" sz="1300" dirty="0" smtClean="0"/>
              <a:t>, английский язык</a:t>
            </a:r>
          </a:p>
          <a:p>
            <a:r>
              <a:rPr lang="ru-RU" sz="1300" b="1" dirty="0" smtClean="0">
                <a:ea typeface="Calibri"/>
                <a:cs typeface="Times New Roman"/>
              </a:rPr>
              <a:t>Достижения, награды</a:t>
            </a:r>
            <a:r>
              <a:rPr lang="en-US" sz="1300" b="1" dirty="0" smtClean="0"/>
              <a:t> </a:t>
            </a:r>
            <a:r>
              <a:rPr lang="ru-RU" sz="1300" dirty="0"/>
              <a:t>Не умерла до 29-ти лет, не имею болезней, кредитов и физических отклонений</a:t>
            </a:r>
          </a:p>
          <a:p>
            <a:r>
              <a:rPr lang="ru-RU" sz="1300" b="1" dirty="0" smtClean="0">
                <a:ea typeface="Calibri"/>
                <a:cs typeface="Times New Roman"/>
              </a:rPr>
              <a:t>Профессиональные знания и навыки</a:t>
            </a:r>
          </a:p>
          <a:p>
            <a:r>
              <a:rPr lang="ru-RU" sz="1300" dirty="0"/>
              <a:t>Ответственная, на работе, за которую платят деньги, умею добиваться того, чего хочу, не боюсь препятствий и перемен. Пунктуальная. Умею работать с наличными и программой с 1С. Не терплю давления со стороны руководства, немедленно начинаю выяснять, почему сложилось недопонимание</a:t>
            </a:r>
          </a:p>
          <a:p>
            <a:r>
              <a:rPr lang="ru-RU" sz="1300" b="1" dirty="0" smtClean="0">
                <a:ea typeface="Calibri"/>
                <a:cs typeface="Times New Roman"/>
              </a:rPr>
              <a:t>Личные качества</a:t>
            </a:r>
          </a:p>
          <a:p>
            <a:r>
              <a:rPr lang="ru-RU" sz="1300" dirty="0"/>
              <a:t>Волевая, упрямая, умная, люблю литературу, и писать, общительная, коммуникабельная</a:t>
            </a:r>
          </a:p>
          <a:p>
            <a:r>
              <a:rPr lang="ru-RU" sz="1300" b="1" dirty="0" smtClean="0">
                <a:ea typeface="Calibri"/>
                <a:cs typeface="Times New Roman"/>
              </a:rPr>
              <a:t>Жизненное кредо</a:t>
            </a:r>
          </a:p>
          <a:p>
            <a:r>
              <a:rPr lang="ru-RU" sz="1300" dirty="0"/>
              <a:t>Лучше один раз поесть, чем совсем не поесть</a:t>
            </a:r>
            <a:r>
              <a:rPr lang="ru-RU" sz="1400" dirty="0"/>
              <a:t>.</a:t>
            </a:r>
          </a:p>
        </p:txBody>
      </p:sp>
      <p:sp>
        <p:nvSpPr>
          <p:cNvPr id="25" name="Прямоугольник 24"/>
          <p:cNvSpPr/>
          <p:nvPr/>
        </p:nvSpPr>
        <p:spPr>
          <a:xfrm>
            <a:off x="11099800" y="6392333"/>
            <a:ext cx="1092200" cy="46566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12</a:t>
            </a:r>
            <a:endParaRPr lang="ru-RU" dirty="0"/>
          </a:p>
        </p:txBody>
      </p:sp>
      <p:sp>
        <p:nvSpPr>
          <p:cNvPr id="3" name="Прямоугольник 2"/>
          <p:cNvSpPr/>
          <p:nvPr/>
        </p:nvSpPr>
        <p:spPr>
          <a:xfrm>
            <a:off x="808228" y="6464089"/>
            <a:ext cx="10222647" cy="276999"/>
          </a:xfrm>
          <a:prstGeom prst="rect">
            <a:avLst/>
          </a:prstGeom>
          <a:noFill/>
        </p:spPr>
        <p:txBody>
          <a:bodyPr wrap="square">
            <a:spAutoFit/>
          </a:bodyPr>
          <a:lstStyle/>
          <a:p>
            <a:pPr algn="ctr"/>
            <a:r>
              <a:rPr lang="ru-RU" sz="1200" dirty="0" smtClean="0">
                <a:solidFill>
                  <a:srgbClr val="1F497D"/>
                </a:solidFill>
              </a:rPr>
              <a:t>ВЫСШАЯ ШКОЛА ГУМАНИТАРНЫХ НАУК / ГУМАНИТАРЛЫҚ ҒЫЛЫМДАР ЖОҒАРЫ МЕКТЕБІ</a:t>
            </a:r>
            <a:endParaRPr lang="ru-RU" sz="1200" dirty="0">
              <a:solidFill>
                <a:srgbClr val="1F497D"/>
              </a:solidFill>
            </a:endParaRPr>
          </a:p>
        </p:txBody>
      </p:sp>
      <p:cxnSp>
        <p:nvCxnSpPr>
          <p:cNvPr id="6" name="Прямая соединительная линия 5"/>
          <p:cNvCxnSpPr/>
          <p:nvPr/>
        </p:nvCxnSpPr>
        <p:spPr>
          <a:xfrm flipH="1">
            <a:off x="808228" y="6392333"/>
            <a:ext cx="10222647" cy="1261"/>
          </a:xfrm>
          <a:prstGeom prst="line">
            <a:avLst/>
          </a:prstGeom>
          <a:ln w="3175">
            <a:solidFill>
              <a:srgbClr val="DB65D5"/>
            </a:solidFill>
            <a:prstDash val="dash"/>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r="68371"/>
          <a:stretch/>
        </p:blipFill>
        <p:spPr>
          <a:xfrm>
            <a:off x="228256" y="767600"/>
            <a:ext cx="728822" cy="781040"/>
          </a:xfrm>
          <a:prstGeom prst="rect">
            <a:avLst/>
          </a:prstGeom>
        </p:spPr>
      </p:pic>
    </p:spTree>
    <p:extLst>
      <p:ext uri="{BB962C8B-B14F-4D97-AF65-F5344CB8AC3E}">
        <p14:creationId xmlns:p14="http://schemas.microsoft.com/office/powerpoint/2010/main" val="4203376330"/>
      </p:ext>
    </p:extLst>
  </p:cSld>
  <p:clrMapOvr>
    <a:masterClrMapping/>
  </p:clrMapOvr>
</p:sld>
</file>

<file path=ppt/theme/theme1.xml><?xml version="1.0" encoding="utf-8"?>
<a:theme xmlns:a="http://schemas.openxmlformats.org/drawingml/2006/main" name="Crop">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TM10001105[[fn=Урожай]]</Template>
  <TotalTime>8436</TotalTime>
  <Words>34414</Words>
  <Application>Microsoft Office PowerPoint</Application>
  <PresentationFormat>Широкоэкранный</PresentationFormat>
  <Paragraphs>5782</Paragraphs>
  <Slides>239</Slides>
  <Notes>0</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1</vt:i4>
      </vt:variant>
      <vt:variant>
        <vt:lpstr>Заголовки слайдов</vt:lpstr>
      </vt:variant>
      <vt:variant>
        <vt:i4>239</vt:i4>
      </vt:variant>
    </vt:vector>
  </HeadingPairs>
  <TitlesOfParts>
    <vt:vector size="250" baseType="lpstr">
      <vt:lpstr>Arial</vt:lpstr>
      <vt:lpstr>Calibri</vt:lpstr>
      <vt:lpstr>Franklin Gothic Book</vt:lpstr>
      <vt:lpstr>Garamond</vt:lpstr>
      <vt:lpstr>Georgia</vt:lpstr>
      <vt:lpstr>HGGothicM</vt:lpstr>
      <vt:lpstr>华文楷体</vt:lpstr>
      <vt:lpstr>Sylfaen</vt:lpstr>
      <vt:lpstr>Times New Roman</vt:lpstr>
      <vt:lpstr>Crop</vt:lpstr>
      <vt:lpstr>Точечный рисунок</vt:lpstr>
      <vt:lpstr>Түлек – 2022</vt:lpstr>
      <vt:lpstr>Түлек – 2022</vt:lpstr>
      <vt:lpstr>МАЗМҰНЫ / СОДЕРЖАНИЕ</vt:lpstr>
      <vt:lpstr>В БУДУЩЕЕ С КАЧЕСТВЕННЫМ ОБРАЗОВАНИЕМ!</vt:lpstr>
      <vt:lpstr>ФАКУЛЬТЕТЫ ВКУ</vt:lpstr>
      <vt:lpstr>Услуги для работодателей </vt:lpstr>
      <vt:lpstr>ВЫСШАЯ ШКОЛА БИЗНЕСА И ПРАВА /  БИЗНЕС ЖӘНЕ ҚҰҚЫҚ ЖОҒАРЫ МЕКТЕБІ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ВЫСШАЯ ШКОЛА ГУМАНИТАРНЫХ НАУК/  ГУМАНИТАРЛЫҚ ҒЫЛЫМДАР ЖОҒАРЫ МЕКТЕБІ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ВЫСШАЯ ШКОЛА IT И ЕСТЕСТВЕННЫХ НАУК /  IT ЖӘНЕ ЖАРАТЫЛЫСТАНУ ҒЫЛЫМДАРЫ  ЖОҒАРЫ МЕКТЕБІ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ФАКУЛЬТЕТ ПСИХОЛОГИИ,ПЕДАГОГИКИ И КУЛЬТУРЫ/  ПСИХОЛОГИЯ,ПЕДАГОГИКА ЖӘНЕ МӘДЕНИЕТ ФАКУЛЬТЕТІ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Түлек – 2019</dc:title>
  <dc:creator>Ксения Веригина</dc:creator>
  <cp:lastModifiedBy>user</cp:lastModifiedBy>
  <cp:revision>668</cp:revision>
  <dcterms:created xsi:type="dcterms:W3CDTF">2019-02-11T10:01:53Z</dcterms:created>
  <dcterms:modified xsi:type="dcterms:W3CDTF">2022-02-08T10:34:40Z</dcterms:modified>
</cp:coreProperties>
</file>