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030" r:id="rId3"/>
    <p:sldId id="726" r:id="rId4"/>
    <p:sldId id="260" r:id="rId5"/>
    <p:sldId id="263" r:id="rId6"/>
    <p:sldId id="257" r:id="rId7"/>
    <p:sldId id="2027" r:id="rId8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979"/>
    <a:srgbClr val="173363"/>
    <a:srgbClr val="3F4E76"/>
    <a:srgbClr val="F0F4FA"/>
    <a:srgbClr val="DCE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7" d="100"/>
          <a:sy n="77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86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F96739-B60F-4D0D-9E3E-FDD45A4AF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B1513B32-8CC7-19C1-0C2D-FB0C84EC3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F950830-1BBE-30F2-17D1-BF6D520D85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53584" tIns="26792" rIns="53584" bIns="26792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A8B0E6-AD34-8D95-9A6C-920E0FC7A1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53584" tIns="26792" rIns="53584" bIns="26792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7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384CD1-13DE-5652-A338-083A823BF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621B7C9-CEA8-D502-46C0-E8DD558C54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6DC40D98-3D80-2423-85D5-38FCF9BFB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53584" tIns="26792" rIns="53584" bIns="26792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724912-C714-DFD6-8C63-C1B4B74D96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53584" tIns="26792" rIns="53584" bIns="26792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2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AE60F4-CCA2-4DCB-42A1-45477F85C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81710AA-D444-18A7-6710-32E108C90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AB899D6-07E3-3309-E664-38C67CFBA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53584" tIns="26792" rIns="53584" bIns="26792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948B2C-B612-4ED9-7936-E201CAA2D3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53584" tIns="26792" rIns="53584" bIns="26792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3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12" Type="http://schemas.openxmlformats.org/officeDocument/2006/relationships/image" Target="../media/image18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11.svg"/><Relationship Id="rId9" Type="http://schemas.openxmlformats.org/officeDocument/2006/relationships/image" Target="../media/image10.png"/><Relationship Id="rId1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image" Target="../media/image18.png"/><Relationship Id="rId21" Type="http://schemas.openxmlformats.org/officeDocument/2006/relationships/image" Target="../media/image32.png"/><Relationship Id="rId7" Type="http://schemas.openxmlformats.org/officeDocument/2006/relationships/image" Target="../media/image31.svg"/><Relationship Id="rId12" Type="http://schemas.openxmlformats.org/officeDocument/2006/relationships/image" Target="../media/image25.jpe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5" Type="http://schemas.openxmlformats.org/officeDocument/2006/relationships/image" Target="../media/image29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43.svg"/><Relationship Id="rId4" Type="http://schemas.openxmlformats.org/officeDocument/2006/relationships/image" Target="../media/image19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5.svg"/><Relationship Id="rId18" Type="http://schemas.openxmlformats.org/officeDocument/2006/relationships/image" Target="../media/image41.png"/><Relationship Id="rId26" Type="http://schemas.openxmlformats.org/officeDocument/2006/relationships/image" Target="../media/image44.png"/><Relationship Id="rId39" Type="http://schemas.openxmlformats.org/officeDocument/2006/relationships/image" Target="../media/image27.png"/><Relationship Id="rId3" Type="http://schemas.openxmlformats.org/officeDocument/2006/relationships/image" Target="../media/image33.png"/><Relationship Id="rId21" Type="http://schemas.openxmlformats.org/officeDocument/2006/relationships/image" Target="../media/image29.svg"/><Relationship Id="rId34" Type="http://schemas.openxmlformats.org/officeDocument/2006/relationships/image" Target="../media/image49.png"/><Relationship Id="rId7" Type="http://schemas.openxmlformats.org/officeDocument/2006/relationships/image" Target="../media/image49.svg"/><Relationship Id="rId12" Type="http://schemas.openxmlformats.org/officeDocument/2006/relationships/image" Target="../media/image38.png"/><Relationship Id="rId17" Type="http://schemas.openxmlformats.org/officeDocument/2006/relationships/image" Target="../media/image59.svg"/><Relationship Id="rId25" Type="http://schemas.openxmlformats.org/officeDocument/2006/relationships/image" Target="../media/image65.svg"/><Relationship Id="rId33" Type="http://schemas.openxmlformats.org/officeDocument/2006/relationships/image" Target="../media/image73.svg"/><Relationship Id="rId38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20" Type="http://schemas.openxmlformats.org/officeDocument/2006/relationships/image" Target="../media/image19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3.svg"/><Relationship Id="rId24" Type="http://schemas.openxmlformats.org/officeDocument/2006/relationships/image" Target="../media/image43.png"/><Relationship Id="rId32" Type="http://schemas.openxmlformats.org/officeDocument/2006/relationships/image" Target="../media/image72.svg"/><Relationship Id="rId37" Type="http://schemas.openxmlformats.org/officeDocument/2006/relationships/image" Target="../media/image77.svg"/><Relationship Id="rId5" Type="http://schemas.openxmlformats.org/officeDocument/2006/relationships/image" Target="../media/image34.png"/><Relationship Id="rId15" Type="http://schemas.openxmlformats.org/officeDocument/2006/relationships/image" Target="../media/image57.svg"/><Relationship Id="rId23" Type="http://schemas.openxmlformats.org/officeDocument/2006/relationships/image" Target="../media/image63.svg"/><Relationship Id="rId28" Type="http://schemas.openxmlformats.org/officeDocument/2006/relationships/image" Target="../media/image68.svg"/><Relationship Id="rId36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61.svg"/><Relationship Id="rId31" Type="http://schemas.openxmlformats.org/officeDocument/2006/relationships/image" Target="../media/image48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Relationship Id="rId14" Type="http://schemas.openxmlformats.org/officeDocument/2006/relationships/image" Target="../media/image39.png"/><Relationship Id="rId22" Type="http://schemas.openxmlformats.org/officeDocument/2006/relationships/image" Target="../media/image42.png"/><Relationship Id="rId27" Type="http://schemas.openxmlformats.org/officeDocument/2006/relationships/image" Target="../media/image45.png"/><Relationship Id="rId30" Type="http://schemas.openxmlformats.org/officeDocument/2006/relationships/image" Target="../media/image47.png"/><Relationship Id="rId35" Type="http://schemas.openxmlformats.org/officeDocument/2006/relationships/image" Target="../media/image7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70"/>
            <a:ext cx="18287905" cy="10285661"/>
          </a:xfrm>
          <a:prstGeom prst="rect">
            <a:avLst/>
          </a:prstGeom>
        </p:spPr>
      </p:pic>
      <p:pic>
        <p:nvPicPr>
          <p:cNvPr id="3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" y="670"/>
            <a:ext cx="16611514" cy="10285661"/>
          </a:xfrm>
          <a:prstGeom prst="rect">
            <a:avLst/>
          </a:prstGeom>
        </p:spPr>
      </p:pic>
      <p:pic>
        <p:nvPicPr>
          <p:cNvPr id="8" name="gerb__2_-removebg-preview 1" descr="preencoded.png">
            <a:extLst>
              <a:ext uri="{FF2B5EF4-FFF2-40B4-BE49-F238E27FC236}">
                <a16:creationId xmlns:a16="http://schemas.microsoft.com/office/drawing/2014/main" xmlns="" id="{456C55D3-5B9C-66AD-F379-156EA55BCD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47721" y="771525"/>
            <a:ext cx="676275" cy="723900"/>
          </a:xfrm>
          <a:prstGeom prst="rect">
            <a:avLst/>
          </a:prstGeom>
        </p:spPr>
      </p:pic>
      <p:pic>
        <p:nvPicPr>
          <p:cNvPr id="9" name="logo (3) 1" descr="preencoded.png">
            <a:extLst>
              <a:ext uri="{FF2B5EF4-FFF2-40B4-BE49-F238E27FC236}">
                <a16:creationId xmlns:a16="http://schemas.microsoft.com/office/drawing/2014/main" xmlns="" id="{CF0EB2A6-DF41-E821-F697-F2BC241CA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033833" y="819150"/>
            <a:ext cx="2114550" cy="628650"/>
          </a:xfrm>
          <a:prstGeom prst="rect">
            <a:avLst/>
          </a:prstGeom>
        </p:spPr>
      </p:pic>
      <p:sp>
        <p:nvSpPr>
          <p:cNvPr id="10" name="Text 2">
            <a:extLst>
              <a:ext uri="{FF2B5EF4-FFF2-40B4-BE49-F238E27FC236}">
                <a16:creationId xmlns:a16="http://schemas.microsoft.com/office/drawing/2014/main" xmlns="" id="{7EE58452-AB80-C864-C1E3-63CF5BC70D9D}"/>
              </a:ext>
            </a:extLst>
          </p:cNvPr>
          <p:cNvSpPr/>
          <p:nvPr/>
        </p:nvSpPr>
        <p:spPr>
          <a:xfrm>
            <a:off x="1638296" y="857250"/>
            <a:ext cx="2011846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5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Montserrat" panose="00000500000000000000" pitchFamily="2" charset="-52"/>
                <a:ea typeface="Raleway SemiBold" pitchFamily="34" charset="-122"/>
                <a:cs typeface="Raleway SemiBold" pitchFamily="34" charset="-120"/>
              </a:rPr>
              <a:t>Министерство науки
и высшего образования 
Республики Казахстан</a:t>
            </a:r>
            <a:endParaRPr lang="en-US" sz="1200" dirty="0">
              <a:latin typeface="Montserrat" panose="00000500000000000000" pitchFamily="2" charset="-52"/>
            </a:endParaRPr>
          </a:p>
        </p:txBody>
      </p:sp>
      <p:pic>
        <p:nvPicPr>
          <p:cNvPr id="11" name="Frame 1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857249" y="7629525"/>
            <a:ext cx="4536386" cy="390525"/>
          </a:xfrm>
          <a:prstGeom prst="rect">
            <a:avLst/>
          </a:prstGeom>
        </p:spPr>
      </p:pic>
      <p:sp>
        <p:nvSpPr>
          <p:cNvPr id="12" name="AI-Sana"/>
          <p:cNvSpPr/>
          <p:nvPr/>
        </p:nvSpPr>
        <p:spPr>
          <a:xfrm>
            <a:off x="828675" y="5019675"/>
            <a:ext cx="9020175" cy="2028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Raleway Bold" pitchFamily="34" charset="-122"/>
                <a:cs typeface="Raleway Bold" pitchFamily="34" charset="-120"/>
              </a:rPr>
              <a:t>AI-SANA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  <a:ea typeface="Raleway Bold" pitchFamily="34" charset="-122"/>
              <a:cs typeface="Raleway Bold" pitchFamily="34" charset="-120"/>
            </a:endParaRPr>
          </a:p>
          <a:p>
            <a:pPr marL="0" indent="0" algn="l">
              <a:buNone/>
            </a:pPr>
            <a:r>
              <a:rPr lang="en-US" sz="49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Raleway Medium" pitchFamily="34" charset="-122"/>
                <a:cs typeface="Raleway Medium" pitchFamily="34" charset="-120"/>
              </a:rPr>
              <a:t>ТРАМПЛИН ТЕХНОЛОГИЙ</a:t>
            </a:r>
            <a:endParaRPr 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</a:endParaRPr>
          </a:p>
        </p:txBody>
      </p:sp>
      <p:sp>
        <p:nvSpPr>
          <p:cNvPr id="13" name="Text 1"/>
          <p:cNvSpPr/>
          <p:nvPr/>
        </p:nvSpPr>
        <p:spPr>
          <a:xfrm>
            <a:off x="857250" y="8353425"/>
            <a:ext cx="63150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Raleway Regular" pitchFamily="34" charset="-122"/>
                <a:cs typeface="Raleway Regular" pitchFamily="34" charset="-120"/>
              </a:rPr>
              <a:t>ПЛАТФОРМА ДЛЯ РАЗВИТИЯ ТЕХНОЛОГИЙ И ОБУЧЕНИЯ ИСКУССТВЕННОМУ ИНТЕЛЛЕКТУ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</a:endParaRPr>
          </a:p>
        </p:txBody>
      </p:sp>
      <p:sp>
        <p:nvSpPr>
          <p:cNvPr id="14" name="Text 3"/>
          <p:cNvSpPr/>
          <p:nvPr/>
        </p:nvSpPr>
        <p:spPr>
          <a:xfrm>
            <a:off x="1047750" y="7715250"/>
            <a:ext cx="4173606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500" dirty="0">
                <a:solidFill>
                  <a:srgbClr val="0A0F33"/>
                </a:solidFill>
                <a:latin typeface="Montserrat" panose="00000500000000000000" pitchFamily="2" charset="-52"/>
                <a:ea typeface="Raleway Regular" pitchFamily="34" charset="-122"/>
                <a:cs typeface="Raleway Regular" pitchFamily="34" charset="-120"/>
              </a:rPr>
              <a:t>ИННОВАЦИОННАЯ ПРОГРАММА ПО ИИ</a:t>
            </a:r>
            <a:endParaRPr lang="en-US" sz="1500" dirty="0"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944BE0-402D-2A48-5A49-FD831DB23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rame" descr="preencoded.png">
            <a:extLst>
              <a:ext uri="{FF2B5EF4-FFF2-40B4-BE49-F238E27FC236}">
                <a16:creationId xmlns:a16="http://schemas.microsoft.com/office/drawing/2014/main" xmlns="" id="{980AEEAA-C185-6CF5-22D8-87BCC3675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75081" y="1722602"/>
            <a:ext cx="752475" cy="752475"/>
          </a:xfrm>
          <a:prstGeom prst="rect">
            <a:avLst/>
          </a:prstGeom>
        </p:spPr>
      </p:pic>
      <p:pic>
        <p:nvPicPr>
          <p:cNvPr id="14" name="Frame" descr="preencoded.png">
            <a:extLst>
              <a:ext uri="{FF2B5EF4-FFF2-40B4-BE49-F238E27FC236}">
                <a16:creationId xmlns:a16="http://schemas.microsoft.com/office/drawing/2014/main" xmlns="" id="{59339C58-DE45-9A9D-E948-BC0BA5521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5806977" y="1684975"/>
            <a:ext cx="708991" cy="708991"/>
          </a:xfrm>
          <a:prstGeom prst="rect">
            <a:avLst/>
          </a:prstGeom>
        </p:spPr>
      </p:pic>
      <p:pic>
        <p:nvPicPr>
          <p:cNvPr id="15" name="image 34" descr="preencoded.png">
            <a:extLst>
              <a:ext uri="{FF2B5EF4-FFF2-40B4-BE49-F238E27FC236}">
                <a16:creationId xmlns:a16="http://schemas.microsoft.com/office/drawing/2014/main" xmlns="" id="{57BE786A-0047-C02C-9B6E-0F1CDE4FA8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885"/>
          <a:stretch/>
        </p:blipFill>
        <p:spPr>
          <a:xfrm>
            <a:off x="675081" y="4689152"/>
            <a:ext cx="2965567" cy="4662964"/>
          </a:xfrm>
          <a:prstGeom prst="rect">
            <a:avLst/>
          </a:prstGeom>
        </p:spPr>
      </p:pic>
      <p:sp>
        <p:nvSpPr>
          <p:cNvPr id="17" name="Text 0">
            <a:extLst>
              <a:ext uri="{FF2B5EF4-FFF2-40B4-BE49-F238E27FC236}">
                <a16:creationId xmlns:a16="http://schemas.microsoft.com/office/drawing/2014/main" xmlns="" id="{0EB955B6-821A-E68D-6801-24EEDC5CCE69}"/>
              </a:ext>
            </a:extLst>
          </p:cNvPr>
          <p:cNvSpPr/>
          <p:nvPr/>
        </p:nvSpPr>
        <p:spPr>
          <a:xfrm>
            <a:off x="609600" y="400050"/>
            <a:ext cx="10084904" cy="752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00" dirty="0">
                <a:solidFill>
                  <a:srgbClr val="B2B2B2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НОВЫЕ ГОРИЗОНТЫ ИИ ТЕХНОЛОГИЙ
</a:t>
            </a:r>
            <a:r>
              <a:rPr lang="en-US" sz="3000" b="1" dirty="0">
                <a:solidFill>
                  <a:srgbClr val="0A2979"/>
                </a:solidFill>
                <a:latin typeface="Arial" panose="020B0604020202020204" pitchFamily="34" charset="0"/>
                <a:ea typeface="Raleway ExtraBold" pitchFamily="34" charset="-122"/>
                <a:cs typeface="Arial" panose="020B0604020202020204" pitchFamily="34" charset="0"/>
              </a:rPr>
              <a:t>РЕВОЛЮЦИЯ ИСКУССТВЕННОГО ИНТЕЛЛЕКТА</a:t>
            </a:r>
            <a:endParaRPr lang="en-US" sz="1800" b="1" dirty="0">
              <a:solidFill>
                <a:srgbClr val="0A2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030        157">
            <a:extLst>
              <a:ext uri="{FF2B5EF4-FFF2-40B4-BE49-F238E27FC236}">
                <a16:creationId xmlns:a16="http://schemas.microsoft.com/office/drawing/2014/main" xmlns="" id="{1ABC218E-C214-495B-D328-ACCAAB0FFD1E}"/>
              </a:ext>
            </a:extLst>
          </p:cNvPr>
          <p:cNvSpPr/>
          <p:nvPr/>
        </p:nvSpPr>
        <p:spPr>
          <a:xfrm>
            <a:off x="1594235" y="1546723"/>
            <a:ext cx="3464838" cy="8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$15,7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трлн</a:t>
            </a:r>
            <a:endParaRPr lang="ru-RU" sz="3200" b="1" dirty="0">
              <a:solidFill>
                <a:srgbClr val="00B050"/>
              </a:solidFill>
              <a:latin typeface="Arial" panose="020B0604020202020204" pitchFamily="34" charset="0"/>
              <a:ea typeface="Raleway Bold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К 2030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году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вклад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ИИ в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мировую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экономику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IBM -">
            <a:extLst>
              <a:ext uri="{FF2B5EF4-FFF2-40B4-BE49-F238E27FC236}">
                <a16:creationId xmlns:a16="http://schemas.microsoft.com/office/drawing/2014/main" xmlns="" id="{DB7D0694-E8AC-69FF-79D3-EA9A0483DC09}"/>
              </a:ext>
            </a:extLst>
          </p:cNvPr>
          <p:cNvSpPr/>
          <p:nvPr/>
        </p:nvSpPr>
        <p:spPr>
          <a:xfrm>
            <a:off x="3475320" y="4981758"/>
            <a:ext cx="13977793" cy="1347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Отчет IBM - «</a:t>
            </a:r>
            <a:r>
              <a:rPr lang="en-US" sz="2400" b="1" dirty="0" err="1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Дополненная</a:t>
            </a:r>
            <a:r>
              <a:rPr lang="ru-RU" sz="24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работа</a:t>
            </a:r>
            <a:r>
              <a:rPr lang="en-US" sz="24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 в </a:t>
            </a:r>
            <a:r>
              <a:rPr lang="en-US" sz="2400" b="1" dirty="0" err="1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автоматизированном</a:t>
            </a:r>
            <a:r>
              <a:rPr lang="ru-RU" sz="24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мире</a:t>
            </a:r>
            <a:r>
              <a:rPr lang="en-US" sz="24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, управляемом ИИ». </a:t>
            </a:r>
            <a:br>
              <a:rPr lang="en-US" sz="24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</a:br>
            <a:r>
              <a:rPr lang="en-US" sz="2400" b="1" dirty="0" err="1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Это</a:t>
            </a:r>
            <a:r>
              <a:rPr lang="en-US" sz="24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 первый в мире отчет на тему количественного и качественного влияния ИИ на </a:t>
            </a:r>
            <a:r>
              <a:rPr lang="en-US" sz="2400" b="1" dirty="0" err="1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профессиональную</a:t>
            </a:r>
            <a:r>
              <a:rPr lang="en-US" sz="24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занятость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
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6E2B1AE4-EEC0-7DEA-07E9-9A0B32E1E9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989" y="446433"/>
            <a:ext cx="2844946" cy="774740"/>
          </a:xfrm>
          <a:prstGeom prst="rect">
            <a:avLst/>
          </a:prstGeom>
        </p:spPr>
      </p:pic>
      <p:pic>
        <p:nvPicPr>
          <p:cNvPr id="37" name="Google Shape;110;p16" descr="Artificial intelligence ">
            <a:extLst>
              <a:ext uri="{FF2B5EF4-FFF2-40B4-BE49-F238E27FC236}">
                <a16:creationId xmlns:a16="http://schemas.microsoft.com/office/drawing/2014/main" xmlns="" id="{37392280-48B7-F89C-403B-E6A37DC057D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18700" y="1678367"/>
            <a:ext cx="695627" cy="6956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1D12C11-E414-C39D-A939-4B6538A69FF0}"/>
              </a:ext>
            </a:extLst>
          </p:cNvPr>
          <p:cNvSpPr/>
          <p:nvPr/>
        </p:nvSpPr>
        <p:spPr>
          <a:xfrm>
            <a:off x="1" y="9442709"/>
            <a:ext cx="18287998" cy="844291"/>
          </a:xfrm>
          <a:prstGeom prst="rect">
            <a:avLst/>
          </a:prstGeom>
          <a:solidFill>
            <a:srgbClr val="0A2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87425"/>
            <a:r>
              <a:rPr lang="kk-KZ" sz="2000" b="1" dirty="0">
                <a:solidFill>
                  <a:srgbClr val="92D05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Внедрение ИИ ускорило </a:t>
            </a:r>
            <a:r>
              <a:rPr lang="kk-KZ" sz="2000" dirty="0">
                <a:solidFill>
                  <a:schemeClr val="bg1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применение фундаментальных разработок в производстве в </a:t>
            </a:r>
            <a:r>
              <a:rPr lang="ru-RU" sz="2800" b="1" dirty="0">
                <a:solidFill>
                  <a:srgbClr val="92D05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20 раз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(с 20 лет до 1 года)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xmlns="" id="{3236CE64-7640-3AB7-6420-40499E4E1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365" y="9648511"/>
            <a:ext cx="1827206" cy="38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030        157">
            <a:extLst>
              <a:ext uri="{FF2B5EF4-FFF2-40B4-BE49-F238E27FC236}">
                <a16:creationId xmlns:a16="http://schemas.microsoft.com/office/drawing/2014/main" xmlns="" id="{BD6067BE-3EF4-13E7-181B-A6D4C09DDD3E}"/>
              </a:ext>
            </a:extLst>
          </p:cNvPr>
          <p:cNvSpPr/>
          <p:nvPr/>
        </p:nvSpPr>
        <p:spPr>
          <a:xfrm>
            <a:off x="6592521" y="1546723"/>
            <a:ext cx="4496990" cy="8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200" b="1" dirty="0">
                <a:solidFill>
                  <a:srgbClr val="00B05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30-50% 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ежегодно</a:t>
            </a:r>
            <a:endParaRPr lang="ru-RU" sz="3200" b="1" dirty="0">
              <a:solidFill>
                <a:srgbClr val="00B050"/>
              </a:solidFill>
              <a:latin typeface="Arial" panose="020B0604020202020204" pitchFamily="34" charset="0"/>
              <a:ea typeface="Raleway Bold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Ожидаемый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рост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спроса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на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ИИ-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специалистов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до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2030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года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2030        157">
            <a:extLst>
              <a:ext uri="{FF2B5EF4-FFF2-40B4-BE49-F238E27FC236}">
                <a16:creationId xmlns:a16="http://schemas.microsoft.com/office/drawing/2014/main" xmlns="" id="{75439D94-B8D9-B213-3CBD-A98F36FE6F92}"/>
              </a:ext>
            </a:extLst>
          </p:cNvPr>
          <p:cNvSpPr/>
          <p:nvPr/>
        </p:nvSpPr>
        <p:spPr>
          <a:xfrm>
            <a:off x="12376025" y="1546723"/>
            <a:ext cx="5773429" cy="8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200" b="1" dirty="0">
                <a:solidFill>
                  <a:srgbClr val="00B05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40%</a:t>
            </a:r>
          </a:p>
          <a:p>
            <a:pPr marL="0" indent="0" algn="l"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Работающих должны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переквалифицироваться в ближайшие 3 года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Frame" descr="preencoded.png">
            <a:extLst>
              <a:ext uri="{FF2B5EF4-FFF2-40B4-BE49-F238E27FC236}">
                <a16:creationId xmlns:a16="http://schemas.microsoft.com/office/drawing/2014/main" xmlns="" id="{A864FD96-4CFB-EAD0-298D-B95E2B306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7104003" y="3275829"/>
            <a:ext cx="768429" cy="768429"/>
          </a:xfrm>
          <a:prstGeom prst="rect">
            <a:avLst/>
          </a:prstGeom>
        </p:spPr>
      </p:pic>
      <p:pic>
        <p:nvPicPr>
          <p:cNvPr id="3" name="Frame" descr="preencoded.png">
            <a:extLst>
              <a:ext uri="{FF2B5EF4-FFF2-40B4-BE49-F238E27FC236}">
                <a16:creationId xmlns:a16="http://schemas.microsoft.com/office/drawing/2014/main" xmlns="" id="{48F3D66B-8B87-4D63-8675-13EBA79668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647070" y="3064364"/>
            <a:ext cx="852223" cy="852223"/>
          </a:xfrm>
          <a:prstGeom prst="rect">
            <a:avLst/>
          </a:prstGeom>
        </p:spPr>
      </p:pic>
      <p:sp>
        <p:nvSpPr>
          <p:cNvPr id="6" name="2    1">
            <a:extLst>
              <a:ext uri="{FF2B5EF4-FFF2-40B4-BE49-F238E27FC236}">
                <a16:creationId xmlns:a16="http://schemas.microsoft.com/office/drawing/2014/main" xmlns="" id="{6B0411D8-577B-C25B-19E0-B9DFF3714944}"/>
              </a:ext>
            </a:extLst>
          </p:cNvPr>
          <p:cNvSpPr/>
          <p:nvPr/>
        </p:nvSpPr>
        <p:spPr>
          <a:xfrm>
            <a:off x="1594236" y="3159134"/>
            <a:ext cx="4921732" cy="844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Де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фицит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 квалифицированных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специалистов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на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каждые 2 вакансии приходится только 1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кандидат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rame" descr="preencoded.png">
            <a:extLst>
              <a:ext uri="{FF2B5EF4-FFF2-40B4-BE49-F238E27FC236}">
                <a16:creationId xmlns:a16="http://schemas.microsoft.com/office/drawing/2014/main" xmlns="" id="{B5709F81-E382-B556-1FC6-0C373DABC9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/>
        </p:blipFill>
        <p:spPr>
          <a:xfrm>
            <a:off x="11380210" y="3121618"/>
            <a:ext cx="768428" cy="768428"/>
          </a:xfrm>
          <a:prstGeom prst="rect">
            <a:avLst/>
          </a:prstGeom>
        </p:spPr>
      </p:pic>
      <p:sp>
        <p:nvSpPr>
          <p:cNvPr id="16" name="Text 15">
            <a:extLst>
              <a:ext uri="{FF2B5EF4-FFF2-40B4-BE49-F238E27FC236}">
                <a16:creationId xmlns:a16="http://schemas.microsoft.com/office/drawing/2014/main" xmlns="" id="{CBECA54E-7032-967D-57B5-36EB3844D77C}"/>
              </a:ext>
            </a:extLst>
          </p:cNvPr>
          <p:cNvSpPr/>
          <p:nvPr/>
        </p:nvSpPr>
        <p:spPr>
          <a:xfrm>
            <a:off x="12408537" y="3136914"/>
            <a:ext cx="5373397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ИИ меняет подход к образованию,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предлагая адаптивные платформы обучения и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доступ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к знаниям для миллионов людей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2030        157">
            <a:extLst>
              <a:ext uri="{FF2B5EF4-FFF2-40B4-BE49-F238E27FC236}">
                <a16:creationId xmlns:a16="http://schemas.microsoft.com/office/drawing/2014/main" xmlns="" id="{FE562C60-C062-A154-0DD3-A914D4C3732E}"/>
              </a:ext>
            </a:extLst>
          </p:cNvPr>
          <p:cNvSpPr/>
          <p:nvPr/>
        </p:nvSpPr>
        <p:spPr>
          <a:xfrm>
            <a:off x="8043881" y="3085535"/>
            <a:ext cx="2836744" cy="8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200" b="1" dirty="0">
                <a:solidFill>
                  <a:srgbClr val="00B05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+14%</a:t>
            </a:r>
          </a:p>
          <a:p>
            <a:pPr marL="0" indent="0" algn="l">
              <a:buNone/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ИИ увеличит мировой ВВП к 2030 году</a:t>
            </a:r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7">
            <a:extLst>
              <a:ext uri="{FF2B5EF4-FFF2-40B4-BE49-F238E27FC236}">
                <a16:creationId xmlns:a16="http://schemas.microsoft.com/office/drawing/2014/main" xmlns="" id="{A7EE782D-9A54-CA5D-A50F-D1C898D7DF88}"/>
              </a:ext>
            </a:extLst>
          </p:cNvPr>
          <p:cNvSpPr/>
          <p:nvPr/>
        </p:nvSpPr>
        <p:spPr>
          <a:xfrm>
            <a:off x="5083714" y="6978135"/>
            <a:ext cx="4728115" cy="1762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Революция в области ИИ достигла </a:t>
            </a:r>
            <a:r>
              <a:rPr lang="en-US" sz="2400" b="1" u="sng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переломного момента</a:t>
            </a: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, и дальше </a:t>
            </a:r>
            <a:r>
              <a:rPr lang="en-US" sz="2400" b="1" u="sng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скорость изменений скакнет на порядок</a:t>
            </a: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
</a:t>
            </a:r>
          </a:p>
          <a:p>
            <a:pPr marL="0" indent="0" algn="l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7">
            <a:extLst>
              <a:ext uri="{FF2B5EF4-FFF2-40B4-BE49-F238E27FC236}">
                <a16:creationId xmlns:a16="http://schemas.microsoft.com/office/drawing/2014/main" xmlns="" id="{A1957BCD-35B2-13EA-4E6F-B4535F2B003C}"/>
              </a:ext>
            </a:extLst>
          </p:cNvPr>
          <p:cNvSpPr/>
          <p:nvPr/>
        </p:nvSpPr>
        <p:spPr>
          <a:xfrm>
            <a:off x="12051438" y="6978135"/>
            <a:ext cx="5340368" cy="9485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Не</a:t>
            </a: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ИИ </a:t>
            </a:r>
            <a:r>
              <a:rPr lang="en-US" sz="2400" b="1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заменит</a:t>
            </a: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людей</a:t>
            </a: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, а </a:t>
            </a:r>
            <a:r>
              <a:rPr lang="en-US" sz="2400" b="1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люди</a:t>
            </a: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использующие</a:t>
            </a: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ИИ, </a:t>
            </a:r>
            <a:r>
              <a:rPr lang="en-US" sz="2400" b="1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заменят</a:t>
            </a: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людей</a:t>
            </a: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которые</a:t>
            </a: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этого</a:t>
            </a:r>
            <a: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br>
              <a:rPr lang="en-US" sz="2400" b="1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</a:br>
            <a:r>
              <a:rPr lang="en-US" sz="2400" b="1" u="sng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не</a:t>
            </a:r>
            <a:r>
              <a:rPr lang="en-US" sz="2400" b="1" u="sng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умеют</a:t>
            </a:r>
            <a:r>
              <a:rPr lang="en-US" sz="2400" b="1" u="sng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/ </a:t>
            </a:r>
            <a:r>
              <a:rPr lang="en-US" sz="2400" b="1" u="sng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не</a:t>
            </a:r>
            <a:r>
              <a:rPr lang="en-US" sz="2400" b="1" u="sng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хотят</a:t>
            </a:r>
            <a:r>
              <a:rPr lang="en-US" sz="2400" b="1" u="sng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/ </a:t>
            </a:r>
            <a:r>
              <a:rPr lang="en-US" sz="2400" b="1" u="sng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не</a:t>
            </a:r>
            <a:r>
              <a:rPr lang="en-US" sz="2400" b="1" u="sng" dirty="0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могут</a:t>
            </a:r>
            <a:endParaRPr 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AI ">
            <a:extLst>
              <a:ext uri="{FF2B5EF4-FFF2-40B4-BE49-F238E27FC236}">
                <a16:creationId xmlns:a16="http://schemas.microsoft.com/office/drawing/2014/main" xmlns="" id="{CA27A29A-28DC-D222-47F6-1D3A3B439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133" y="7012677"/>
            <a:ext cx="844291" cy="8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tartup ">
            <a:extLst>
              <a:ext uri="{FF2B5EF4-FFF2-40B4-BE49-F238E27FC236}">
                <a16:creationId xmlns:a16="http://schemas.microsoft.com/office/drawing/2014/main" xmlns="" id="{7A5919C3-2556-AE05-A567-7C9F7360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76" y="7063133"/>
            <a:ext cx="906023" cy="90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16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930857-32E0-33EF-0971-06C5A23E7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xmlns="" id="{5ACAE847-0C25-104C-07CC-88FD9AF837A4}"/>
              </a:ext>
            </a:extLst>
          </p:cNvPr>
          <p:cNvSpPr/>
          <p:nvPr/>
        </p:nvSpPr>
        <p:spPr>
          <a:xfrm>
            <a:off x="609600" y="400050"/>
            <a:ext cx="12019722" cy="752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000" b="1" dirty="0">
                <a:solidFill>
                  <a:srgbClr val="0A2979"/>
                </a:solidFill>
                <a:latin typeface="Arial" panose="020B0604020202020204" pitchFamily="34" charset="0"/>
                <a:ea typeface="Raleway ExtraBold" pitchFamily="34" charset="-122"/>
                <a:cs typeface="Arial" panose="020B0604020202020204" pitchFamily="34" charset="0"/>
              </a:rPr>
              <a:t>Программа обучения ИИ: «Elements </a:t>
            </a:r>
            <a:r>
              <a:rPr lang="ru-RU" sz="3000" b="1" dirty="0" err="1">
                <a:solidFill>
                  <a:srgbClr val="0A2979"/>
                </a:solidFill>
                <a:latin typeface="Arial" panose="020B0604020202020204" pitchFamily="34" charset="0"/>
                <a:ea typeface="Raleway ExtraBold" pitchFamily="34" charset="-122"/>
                <a:cs typeface="Arial" panose="020B0604020202020204" pitchFamily="34" charset="0"/>
              </a:rPr>
              <a:t>of</a:t>
            </a:r>
            <a:r>
              <a:rPr lang="ru-RU" sz="3000" b="1" dirty="0">
                <a:solidFill>
                  <a:srgbClr val="0A2979"/>
                </a:solidFill>
                <a:latin typeface="Arial" panose="020B0604020202020204" pitchFamily="34" charset="0"/>
                <a:ea typeface="Raleway ExtraBold" pitchFamily="34" charset="-122"/>
                <a:cs typeface="Arial" panose="020B0604020202020204" pitchFamily="34" charset="0"/>
              </a:rPr>
              <a:t> AI» Финляндия 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C9DA6E-BEC7-44D9-E3FB-FF96BB5D3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989" y="446433"/>
            <a:ext cx="2844946" cy="774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562D0F-137F-00C5-4555-5E7E4DAD020C}"/>
              </a:ext>
            </a:extLst>
          </p:cNvPr>
          <p:cNvSpPr txBox="1"/>
          <p:nvPr/>
        </p:nvSpPr>
        <p:spPr>
          <a:xfrm>
            <a:off x="463826" y="4491017"/>
            <a:ext cx="952831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a-ET" sz="2400" b="1" dirty="0">
                <a:solidFill>
                  <a:srgbClr val="0A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и задачи</a:t>
            </a:r>
            <a:r>
              <a:rPr lang="ru-RU" sz="2400" b="1" dirty="0">
                <a:solidFill>
                  <a:srgbClr val="0A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A2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a-ET" dirty="0">
                <a:latin typeface="Arial" panose="020B0604020202020204" pitchFamily="34" charset="0"/>
                <a:cs typeface="Arial" panose="020B0604020202020204" pitchFamily="34" charset="0"/>
              </a:rPr>
              <a:t>Представить ИИ как инструмент для общественного блага, борьбы с неравенством и </a:t>
            </a:r>
            <a:r>
              <a:rPr lang="aa-ET" dirty="0" smtClean="0">
                <a:latin typeface="Arial" panose="020B0604020202020204" pitchFamily="34" charset="0"/>
                <a:cs typeface="Arial" panose="020B0604020202020204" pitchFamily="34" charset="0"/>
              </a:rPr>
              <a:t>дискриминации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a-ET" dirty="0">
                <a:latin typeface="Arial" panose="020B0604020202020204" pitchFamily="34" charset="0"/>
                <a:cs typeface="Arial" panose="020B0604020202020204" pitchFamily="34" charset="0"/>
              </a:rPr>
              <a:t>Развивать промышленность к 2030 году: чистую, эффективную и </a:t>
            </a:r>
            <a:r>
              <a:rPr lang="aa-ET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цифровую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a-ET" dirty="0">
                <a:latin typeface="Arial" panose="020B0604020202020204" pitchFamily="34" charset="0"/>
                <a:cs typeface="Arial" panose="020B0604020202020204" pitchFamily="34" charset="0"/>
              </a:rPr>
              <a:t>Улучшать услуги: диагностика в здравоохранении, оптимизация энергопотребления и </a:t>
            </a:r>
            <a:r>
              <a:rPr lang="aa-ET" dirty="0" smtClean="0">
                <a:latin typeface="Arial" panose="020B0604020202020204" pitchFamily="34" charset="0"/>
                <a:cs typeface="Arial" panose="020B0604020202020204" pitchFamily="34" charset="0"/>
              </a:rPr>
              <a:t>логистики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a-ET" sz="2400" b="1" dirty="0">
                <a:solidFill>
                  <a:srgbClr val="0A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Этика и доступность</a:t>
            </a:r>
            <a:endParaRPr lang="ru-RU" sz="2400" b="1" dirty="0">
              <a:solidFill>
                <a:srgbClr val="0A2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a-ET" dirty="0">
                <a:latin typeface="Arial" panose="020B0604020202020204" pitchFamily="34" charset="0"/>
                <a:cs typeface="Arial" panose="020B0604020202020204" pitchFamily="34" charset="0"/>
              </a:rPr>
              <a:t>Курс продвигает этичное использование ИИ, защиту данных и борьбу с </a:t>
            </a:r>
            <a:r>
              <a:rPr lang="aa-ET" dirty="0" smtClean="0">
                <a:latin typeface="Arial" panose="020B0604020202020204" pitchFamily="34" charset="0"/>
                <a:cs typeface="Arial" panose="020B0604020202020204" pitchFamily="34" charset="0"/>
              </a:rPr>
              <a:t>дезинформацией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a-ET" dirty="0">
                <a:latin typeface="Arial" panose="020B0604020202020204" pitchFamily="34" charset="0"/>
                <a:cs typeface="Arial" panose="020B0604020202020204" pitchFamily="34" charset="0"/>
              </a:rPr>
              <a:t>Избегает создания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aa-ET" dirty="0" smtClean="0">
                <a:latin typeface="Arial" panose="020B0604020202020204" pitchFamily="34" charset="0"/>
                <a:cs typeface="Arial" panose="020B0604020202020204" pitchFamily="34" charset="0"/>
              </a:rPr>
              <a:t>элиты 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aa-E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aa-ET" dirty="0">
                <a:latin typeface="Arial" panose="020B0604020202020204" pitchFamily="34" charset="0"/>
                <a:cs typeface="Arial" panose="020B0604020202020204" pitchFamily="34" charset="0"/>
              </a:rPr>
              <a:t>обеспечивая доступность обучения для </a:t>
            </a:r>
            <a:r>
              <a:rPr lang="aa-ET" dirty="0" smtClean="0">
                <a:latin typeface="Arial" panose="020B0604020202020204" pitchFamily="34" charset="0"/>
                <a:cs typeface="Arial" panose="020B0604020202020204" pitchFamily="34" charset="0"/>
              </a:rPr>
              <a:t>всех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a-ET" dirty="0">
                <a:latin typeface="Arial" panose="020B0604020202020204" pitchFamily="34" charset="0"/>
                <a:cs typeface="Arial" panose="020B0604020202020204" pitchFamily="34" charset="0"/>
              </a:rPr>
              <a:t>Предлагает курс по этике ИИ для решения социальных </a:t>
            </a:r>
            <a:r>
              <a:rPr lang="aa-ET" dirty="0" smtClean="0">
                <a:latin typeface="Arial" panose="020B0604020202020204" pitchFamily="34" charset="0"/>
                <a:cs typeface="Arial" panose="020B0604020202020204" pitchFamily="34" charset="0"/>
              </a:rPr>
              <a:t>вызовов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a-ET" sz="2400" b="1" dirty="0">
                <a:solidFill>
                  <a:srgbClr val="0A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Финляндия стремится быть лидером в обучении ИИ и его этичном </a:t>
            </a:r>
            <a:r>
              <a:rPr lang="aa-ET" sz="2400" b="1" dirty="0" smtClean="0">
                <a:solidFill>
                  <a:srgbClr val="0A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применении</a:t>
            </a:r>
            <a:endParaRPr lang="aa-ET" sz="2400" b="1" dirty="0">
              <a:solidFill>
                <a:srgbClr val="0A2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44A2B3-3C0F-7634-8C5B-BB10980EAEB9}"/>
              </a:ext>
            </a:extLst>
          </p:cNvPr>
          <p:cNvSpPr txBox="1"/>
          <p:nvPr/>
        </p:nvSpPr>
        <p:spPr>
          <a:xfrm>
            <a:off x="609600" y="1439346"/>
            <a:ext cx="9475305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aa-ET" sz="2000" b="1" dirty="0">
                <a:solidFill>
                  <a:srgbClr val="0A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Финляндия запустила курс «Elements of AI» в 201</a:t>
            </a:r>
            <a:r>
              <a:rPr lang="ru-RU" sz="2000" b="1" dirty="0">
                <a:solidFill>
                  <a:srgbClr val="0A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aa-ET" sz="2000" b="1" dirty="0">
                <a:solidFill>
                  <a:srgbClr val="0A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 во время председательства в </a:t>
            </a:r>
            <a:r>
              <a:rPr lang="aa-ET" sz="2000" b="1" dirty="0" smtClean="0">
                <a:solidFill>
                  <a:srgbClr val="0A29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</a:t>
            </a:r>
            <a:endParaRPr lang="ru-RU" sz="2000" b="1" dirty="0">
              <a:solidFill>
                <a:srgbClr val="0A2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a-ET" sz="2000" dirty="0">
                <a:latin typeface="Arial" panose="020B0604020202020204" pitchFamily="34" charset="0"/>
                <a:cs typeface="Arial" panose="020B0604020202020204" pitchFamily="34" charset="0"/>
              </a:rPr>
              <a:t>Курс разработан Хельсинкским университетом и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компанией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aa-E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a-ET" sz="2000" dirty="0">
                <a:latin typeface="Arial" panose="020B0604020202020204" pitchFamily="34" charset="0"/>
                <a:cs typeface="Arial" panose="020B0604020202020204" pitchFamily="34" charset="0"/>
              </a:rPr>
              <a:t>для обучения основам ИИ.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a-ET" sz="2000" dirty="0">
                <a:latin typeface="Arial" panose="020B0604020202020204" pitchFamily="34" charset="0"/>
                <a:cs typeface="Arial" panose="020B0604020202020204" pitchFamily="34" charset="0"/>
              </a:rPr>
              <a:t>Доступен в </a:t>
            </a:r>
            <a:r>
              <a:rPr lang="aa-ET" sz="2000" b="1" dirty="0">
                <a:latin typeface="Arial" panose="020B0604020202020204" pitchFamily="34" charset="0"/>
                <a:cs typeface="Arial" panose="020B0604020202020204" pitchFamily="34" charset="0"/>
              </a:rPr>
              <a:t>170 странах на всех языках ЕС; </a:t>
            </a:r>
            <a:r>
              <a:rPr lang="aa-ET" sz="2000" dirty="0">
                <a:latin typeface="Arial" panose="020B0604020202020204" pitchFamily="34" charset="0"/>
                <a:cs typeface="Arial" panose="020B0604020202020204" pitchFamily="34" charset="0"/>
              </a:rPr>
              <a:t>его прошли </a:t>
            </a:r>
            <a:r>
              <a:rPr lang="aa-ET" sz="2000" b="1" dirty="0">
                <a:latin typeface="Arial" panose="020B0604020202020204" pitchFamily="34" charset="0"/>
                <a:cs typeface="Arial" panose="020B0604020202020204" pitchFamily="34" charset="0"/>
              </a:rPr>
              <a:t>более 1 миллиона человек.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a-ET" sz="2000" dirty="0">
                <a:latin typeface="Arial" panose="020B0604020202020204" pitchFamily="34" charset="0"/>
                <a:cs typeface="Arial" panose="020B0604020202020204" pitchFamily="34" charset="0"/>
              </a:rPr>
              <a:t>Финляндия превысила цель обучить </a:t>
            </a:r>
            <a:r>
              <a:rPr lang="aa-ET" sz="2000" b="1" dirty="0">
                <a:latin typeface="Arial" panose="020B0604020202020204" pitchFamily="34" charset="0"/>
                <a:cs typeface="Arial" panose="020B0604020202020204" pitchFamily="34" charset="0"/>
              </a:rPr>
              <a:t>1% населения, достигнув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aa-ET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690521E8-D985-2199-EB09-971A74BB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r="756"/>
          <a:stretch/>
        </p:blipFill>
        <p:spPr bwMode="auto">
          <a:xfrm>
            <a:off x="10721008" y="1412221"/>
            <a:ext cx="7010399" cy="35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 Шесть секций из предложенного курса.">
            <a:extLst>
              <a:ext uri="{FF2B5EF4-FFF2-40B4-BE49-F238E27FC236}">
                <a16:creationId xmlns:a16="http://schemas.microsoft.com/office/drawing/2014/main" xmlns="" id="{3F47F6A6-D58E-9191-B560-1BA52FB14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009" y="4930131"/>
            <a:ext cx="7010400" cy="504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711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NG в цвете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367263" y="8654617"/>
            <a:ext cx="1533525" cy="504825"/>
          </a:xfrm>
          <a:prstGeom prst="rect">
            <a:avLst/>
          </a:prstGeom>
        </p:spPr>
      </p:pic>
      <p:pic>
        <p:nvPicPr>
          <p:cNvPr id="6" name="Vector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5527912" y="1661355"/>
            <a:ext cx="381000" cy="365120"/>
          </a:xfrm>
          <a:prstGeom prst="rect">
            <a:avLst/>
          </a:prstGeom>
        </p:spPr>
      </p:pic>
      <p:pic>
        <p:nvPicPr>
          <p:cNvPr id="7" name="Vector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2806353" y="1609714"/>
            <a:ext cx="161925" cy="152400"/>
          </a:xfrm>
          <a:prstGeom prst="rect">
            <a:avLst/>
          </a:prstGeom>
        </p:spPr>
      </p:pic>
      <p:pic>
        <p:nvPicPr>
          <p:cNvPr id="51" name="image 12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476500" y="9507105"/>
            <a:ext cx="1009650" cy="323850"/>
          </a:xfrm>
          <a:prstGeom prst="rect">
            <a:avLst/>
          </a:prstGeom>
        </p:spPr>
      </p:pic>
      <p:pic>
        <p:nvPicPr>
          <p:cNvPr id="52" name="image 128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752850" y="9488055"/>
            <a:ext cx="1133475" cy="371475"/>
          </a:xfrm>
          <a:prstGeom prst="rect">
            <a:avLst/>
          </a:prstGeom>
        </p:spPr>
      </p:pic>
      <p:pic>
        <p:nvPicPr>
          <p:cNvPr id="53" name="image 130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153025" y="9497580"/>
            <a:ext cx="1266825" cy="342900"/>
          </a:xfrm>
          <a:prstGeom prst="rect">
            <a:avLst/>
          </a:prstGeom>
        </p:spPr>
      </p:pic>
      <p:pic>
        <p:nvPicPr>
          <p:cNvPr id="54" name="image 144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686550" y="9373755"/>
            <a:ext cx="952500" cy="590550"/>
          </a:xfrm>
          <a:prstGeom prst="rect">
            <a:avLst/>
          </a:prstGeom>
        </p:spPr>
      </p:pic>
      <p:pic>
        <p:nvPicPr>
          <p:cNvPr id="55" name="image 131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905750" y="9421380"/>
            <a:ext cx="1114425" cy="495300"/>
          </a:xfrm>
          <a:prstGeom prst="rect">
            <a:avLst/>
          </a:prstGeom>
        </p:spPr>
      </p:pic>
      <p:sp>
        <p:nvSpPr>
          <p:cNvPr id="57" name="Text 0"/>
          <p:cNvSpPr/>
          <p:nvPr/>
        </p:nvSpPr>
        <p:spPr>
          <a:xfrm>
            <a:off x="568368" y="482318"/>
            <a:ext cx="11944350" cy="752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800" dirty="0">
                <a:solidFill>
                  <a:srgbClr val="B2B2B2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НОВЫЕ ГОРИЗОНТЫ ИИ ТЕХНОЛОГИЙ</a:t>
            </a:r>
            <a:endParaRPr lang="ru-RU" sz="1800" dirty="0">
              <a:solidFill>
                <a:srgbClr val="B2B2B2"/>
              </a:solidFill>
              <a:latin typeface="Arial" panose="020B0604020202020204" pitchFamily="34" charset="0"/>
              <a:ea typeface="Raleway Regular" pitchFamily="34" charset="-122"/>
              <a:cs typeface="Arial" panose="020B0604020202020204" pitchFamily="34" charset="0"/>
            </a:endParaRPr>
          </a:p>
          <a:p>
            <a:pPr marL="0" indent="0" algn="l">
              <a:lnSpc>
                <a:spcPts val="2100"/>
              </a:lnSpc>
              <a:buNone/>
            </a:pPr>
            <a:r>
              <a:rPr lang="en-US" sz="1800" dirty="0">
                <a:solidFill>
                  <a:srgbClr val="B2B2B2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
</a:t>
            </a:r>
            <a:r>
              <a:rPr lang="en-US" sz="3000" dirty="0">
                <a:solidFill>
                  <a:srgbClr val="0A2979"/>
                </a:solidFill>
                <a:latin typeface="Arial" panose="020B0604020202020204" pitchFamily="34" charset="0"/>
                <a:ea typeface="Raleway ExtraBold" pitchFamily="34" charset="-122"/>
                <a:cs typeface="Arial" panose="020B0604020202020204" pitchFamily="34" charset="0"/>
              </a:rPr>
              <a:t>ПОДГОТОВКА КАДРОВ ПО ИСКУССТВЕННОМУ ИНТЕЛЛЕКТУ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3"/>
          <p:cNvSpPr/>
          <p:nvPr/>
        </p:nvSpPr>
        <p:spPr>
          <a:xfrm>
            <a:off x="1333500" y="1730629"/>
            <a:ext cx="144780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ИКТ Академий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на базе вузов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name_40"/>
          <p:cNvSpPr/>
          <p:nvPr/>
        </p:nvSpPr>
        <p:spPr>
          <a:xfrm>
            <a:off x="609600" y="1764579"/>
            <a:ext cx="676275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4575"/>
              </a:lnSpc>
              <a:buNone/>
            </a:pPr>
            <a:r>
              <a:rPr lang="en-US" sz="3750" b="1" dirty="0">
                <a:solidFill>
                  <a:srgbClr val="00A939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4</a:t>
            </a:r>
            <a:r>
              <a:rPr lang="ru-RU" sz="3750" b="1" dirty="0">
                <a:solidFill>
                  <a:srgbClr val="00A939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3</a:t>
            </a:r>
            <a:endParaRPr lang="en-US" sz="3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default_name"/>
          <p:cNvSpPr/>
          <p:nvPr/>
        </p:nvSpPr>
        <p:spPr>
          <a:xfrm>
            <a:off x="4229100" y="1819275"/>
            <a:ext cx="485775" cy="1047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вузов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name_20"/>
          <p:cNvSpPr/>
          <p:nvPr/>
        </p:nvSpPr>
        <p:spPr>
          <a:xfrm>
            <a:off x="3514725" y="1704975"/>
            <a:ext cx="62865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4575"/>
              </a:lnSpc>
              <a:buNone/>
            </a:pPr>
            <a:r>
              <a:rPr lang="en-US" sz="3750" b="1" dirty="0">
                <a:solidFill>
                  <a:srgbClr val="00A939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20</a:t>
            </a:r>
            <a:endParaRPr lang="en-US" sz="3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 7"/>
          <p:cNvSpPr/>
          <p:nvPr/>
        </p:nvSpPr>
        <p:spPr>
          <a:xfrm>
            <a:off x="4229100" y="2633662"/>
            <a:ext cx="19812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образовательных программ по ИИ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54A88A1-B368-C7FB-BF0C-7B1EBAF843A3}"/>
              </a:ext>
            </a:extLst>
          </p:cNvPr>
          <p:cNvGrpSpPr/>
          <p:nvPr/>
        </p:nvGrpSpPr>
        <p:grpSpPr>
          <a:xfrm>
            <a:off x="609600" y="8116455"/>
            <a:ext cx="1638300" cy="1704975"/>
            <a:chOff x="609600" y="7562850"/>
            <a:chExt cx="1638300" cy="1704975"/>
          </a:xfrm>
        </p:grpSpPr>
        <p:pic>
          <p:nvPicPr>
            <p:cNvPr id="4" name="image 132" descr="preencoded.png"/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609600" y="8963025"/>
              <a:ext cx="1447800" cy="304800"/>
            </a:xfrm>
            <a:prstGeom prst="rect">
              <a:avLst/>
            </a:prstGeom>
          </p:spPr>
        </p:pic>
        <p:pic>
          <p:nvPicPr>
            <p:cNvPr id="56" name="image 160" descr="preencoded.png"/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609600" y="7867650"/>
              <a:ext cx="1638300" cy="485775"/>
            </a:xfrm>
            <a:prstGeom prst="rect">
              <a:avLst/>
            </a:prstGeom>
          </p:spPr>
        </p:pic>
        <p:sp>
          <p:nvSpPr>
            <p:cNvPr id="65" name="default_name"/>
            <p:cNvSpPr/>
            <p:nvPr/>
          </p:nvSpPr>
          <p:spPr>
            <a:xfrm>
              <a:off x="609600" y="7562850"/>
              <a:ext cx="1095375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500" b="1" dirty="0">
                  <a:solidFill>
                    <a:srgbClr val="0A2979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Оператор:</a:t>
              </a:r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default_name"/>
            <p:cNvSpPr/>
            <p:nvPr/>
          </p:nvSpPr>
          <p:spPr>
            <a:xfrm>
              <a:off x="609600" y="8591550"/>
              <a:ext cx="1133475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500" b="1" dirty="0">
                  <a:solidFill>
                    <a:srgbClr val="0A2979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Партнеры:</a:t>
              </a:r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name_20"/>
          <p:cNvSpPr/>
          <p:nvPr/>
        </p:nvSpPr>
        <p:spPr>
          <a:xfrm>
            <a:off x="3486150" y="2547937"/>
            <a:ext cx="628650" cy="581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75"/>
              </a:lnSpc>
              <a:buNone/>
            </a:pPr>
            <a:r>
              <a:rPr lang="en-US" sz="3750" b="1" dirty="0">
                <a:solidFill>
                  <a:srgbClr val="00A939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20</a:t>
            </a:r>
            <a:endParaRPr lang="en-US" sz="3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default_name"/>
          <p:cNvSpPr/>
          <p:nvPr/>
        </p:nvSpPr>
        <p:spPr>
          <a:xfrm>
            <a:off x="647700" y="3014662"/>
            <a:ext cx="876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студентов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name_2 091  82  23"/>
          <p:cNvSpPr/>
          <p:nvPr/>
        </p:nvSpPr>
        <p:spPr>
          <a:xfrm>
            <a:off x="2000250" y="2643187"/>
            <a:ext cx="10477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900" i="1" dirty="0">
                <a:solidFill>
                  <a:srgbClr val="000000"/>
                </a:solidFill>
                <a:latin typeface="Arial" panose="020B0604020202020204" pitchFamily="34" charset="0"/>
                <a:ea typeface="Montserrat Italic" pitchFamily="34" charset="-122"/>
                <a:cs typeface="Arial" panose="020B0604020202020204" pitchFamily="34" charset="0"/>
              </a:rPr>
              <a:t>2 091 бакалавров
82 магистрантов
23 докторантов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name_2 196"/>
          <p:cNvSpPr/>
          <p:nvPr/>
        </p:nvSpPr>
        <p:spPr>
          <a:xfrm>
            <a:off x="647700" y="2519362"/>
            <a:ext cx="1238250" cy="581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75"/>
              </a:lnSpc>
              <a:buNone/>
            </a:pPr>
            <a:r>
              <a:rPr lang="en-US" sz="3750" b="1" dirty="0">
                <a:solidFill>
                  <a:srgbClr val="00A939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2 196 </a:t>
            </a:r>
            <a:endParaRPr lang="en-US" sz="3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2024  100"/>
          <p:cNvSpPr/>
          <p:nvPr/>
        </p:nvSpPr>
        <p:spPr>
          <a:xfrm>
            <a:off x="13052563" y="9254692"/>
            <a:ext cx="4848225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500"/>
              </a:lnSpc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По программе «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Болашак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» с 2024 года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выделены 100 стипендий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на подготовку кадров по направлению </a:t>
            </a:r>
            <a:r>
              <a:rPr lang="ru-RU" sz="1400" i="1" dirty="0">
                <a:solidFill>
                  <a:srgbClr val="000000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«Искусственный интеллект» (магистратура, докторантура, стажировки)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15"/>
          <p:cNvSpPr/>
          <p:nvPr/>
        </p:nvSpPr>
        <p:spPr>
          <a:xfrm>
            <a:off x="16172210" y="1638486"/>
            <a:ext cx="16097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Межвузовский
стандарт ИИ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xmlns="" id="{D9377BB7-1923-0E24-B771-0042C875780D}"/>
              </a:ext>
            </a:extLst>
          </p:cNvPr>
          <p:cNvGrpSpPr/>
          <p:nvPr/>
        </p:nvGrpSpPr>
        <p:grpSpPr>
          <a:xfrm>
            <a:off x="2217844" y="1961806"/>
            <a:ext cx="15030450" cy="7007480"/>
            <a:chOff x="1628775" y="1691227"/>
            <a:chExt cx="15030450" cy="7007480"/>
          </a:xfrm>
        </p:grpSpPr>
        <p:pic>
          <p:nvPicPr>
            <p:cNvPr id="8" name="Group 135" descr="preencoded.png"/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1638300" y="1691227"/>
              <a:ext cx="14973300" cy="7007480"/>
            </a:xfrm>
            <a:prstGeom prst="rect">
              <a:avLst/>
            </a:prstGeom>
          </p:spPr>
        </p:pic>
        <p:pic>
          <p:nvPicPr>
            <p:cNvPr id="9" name="image 88" descr="preencoded.png"/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11591925" y="5934075"/>
              <a:ext cx="1428750" cy="295275"/>
            </a:xfrm>
            <a:prstGeom prst="rect">
              <a:avLst/>
            </a:prstGeom>
          </p:spPr>
        </p:pic>
        <p:pic>
          <p:nvPicPr>
            <p:cNvPr id="10" name="image 158" descr="preencoded.png"/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10791825" y="3057525"/>
              <a:ext cx="361950" cy="390525"/>
            </a:xfrm>
            <a:prstGeom prst="rect">
              <a:avLst/>
            </a:prstGeom>
          </p:spPr>
        </p:pic>
        <p:pic>
          <p:nvPicPr>
            <p:cNvPr id="11" name="image 159" descr="preencoded.png"/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14211300" y="3248025"/>
              <a:ext cx="361950" cy="390525"/>
            </a:xfrm>
            <a:prstGeom prst="rect">
              <a:avLst/>
            </a:prstGeom>
          </p:spPr>
        </p:pic>
        <p:pic>
          <p:nvPicPr>
            <p:cNvPr id="12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1172825" y="7496175"/>
              <a:ext cx="114300" cy="104775"/>
            </a:xfrm>
            <a:prstGeom prst="rect">
              <a:avLst/>
            </a:prstGeom>
          </p:spPr>
        </p:pic>
        <p:pic>
          <p:nvPicPr>
            <p:cNvPr id="13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1039475" y="7496175"/>
              <a:ext cx="114300" cy="104775"/>
            </a:xfrm>
            <a:prstGeom prst="rect">
              <a:avLst/>
            </a:prstGeom>
          </p:spPr>
        </p:pic>
        <p:pic>
          <p:nvPicPr>
            <p:cNvPr id="14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1172825" y="7620000"/>
              <a:ext cx="114300" cy="104775"/>
            </a:xfrm>
            <a:prstGeom prst="rect">
              <a:avLst/>
            </a:prstGeom>
          </p:spPr>
        </p:pic>
        <p:pic>
          <p:nvPicPr>
            <p:cNvPr id="15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9401175" y="4133850"/>
              <a:ext cx="114300" cy="104775"/>
            </a:xfrm>
            <a:prstGeom prst="rect">
              <a:avLst/>
            </a:prstGeom>
          </p:spPr>
        </p:pic>
        <p:pic>
          <p:nvPicPr>
            <p:cNvPr id="16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896600" y="7496175"/>
              <a:ext cx="114300" cy="104775"/>
            </a:xfrm>
            <a:prstGeom prst="rect">
              <a:avLst/>
            </a:prstGeom>
          </p:spPr>
        </p:pic>
        <p:pic>
          <p:nvPicPr>
            <p:cNvPr id="17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763250" y="7496175"/>
              <a:ext cx="114300" cy="104775"/>
            </a:xfrm>
            <a:prstGeom prst="rect">
              <a:avLst/>
            </a:prstGeom>
          </p:spPr>
        </p:pic>
        <p:pic>
          <p:nvPicPr>
            <p:cNvPr id="18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9267825" y="4133850"/>
              <a:ext cx="114300" cy="104775"/>
            </a:xfrm>
            <a:prstGeom prst="rect">
              <a:avLst/>
            </a:prstGeom>
          </p:spPr>
        </p:pic>
        <p:pic>
          <p:nvPicPr>
            <p:cNvPr id="19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563225" y="5105400"/>
              <a:ext cx="114300" cy="104775"/>
            </a:xfrm>
            <a:prstGeom prst="rect">
              <a:avLst/>
            </a:prstGeom>
          </p:spPr>
        </p:pic>
        <p:pic>
          <p:nvPicPr>
            <p:cNvPr id="20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648950" y="4838700"/>
              <a:ext cx="114300" cy="104775"/>
            </a:xfrm>
            <a:prstGeom prst="rect">
              <a:avLst/>
            </a:prstGeom>
          </p:spPr>
        </p:pic>
        <p:pic>
          <p:nvPicPr>
            <p:cNvPr id="21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696575" y="5105400"/>
              <a:ext cx="114300" cy="104775"/>
            </a:xfrm>
            <a:prstGeom prst="rect">
              <a:avLst/>
            </a:prstGeom>
          </p:spPr>
        </p:pic>
        <p:pic>
          <p:nvPicPr>
            <p:cNvPr id="22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3315950" y="4772025"/>
              <a:ext cx="114300" cy="104775"/>
            </a:xfrm>
            <a:prstGeom prst="rect">
              <a:avLst/>
            </a:prstGeom>
          </p:spPr>
        </p:pic>
        <p:pic>
          <p:nvPicPr>
            <p:cNvPr id="23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2287250" y="4733925"/>
              <a:ext cx="114300" cy="104775"/>
            </a:xfrm>
            <a:prstGeom prst="rect">
              <a:avLst/>
            </a:prstGeom>
          </p:spPr>
        </p:pic>
        <p:pic>
          <p:nvPicPr>
            <p:cNvPr id="24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2420600" y="4733925"/>
              <a:ext cx="114300" cy="104775"/>
            </a:xfrm>
            <a:prstGeom prst="rect">
              <a:avLst/>
            </a:prstGeom>
          </p:spPr>
        </p:pic>
        <p:pic>
          <p:nvPicPr>
            <p:cNvPr id="25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1391900" y="3886200"/>
              <a:ext cx="114300" cy="104775"/>
            </a:xfrm>
            <a:prstGeom prst="rect">
              <a:avLst/>
            </a:prstGeom>
          </p:spPr>
        </p:pic>
        <p:pic>
          <p:nvPicPr>
            <p:cNvPr id="26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9372600" y="3457575"/>
              <a:ext cx="114300" cy="104775"/>
            </a:xfrm>
            <a:prstGeom prst="rect">
              <a:avLst/>
            </a:prstGeom>
          </p:spPr>
        </p:pic>
        <p:pic>
          <p:nvPicPr>
            <p:cNvPr id="27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9286875" y="2466975"/>
              <a:ext cx="114300" cy="104775"/>
            </a:xfrm>
            <a:prstGeom prst="rect">
              <a:avLst/>
            </a:prstGeom>
          </p:spPr>
        </p:pic>
        <p:pic>
          <p:nvPicPr>
            <p:cNvPr id="28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7667625" y="3581400"/>
              <a:ext cx="114300" cy="104775"/>
            </a:xfrm>
            <a:prstGeom prst="rect">
              <a:avLst/>
            </a:prstGeom>
          </p:spPr>
        </p:pic>
        <p:pic>
          <p:nvPicPr>
            <p:cNvPr id="29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1039475" y="7620000"/>
              <a:ext cx="114300" cy="104775"/>
            </a:xfrm>
            <a:prstGeom prst="rect">
              <a:avLst/>
            </a:prstGeom>
          </p:spPr>
        </p:pic>
        <p:pic>
          <p:nvPicPr>
            <p:cNvPr id="30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9124950" y="4133850"/>
              <a:ext cx="114300" cy="104775"/>
            </a:xfrm>
            <a:prstGeom prst="rect">
              <a:avLst/>
            </a:prstGeom>
          </p:spPr>
        </p:pic>
        <p:pic>
          <p:nvPicPr>
            <p:cNvPr id="31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9267825" y="4257675"/>
              <a:ext cx="114300" cy="104775"/>
            </a:xfrm>
            <a:prstGeom prst="rect">
              <a:avLst/>
            </a:prstGeom>
          </p:spPr>
        </p:pic>
        <p:pic>
          <p:nvPicPr>
            <p:cNvPr id="32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896600" y="7620000"/>
              <a:ext cx="114300" cy="104775"/>
            </a:xfrm>
            <a:prstGeom prst="rect">
              <a:avLst/>
            </a:prstGeom>
          </p:spPr>
        </p:pic>
        <p:pic>
          <p:nvPicPr>
            <p:cNvPr id="33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763250" y="7620000"/>
              <a:ext cx="114300" cy="104775"/>
            </a:xfrm>
            <a:prstGeom prst="rect">
              <a:avLst/>
            </a:prstGeom>
          </p:spPr>
        </p:pic>
        <p:pic>
          <p:nvPicPr>
            <p:cNvPr id="34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1172825" y="7743825"/>
              <a:ext cx="114300" cy="104775"/>
            </a:xfrm>
            <a:prstGeom prst="rect">
              <a:avLst/>
            </a:prstGeom>
          </p:spPr>
        </p:pic>
        <p:pic>
          <p:nvPicPr>
            <p:cNvPr id="35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1039475" y="7743825"/>
              <a:ext cx="114300" cy="104775"/>
            </a:xfrm>
            <a:prstGeom prst="rect">
              <a:avLst/>
            </a:prstGeom>
          </p:spPr>
        </p:pic>
        <p:pic>
          <p:nvPicPr>
            <p:cNvPr id="36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896600" y="7743825"/>
              <a:ext cx="114300" cy="104775"/>
            </a:xfrm>
            <a:prstGeom prst="rect">
              <a:avLst/>
            </a:prstGeom>
          </p:spPr>
        </p:pic>
        <p:pic>
          <p:nvPicPr>
            <p:cNvPr id="37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763250" y="7743825"/>
              <a:ext cx="114300" cy="104775"/>
            </a:xfrm>
            <a:prstGeom prst="rect">
              <a:avLst/>
            </a:prstGeom>
          </p:spPr>
        </p:pic>
        <p:pic>
          <p:nvPicPr>
            <p:cNvPr id="38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896600" y="7867650"/>
              <a:ext cx="114300" cy="104775"/>
            </a:xfrm>
            <a:prstGeom prst="rect">
              <a:avLst/>
            </a:prstGeom>
          </p:spPr>
        </p:pic>
        <p:pic>
          <p:nvPicPr>
            <p:cNvPr id="39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763250" y="7867650"/>
              <a:ext cx="114300" cy="104775"/>
            </a:xfrm>
            <a:prstGeom prst="rect">
              <a:avLst/>
            </a:prstGeom>
          </p:spPr>
        </p:pic>
        <p:pic>
          <p:nvPicPr>
            <p:cNvPr id="40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8753475" y="8267700"/>
              <a:ext cx="114300" cy="104775"/>
            </a:xfrm>
            <a:prstGeom prst="rect">
              <a:avLst/>
            </a:prstGeom>
          </p:spPr>
        </p:pic>
        <p:pic>
          <p:nvPicPr>
            <p:cNvPr id="41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8610600" y="8267700"/>
              <a:ext cx="114300" cy="104775"/>
            </a:xfrm>
            <a:prstGeom prst="rect">
              <a:avLst/>
            </a:prstGeom>
          </p:spPr>
        </p:pic>
        <p:pic>
          <p:nvPicPr>
            <p:cNvPr id="42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9124950" y="7486650"/>
              <a:ext cx="114300" cy="104775"/>
            </a:xfrm>
            <a:prstGeom prst="rect">
              <a:avLst/>
            </a:prstGeom>
          </p:spPr>
        </p:pic>
        <p:pic>
          <p:nvPicPr>
            <p:cNvPr id="43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9963150" y="7629525"/>
              <a:ext cx="114300" cy="104775"/>
            </a:xfrm>
            <a:prstGeom prst="rect">
              <a:avLst/>
            </a:prstGeom>
          </p:spPr>
        </p:pic>
        <p:pic>
          <p:nvPicPr>
            <p:cNvPr id="44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2249150" y="6572250"/>
              <a:ext cx="114300" cy="104775"/>
            </a:xfrm>
            <a:prstGeom prst="rect">
              <a:avLst/>
            </a:prstGeom>
          </p:spPr>
        </p:pic>
        <p:pic>
          <p:nvPicPr>
            <p:cNvPr id="45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10106025" y="7629525"/>
              <a:ext cx="114300" cy="104775"/>
            </a:xfrm>
            <a:prstGeom prst="rect">
              <a:avLst/>
            </a:prstGeom>
          </p:spPr>
        </p:pic>
        <p:pic>
          <p:nvPicPr>
            <p:cNvPr id="46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8039100" y="6867525"/>
              <a:ext cx="114300" cy="104775"/>
            </a:xfrm>
            <a:prstGeom prst="rect">
              <a:avLst/>
            </a:prstGeom>
          </p:spPr>
        </p:pic>
        <p:pic>
          <p:nvPicPr>
            <p:cNvPr id="47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6419850" y="4800600"/>
              <a:ext cx="114300" cy="104775"/>
            </a:xfrm>
            <a:prstGeom prst="rect">
              <a:avLst/>
            </a:prstGeom>
          </p:spPr>
        </p:pic>
        <p:pic>
          <p:nvPicPr>
            <p:cNvPr id="48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4438650" y="5953125"/>
              <a:ext cx="114300" cy="104775"/>
            </a:xfrm>
            <a:prstGeom prst="rect">
              <a:avLst/>
            </a:prstGeom>
          </p:spPr>
        </p:pic>
        <p:pic>
          <p:nvPicPr>
            <p:cNvPr id="49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4286250" y="4352925"/>
              <a:ext cx="114300" cy="104775"/>
            </a:xfrm>
            <a:prstGeom prst="rect">
              <a:avLst/>
            </a:prstGeom>
          </p:spPr>
        </p:pic>
        <p:pic>
          <p:nvPicPr>
            <p:cNvPr id="50" name="Vector" descr="preencoded.png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/>
          </p:blipFill>
          <p:spPr>
            <a:xfrm>
              <a:off x="4162425" y="7200900"/>
              <a:ext cx="114300" cy="104775"/>
            </a:xfrm>
            <a:prstGeom prst="rect">
              <a:avLst/>
            </a:prstGeom>
          </p:spPr>
        </p:pic>
        <p:sp>
          <p:nvSpPr>
            <p:cNvPr id="73" name="default_name"/>
            <p:cNvSpPr/>
            <p:nvPr/>
          </p:nvSpPr>
          <p:spPr>
            <a:xfrm>
              <a:off x="6172200" y="4953000"/>
              <a:ext cx="333375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Актобе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default_name"/>
            <p:cNvSpPr/>
            <p:nvPr/>
          </p:nvSpPr>
          <p:spPr>
            <a:xfrm>
              <a:off x="9220200" y="4000500"/>
              <a:ext cx="32385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Астана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default_name"/>
            <p:cNvSpPr/>
            <p:nvPr/>
          </p:nvSpPr>
          <p:spPr>
            <a:xfrm>
              <a:off x="3933825" y="7343775"/>
              <a:ext cx="276225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Актау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default_name"/>
            <p:cNvSpPr/>
            <p:nvPr/>
          </p:nvSpPr>
          <p:spPr>
            <a:xfrm>
              <a:off x="4181475" y="6105525"/>
              <a:ext cx="34290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Атырау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default_name"/>
            <p:cNvSpPr/>
            <p:nvPr/>
          </p:nvSpPr>
          <p:spPr>
            <a:xfrm>
              <a:off x="9915525" y="5114925"/>
              <a:ext cx="45720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Караганда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default_name"/>
            <p:cNvSpPr/>
            <p:nvPr/>
          </p:nvSpPr>
          <p:spPr>
            <a:xfrm>
              <a:off x="4029075" y="4505325"/>
              <a:ext cx="371475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Уральск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default_name"/>
            <p:cNvSpPr/>
            <p:nvPr/>
          </p:nvSpPr>
          <p:spPr>
            <a:xfrm>
              <a:off x="10067925" y="4838700"/>
              <a:ext cx="428625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Темиртау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default_name"/>
            <p:cNvSpPr/>
            <p:nvPr/>
          </p:nvSpPr>
          <p:spPr>
            <a:xfrm>
              <a:off x="7391400" y="3743325"/>
              <a:ext cx="41910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Костанай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default_name"/>
            <p:cNvSpPr/>
            <p:nvPr/>
          </p:nvSpPr>
          <p:spPr>
            <a:xfrm>
              <a:off x="8867775" y="2619375"/>
              <a:ext cx="66675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Петропавловск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default_name"/>
            <p:cNvSpPr/>
            <p:nvPr/>
          </p:nvSpPr>
          <p:spPr>
            <a:xfrm>
              <a:off x="12068175" y="4886325"/>
              <a:ext cx="30480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Семей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default_name"/>
            <p:cNvSpPr/>
            <p:nvPr/>
          </p:nvSpPr>
          <p:spPr>
            <a:xfrm>
              <a:off x="11096625" y="4029075"/>
              <a:ext cx="43815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Павлодар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-"/>
            <p:cNvSpPr/>
            <p:nvPr/>
          </p:nvSpPr>
          <p:spPr>
            <a:xfrm>
              <a:off x="12849225" y="4924425"/>
              <a:ext cx="78105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Усть-Каменогорск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default_name"/>
            <p:cNvSpPr/>
            <p:nvPr/>
          </p:nvSpPr>
          <p:spPr>
            <a:xfrm>
              <a:off x="9067800" y="3600450"/>
              <a:ext cx="43815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Кокшетау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default_name"/>
            <p:cNvSpPr/>
            <p:nvPr/>
          </p:nvSpPr>
          <p:spPr>
            <a:xfrm>
              <a:off x="11515725" y="7524750"/>
              <a:ext cx="36195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Алматы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 30"/>
            <p:cNvSpPr/>
            <p:nvPr/>
          </p:nvSpPr>
          <p:spPr>
            <a:xfrm>
              <a:off x="7419975" y="4819650"/>
              <a:ext cx="2095500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900"/>
                </a:lnSpc>
                <a:buNone/>
              </a:pPr>
              <a:r>
                <a:rPr lang="en-US" sz="750" b="1" dirty="0">
                  <a:solidFill>
                    <a:srgbClr val="D3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Вычислительные технологии и методы искусственного интеллекта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AI   Nazarbayev University    ISSAI"/>
            <p:cNvSpPr/>
            <p:nvPr/>
          </p:nvSpPr>
          <p:spPr>
            <a:xfrm>
              <a:off x="10610850" y="1981200"/>
              <a:ext cx="2352675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b="1" dirty="0">
                  <a:solidFill>
                    <a:srgbClr val="D3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Запуск академии AI на базе Nazarbayev University, усиление НИИ – ISSAI*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 32"/>
            <p:cNvSpPr/>
            <p:nvPr/>
          </p:nvSpPr>
          <p:spPr>
            <a:xfrm>
              <a:off x="4362450" y="4391025"/>
              <a:ext cx="1885950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Информационные технологии и искусственный интеллект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 33"/>
            <p:cNvSpPr/>
            <p:nvPr/>
          </p:nvSpPr>
          <p:spPr>
            <a:xfrm>
              <a:off x="11401425" y="5657850"/>
              <a:ext cx="2390775" cy="1143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b="1" dirty="0">
                  <a:solidFill>
                    <a:srgbClr val="D3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Кибернетика и искусственный интеллект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Text 34"/>
            <p:cNvSpPr/>
            <p:nvPr/>
          </p:nvSpPr>
          <p:spPr>
            <a:xfrm>
              <a:off x="12630150" y="7096125"/>
              <a:ext cx="1466850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Компьютерная наука и искусственный интеллект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 35"/>
            <p:cNvSpPr/>
            <p:nvPr/>
          </p:nvSpPr>
          <p:spPr>
            <a:xfrm>
              <a:off x="12344400" y="8353425"/>
              <a:ext cx="1238250" cy="10477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b="1" dirty="0">
                  <a:solidFill>
                    <a:srgbClr val="D3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Искусственный интеллект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 36"/>
            <p:cNvSpPr/>
            <p:nvPr/>
          </p:nvSpPr>
          <p:spPr>
            <a:xfrm>
              <a:off x="10601325" y="2695575"/>
              <a:ext cx="1666875" cy="1143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b="1" dirty="0">
                  <a:solidFill>
                    <a:srgbClr val="D3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Искусственный интеллект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 37"/>
            <p:cNvSpPr/>
            <p:nvPr/>
          </p:nvSpPr>
          <p:spPr>
            <a:xfrm>
              <a:off x="9725025" y="3524250"/>
              <a:ext cx="2152650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Искусственный интеллект
Технологии искусственного интеллекта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 38"/>
            <p:cNvSpPr/>
            <p:nvPr/>
          </p:nvSpPr>
          <p:spPr>
            <a:xfrm>
              <a:off x="6067425" y="2562225"/>
              <a:ext cx="2152650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Искусственный интеллект
Технологии искусственного интеллекта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 39"/>
            <p:cNvSpPr/>
            <p:nvPr/>
          </p:nvSpPr>
          <p:spPr>
            <a:xfrm>
              <a:off x="10753725" y="4391025"/>
              <a:ext cx="1390650" cy="3429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Технологии искусственного интеллекта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Text 40"/>
            <p:cNvSpPr/>
            <p:nvPr/>
          </p:nvSpPr>
          <p:spPr>
            <a:xfrm>
              <a:off x="7867650" y="3876675"/>
              <a:ext cx="1028700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Искусственный интеллект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Text 41"/>
            <p:cNvSpPr/>
            <p:nvPr/>
          </p:nvSpPr>
          <p:spPr>
            <a:xfrm>
              <a:off x="7648575" y="2905125"/>
              <a:ext cx="990600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Искусственный интеллект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 42"/>
            <p:cNvSpPr/>
            <p:nvPr/>
          </p:nvSpPr>
          <p:spPr>
            <a:xfrm>
              <a:off x="5867400" y="3400425"/>
              <a:ext cx="1524000" cy="1143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Искусственный интеллект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 43"/>
            <p:cNvSpPr/>
            <p:nvPr/>
          </p:nvSpPr>
          <p:spPr>
            <a:xfrm>
              <a:off x="12220575" y="3952875"/>
              <a:ext cx="1076325" cy="4572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Инженерия искусственного интеллекта и блокчейн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Text 44"/>
            <p:cNvSpPr/>
            <p:nvPr/>
          </p:nvSpPr>
          <p:spPr>
            <a:xfrm>
              <a:off x="9572625" y="6010275"/>
              <a:ext cx="1638300" cy="1143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900"/>
                </a:lnSpc>
                <a:buNone/>
              </a:pPr>
              <a:r>
                <a:rPr lang="en-US" sz="750" b="1" dirty="0">
                  <a:solidFill>
                    <a:srgbClr val="D3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Искусственный интеллект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 45"/>
            <p:cNvSpPr/>
            <p:nvPr/>
          </p:nvSpPr>
          <p:spPr>
            <a:xfrm>
              <a:off x="9458325" y="6848475"/>
              <a:ext cx="1752600" cy="5715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Искусственный интеллект в медицине
Высоконагруженные информационные системы с искусственным интеллектом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Text 46"/>
            <p:cNvSpPr/>
            <p:nvPr/>
          </p:nvSpPr>
          <p:spPr>
            <a:xfrm>
              <a:off x="13220700" y="3724275"/>
              <a:ext cx="3438525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b="1" dirty="0">
                  <a:solidFill>
                    <a:srgbClr val="D3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Внедрение технологии ИИ по всем ОП
Внедрение элементов ИИ в сфере цифрового университета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 47"/>
            <p:cNvSpPr/>
            <p:nvPr/>
          </p:nvSpPr>
          <p:spPr>
            <a:xfrm>
              <a:off x="6076950" y="6276975"/>
              <a:ext cx="1704975" cy="3429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900"/>
                </a:lnSpc>
                <a:buNone/>
              </a:pPr>
              <a:r>
                <a:rPr lang="en-US" sz="750" b="1" dirty="0">
                  <a:solidFill>
                    <a:srgbClr val="D3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Искусственный интеллект
Кибербезопасность
Компьютерные науки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Text 48"/>
            <p:cNvSpPr/>
            <p:nvPr/>
          </p:nvSpPr>
          <p:spPr>
            <a:xfrm>
              <a:off x="6705600" y="7305675"/>
              <a:ext cx="2219325" cy="1143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Технологии искусственного интеллекта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default_name"/>
            <p:cNvSpPr/>
            <p:nvPr/>
          </p:nvSpPr>
          <p:spPr>
            <a:xfrm>
              <a:off x="8839200" y="7639050"/>
              <a:ext cx="447675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Туркестан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default_name"/>
            <p:cNvSpPr/>
            <p:nvPr/>
          </p:nvSpPr>
          <p:spPr>
            <a:xfrm>
              <a:off x="9763125" y="7781925"/>
              <a:ext cx="26670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Тараз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omorrow School     peer-to-peer"/>
            <p:cNvSpPr/>
            <p:nvPr/>
          </p:nvSpPr>
          <p:spPr>
            <a:xfrm>
              <a:off x="1628775" y="6810375"/>
              <a:ext cx="2152650" cy="3429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900"/>
                </a:lnSpc>
                <a:buNone/>
              </a:pPr>
              <a:r>
                <a:rPr lang="en-US" sz="75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Tomorrow School</a:t>
              </a: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 — первая в Казахстане </a:t>
              </a:r>
              <a:r>
                <a:rPr lang="en-US" sz="75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peer-to-peer </a:t>
              </a: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школа искусственного интеллекта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default_name"/>
            <p:cNvSpPr/>
            <p:nvPr/>
          </p:nvSpPr>
          <p:spPr>
            <a:xfrm>
              <a:off x="11896725" y="6724650"/>
              <a:ext cx="57150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Талдыкорган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default_name"/>
            <p:cNvSpPr/>
            <p:nvPr/>
          </p:nvSpPr>
          <p:spPr>
            <a:xfrm>
              <a:off x="7696200" y="7000875"/>
              <a:ext cx="504825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Кызылорда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default_name"/>
            <p:cNvSpPr/>
            <p:nvPr/>
          </p:nvSpPr>
          <p:spPr>
            <a:xfrm>
              <a:off x="8753475" y="8420100"/>
              <a:ext cx="438150" cy="952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750"/>
                </a:lnSpc>
                <a:buNone/>
              </a:pPr>
              <a:r>
                <a:rPr lang="en-US" sz="600" b="1" dirty="0">
                  <a:solidFill>
                    <a:srgbClr val="00000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Шымкент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 55"/>
            <p:cNvSpPr/>
            <p:nvPr/>
          </p:nvSpPr>
          <p:spPr>
            <a:xfrm>
              <a:off x="11182350" y="3133725"/>
              <a:ext cx="1343025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b="1" dirty="0">
                  <a:solidFill>
                    <a:srgbClr val="00508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МАСТЕРСКАЯ
ЛУ БАНЬ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 56"/>
            <p:cNvSpPr/>
            <p:nvPr/>
          </p:nvSpPr>
          <p:spPr>
            <a:xfrm>
              <a:off x="14601825" y="3324225"/>
              <a:ext cx="1343025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b="1" dirty="0">
                  <a:solidFill>
                    <a:srgbClr val="005080"/>
                  </a:solidFill>
                  <a:latin typeface="Arial" panose="020B0604020202020204" pitchFamily="34" charset="0"/>
                  <a:ea typeface="Montserrat Bold" pitchFamily="34" charset="-122"/>
                  <a:cs typeface="Arial" panose="020B0604020202020204" pitchFamily="34" charset="0"/>
                </a:rPr>
                <a:t>МАСТЕРСКАЯ
ЛУ БАНЬ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Text 57"/>
            <p:cNvSpPr/>
            <p:nvPr/>
          </p:nvSpPr>
          <p:spPr>
            <a:xfrm>
              <a:off x="13030200" y="5972175"/>
              <a:ext cx="1943100" cy="2286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900"/>
                </a:lnSpc>
                <a:buNone/>
              </a:pPr>
              <a:r>
                <a:rPr lang="en-US" sz="750" dirty="0">
                  <a:solidFill>
                    <a:srgbClr val="000000"/>
                  </a:solidFill>
                  <a:latin typeface="Arial" panose="020B0604020202020204" pitchFamily="34" charset="0"/>
                  <a:ea typeface="Montserrat Regular" pitchFamily="34" charset="-122"/>
                  <a:cs typeface="Arial" panose="020B0604020202020204" pitchFamily="34" charset="0"/>
                </a:rPr>
                <a:t>Искусственный интеллект
Компьютерные науки и технологии</a:t>
              </a:r>
              <a:endParaRPr lang="en-US" sz="7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xmlns="" id="{D659D220-7282-8344-164D-1DE00798C2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989" y="146231"/>
            <a:ext cx="2844946" cy="774740"/>
          </a:xfrm>
          <a:prstGeom prst="rect">
            <a:avLst/>
          </a:prstGeom>
        </p:spPr>
      </p:pic>
      <p:sp>
        <p:nvSpPr>
          <p:cNvPr id="116" name="Text 15"/>
          <p:cNvSpPr/>
          <p:nvPr/>
        </p:nvSpPr>
        <p:spPr>
          <a:xfrm>
            <a:off x="14601825" y="7493470"/>
            <a:ext cx="3144728" cy="767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500"/>
              </a:lnSpc>
            </a:pPr>
            <a:r>
              <a:rPr lang="kk-KZ" sz="12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Внесены изменения в ГОСО по обязательному обучению ИИ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Montserrat Bold" pitchFamily="34" charset="-122"/>
              <a:cs typeface="Arial" panose="020B0604020202020204" pitchFamily="34" charset="0"/>
            </a:endParaRPr>
          </a:p>
        </p:txBody>
      </p:sp>
      <p:pic>
        <p:nvPicPr>
          <p:cNvPr id="117" name="Рисунок 1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919" y="6819900"/>
            <a:ext cx="525044" cy="525044"/>
          </a:xfrm>
          <a:prstGeom prst="rect">
            <a:avLst/>
          </a:prstGeom>
        </p:spPr>
      </p:pic>
      <p:sp>
        <p:nvSpPr>
          <p:cNvPr id="3" name="default_name">
            <a:extLst>
              <a:ext uri="{FF2B5EF4-FFF2-40B4-BE49-F238E27FC236}">
                <a16:creationId xmlns:a16="http://schemas.microsoft.com/office/drawing/2014/main" xmlns="" id="{11D33CA1-F1E6-E14E-A386-A7A6DE137A80}"/>
              </a:ext>
            </a:extLst>
          </p:cNvPr>
          <p:cNvSpPr/>
          <p:nvPr/>
        </p:nvSpPr>
        <p:spPr>
          <a:xfrm>
            <a:off x="685279" y="4524103"/>
            <a:ext cx="2647950" cy="149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0"/>
              </a:lnSpc>
            </a:pPr>
            <a:r>
              <a:rPr lang="ru-RU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студентов 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конца 2025 года 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освоят 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базовые навыки ИИ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Montserrat Bold" pitchFamily="34" charset="-122"/>
              <a:cs typeface="Arial" panose="020B0604020202020204" pitchFamily="34" charset="0"/>
            </a:endParaRPr>
          </a:p>
        </p:txBody>
      </p:sp>
      <p:sp>
        <p:nvSpPr>
          <p:cNvPr id="58" name="name_2 196">
            <a:extLst>
              <a:ext uri="{FF2B5EF4-FFF2-40B4-BE49-F238E27FC236}">
                <a16:creationId xmlns:a16="http://schemas.microsoft.com/office/drawing/2014/main" xmlns="" id="{52CA0194-2EE9-1245-F492-F1BC78F94966}"/>
              </a:ext>
            </a:extLst>
          </p:cNvPr>
          <p:cNvSpPr/>
          <p:nvPr/>
        </p:nvSpPr>
        <p:spPr>
          <a:xfrm>
            <a:off x="647699" y="3973522"/>
            <a:ext cx="2158653" cy="581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75"/>
              </a:lnSpc>
              <a:buNone/>
            </a:pPr>
            <a:r>
              <a:rPr lang="ru-RU" sz="3750" b="1" dirty="0">
                <a:solidFill>
                  <a:srgbClr val="00A939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650 000</a:t>
            </a:r>
            <a:endParaRPr lang="en-US" sz="3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default_name">
            <a:extLst>
              <a:ext uri="{FF2B5EF4-FFF2-40B4-BE49-F238E27FC236}">
                <a16:creationId xmlns:a16="http://schemas.microsoft.com/office/drawing/2014/main" xmlns="" id="{32777F7E-C448-C553-C283-01E257F6A01F}"/>
              </a:ext>
            </a:extLst>
          </p:cNvPr>
          <p:cNvSpPr/>
          <p:nvPr/>
        </p:nvSpPr>
        <p:spPr>
          <a:xfrm>
            <a:off x="666750" y="5695600"/>
            <a:ext cx="15811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с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тудентов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 прошли обучение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name_2 196">
            <a:extLst>
              <a:ext uri="{FF2B5EF4-FFF2-40B4-BE49-F238E27FC236}">
                <a16:creationId xmlns:a16="http://schemas.microsoft.com/office/drawing/2014/main" xmlns="" id="{19ED05B5-1471-C0C4-8B40-B9C74A68FFFB}"/>
              </a:ext>
            </a:extLst>
          </p:cNvPr>
          <p:cNvSpPr/>
          <p:nvPr/>
        </p:nvSpPr>
        <p:spPr>
          <a:xfrm>
            <a:off x="647699" y="5160612"/>
            <a:ext cx="2158653" cy="581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75"/>
              </a:lnSpc>
              <a:buNone/>
            </a:pPr>
            <a:r>
              <a:rPr lang="ru-RU" sz="3750" b="1" dirty="0">
                <a:solidFill>
                  <a:srgbClr val="00A939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35 000</a:t>
            </a:r>
            <a:endParaRPr lang="en-US" sz="3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0">
            <a:extLst>
              <a:ext uri="{FF2B5EF4-FFF2-40B4-BE49-F238E27FC236}">
                <a16:creationId xmlns:a16="http://schemas.microsoft.com/office/drawing/2014/main" xmlns="" id="{71A195EC-8902-628E-AF3C-AE9909B27FA7}"/>
              </a:ext>
            </a:extLst>
          </p:cNvPr>
          <p:cNvSpPr/>
          <p:nvPr/>
        </p:nvSpPr>
        <p:spPr>
          <a:xfrm>
            <a:off x="14054065" y="3609813"/>
            <a:ext cx="3695681" cy="2204517"/>
          </a:xfrm>
          <a:prstGeom prst="roundRect">
            <a:avLst>
              <a:gd name="adj" fmla="val 4355"/>
            </a:avLst>
          </a:prstGeom>
          <a:solidFill>
            <a:srgbClr val="FFFFFF">
              <a:alpha val="100000"/>
            </a:srgbClr>
          </a:solidFill>
          <a:ln/>
          <a:effectLst>
            <a:outerShdw blurRad="152400" dist="50800" dir="54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x-none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Shape 1">
            <a:extLst>
              <a:ext uri="{FF2B5EF4-FFF2-40B4-BE49-F238E27FC236}">
                <a16:creationId xmlns:a16="http://schemas.microsoft.com/office/drawing/2014/main" xmlns="" id="{E7EA0CBD-C713-D7EE-113F-871B86F18A6C}"/>
              </a:ext>
            </a:extLst>
          </p:cNvPr>
          <p:cNvSpPr/>
          <p:nvPr/>
        </p:nvSpPr>
        <p:spPr>
          <a:xfrm>
            <a:off x="14244564" y="3714574"/>
            <a:ext cx="1438268" cy="1994995"/>
          </a:xfrm>
          <a:prstGeom prst="rect">
            <a:avLst/>
          </a:prstGeom>
          <a:noFill/>
          <a:ln/>
        </p:spPr>
        <p:txBody>
          <a:bodyPr/>
          <a:lstStyle/>
          <a:p>
            <a:endParaRPr lang="x-none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Image 2" descr=" ">
            <a:extLst>
              <a:ext uri="{FF2B5EF4-FFF2-40B4-BE49-F238E27FC236}">
                <a16:creationId xmlns:a16="http://schemas.microsoft.com/office/drawing/2014/main" xmlns="" id="{8AF215D3-FB4B-F187-1019-5824658B9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244564" y="3714573"/>
            <a:ext cx="1438268" cy="352472"/>
          </a:xfrm>
          <a:prstGeom prst="rect">
            <a:avLst/>
          </a:prstGeom>
        </p:spPr>
      </p:pic>
      <p:pic>
        <p:nvPicPr>
          <p:cNvPr id="61" name="Image 3" descr=" ">
            <a:extLst>
              <a:ext uri="{FF2B5EF4-FFF2-40B4-BE49-F238E27FC236}">
                <a16:creationId xmlns:a16="http://schemas.microsoft.com/office/drawing/2014/main" xmlns="" id="{B666854B-71B1-2328-7F10-01933F493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9597" y="4285580"/>
            <a:ext cx="1008197" cy="169187"/>
          </a:xfrm>
          <a:prstGeom prst="rect">
            <a:avLst/>
          </a:prstGeom>
        </p:spPr>
      </p:pic>
      <p:pic>
        <p:nvPicPr>
          <p:cNvPr id="62" name="Image 4" descr=" ">
            <a:extLst>
              <a:ext uri="{FF2B5EF4-FFF2-40B4-BE49-F238E27FC236}">
                <a16:creationId xmlns:a16="http://schemas.microsoft.com/office/drawing/2014/main" xmlns="" id="{7131E353-5E59-04DF-4335-5118D5B8E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5441926" y="4405827"/>
            <a:ext cx="22343" cy="21437"/>
          </a:xfrm>
          <a:prstGeom prst="rect">
            <a:avLst/>
          </a:prstGeom>
        </p:spPr>
      </p:pic>
      <p:pic>
        <p:nvPicPr>
          <p:cNvPr id="63" name="Image 5" descr=" ">
            <a:extLst>
              <a:ext uri="{FF2B5EF4-FFF2-40B4-BE49-F238E27FC236}">
                <a16:creationId xmlns:a16="http://schemas.microsoft.com/office/drawing/2014/main" xmlns="" id="{8C7C6F87-50A5-9805-89F6-02BA47C8B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783141" y="4301820"/>
            <a:ext cx="651858" cy="121818"/>
          </a:xfrm>
          <a:prstGeom prst="rect">
            <a:avLst/>
          </a:prstGeom>
        </p:spPr>
      </p:pic>
      <p:pic>
        <p:nvPicPr>
          <p:cNvPr id="64" name="Image 6" descr=" ">
            <a:extLst>
              <a:ext uri="{FF2B5EF4-FFF2-40B4-BE49-F238E27FC236}">
                <a16:creationId xmlns:a16="http://schemas.microsoft.com/office/drawing/2014/main" xmlns="" id="{BB29DBB3-D7A0-1CB4-987B-FB0D33D27E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4385570" y="4673298"/>
            <a:ext cx="1156255" cy="260830"/>
          </a:xfrm>
          <a:prstGeom prst="rect">
            <a:avLst/>
          </a:prstGeom>
        </p:spPr>
      </p:pic>
      <p:pic>
        <p:nvPicPr>
          <p:cNvPr id="65" name="Image 7" descr=" ">
            <a:extLst>
              <a:ext uri="{FF2B5EF4-FFF2-40B4-BE49-F238E27FC236}">
                <a16:creationId xmlns:a16="http://schemas.microsoft.com/office/drawing/2014/main" xmlns="" id="{C7D0388B-B06C-BA25-8868-C54FEBD959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4329167" y="5152661"/>
            <a:ext cx="1269060" cy="556907"/>
          </a:xfrm>
          <a:prstGeom prst="rect">
            <a:avLst/>
          </a:prstGeom>
        </p:spPr>
      </p:pic>
      <p:sp>
        <p:nvSpPr>
          <p:cNvPr id="66" name="Shape 2">
            <a:extLst>
              <a:ext uri="{FF2B5EF4-FFF2-40B4-BE49-F238E27FC236}">
                <a16:creationId xmlns:a16="http://schemas.microsoft.com/office/drawing/2014/main" xmlns="" id="{160B0230-B222-53D3-5484-097326107758}"/>
              </a:ext>
            </a:extLst>
          </p:cNvPr>
          <p:cNvSpPr/>
          <p:nvPr/>
        </p:nvSpPr>
        <p:spPr>
          <a:xfrm>
            <a:off x="15978104" y="3731728"/>
            <a:ext cx="1581143" cy="1960680"/>
          </a:xfrm>
          <a:prstGeom prst="rect">
            <a:avLst/>
          </a:prstGeom>
          <a:noFill/>
          <a:ln/>
        </p:spPr>
        <p:txBody>
          <a:bodyPr/>
          <a:lstStyle/>
          <a:p>
            <a:endParaRPr lang="x-none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Image 8" descr=" ">
            <a:extLst>
              <a:ext uri="{FF2B5EF4-FFF2-40B4-BE49-F238E27FC236}">
                <a16:creationId xmlns:a16="http://schemas.microsoft.com/office/drawing/2014/main" xmlns="" id="{A3A4DB61-E79C-67F8-489C-BEE785DC98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5978104" y="3731728"/>
            <a:ext cx="1581143" cy="433986"/>
          </a:xfrm>
          <a:prstGeom prst="rect">
            <a:avLst/>
          </a:prstGeom>
        </p:spPr>
      </p:pic>
      <p:pic>
        <p:nvPicPr>
          <p:cNvPr id="68" name="Image 9" descr=" ">
            <a:extLst>
              <a:ext uri="{FF2B5EF4-FFF2-40B4-BE49-F238E27FC236}">
                <a16:creationId xmlns:a16="http://schemas.microsoft.com/office/drawing/2014/main" xmlns="" id="{C0829AB1-7ABE-CDD4-69C8-58A27AFE38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6183498" y="4405952"/>
            <a:ext cx="1170356" cy="162746"/>
          </a:xfrm>
          <a:prstGeom prst="rect">
            <a:avLst/>
          </a:prstGeom>
        </p:spPr>
      </p:pic>
      <p:pic>
        <p:nvPicPr>
          <p:cNvPr id="69" name="Image 10" descr=" ">
            <a:extLst>
              <a:ext uri="{FF2B5EF4-FFF2-40B4-BE49-F238E27FC236}">
                <a16:creationId xmlns:a16="http://schemas.microsoft.com/office/drawing/2014/main" xmlns="" id="{0A9690EB-12A4-B1A4-32DD-76DB351B0F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6210624" y="4808942"/>
            <a:ext cx="1116101" cy="379737"/>
          </a:xfrm>
          <a:prstGeom prst="rect">
            <a:avLst/>
          </a:prstGeom>
        </p:spPr>
      </p:pic>
      <p:pic>
        <p:nvPicPr>
          <p:cNvPr id="70" name="Image 11" descr=" ">
            <a:extLst>
              <a:ext uri="{FF2B5EF4-FFF2-40B4-BE49-F238E27FC236}">
                <a16:creationId xmlns:a16="http://schemas.microsoft.com/office/drawing/2014/main" xmlns="" id="{19DC9FC6-16F8-D42C-73AC-046EBD5666F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6117618" y="5428921"/>
            <a:ext cx="1302117" cy="263489"/>
          </a:xfrm>
          <a:prstGeom prst="rect">
            <a:avLst/>
          </a:prstGeom>
        </p:spPr>
      </p:pic>
      <p:sp>
        <p:nvSpPr>
          <p:cNvPr id="72" name="Shape 3">
            <a:extLst>
              <a:ext uri="{FF2B5EF4-FFF2-40B4-BE49-F238E27FC236}">
                <a16:creationId xmlns:a16="http://schemas.microsoft.com/office/drawing/2014/main" xmlns="" id="{7EF9F547-184B-2EF2-53B1-FD5F98F19563}"/>
              </a:ext>
            </a:extLst>
          </p:cNvPr>
          <p:cNvSpPr/>
          <p:nvPr/>
        </p:nvSpPr>
        <p:spPr>
          <a:xfrm>
            <a:off x="15257384" y="2123434"/>
            <a:ext cx="2568561" cy="958100"/>
          </a:xfrm>
          <a:prstGeom prst="roundRect">
            <a:avLst>
              <a:gd name="adj" fmla="val 14000"/>
            </a:avLst>
          </a:prstGeom>
          <a:solidFill>
            <a:srgbClr val="FFFFFF">
              <a:alpha val="100000"/>
            </a:srgbClr>
          </a:solidFill>
          <a:ln/>
          <a:effectLst>
            <a:outerShdw blurRad="152400" dist="50800" dir="54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x-none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 4">
            <a:extLst>
              <a:ext uri="{FF2B5EF4-FFF2-40B4-BE49-F238E27FC236}">
                <a16:creationId xmlns:a16="http://schemas.microsoft.com/office/drawing/2014/main" xmlns="" id="{2E15E42C-8E25-F14C-9436-9B8DBDD176DF}"/>
              </a:ext>
            </a:extLst>
          </p:cNvPr>
          <p:cNvSpPr/>
          <p:nvPr/>
        </p:nvSpPr>
        <p:spPr>
          <a:xfrm>
            <a:off x="14038468" y="3289223"/>
            <a:ext cx="1323969" cy="371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40"/>
              </a:lnSpc>
            </a:pPr>
            <a:r>
              <a:rPr lang="en-US" b="1" spc="9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Inter Semi Bold" pitchFamily="34" charset="-122"/>
                <a:cs typeface="Arial" panose="020B0604020202020204" pitchFamily="34" charset="0"/>
              </a:rPr>
              <a:t>Партнеры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5">
            <a:extLst>
              <a:ext uri="{FF2B5EF4-FFF2-40B4-BE49-F238E27FC236}">
                <a16:creationId xmlns:a16="http://schemas.microsoft.com/office/drawing/2014/main" xmlns="" id="{79BBE908-87DD-54EF-45F6-647B51B3E620}"/>
              </a:ext>
            </a:extLst>
          </p:cNvPr>
          <p:cNvSpPr/>
          <p:nvPr/>
        </p:nvSpPr>
        <p:spPr>
          <a:xfrm>
            <a:off x="15233162" y="1763341"/>
            <a:ext cx="1276344" cy="371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40"/>
              </a:lnSpc>
            </a:pPr>
            <a:r>
              <a:rPr lang="en-US" b="1" spc="9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Inter Semi Bold" pitchFamily="34" charset="-122"/>
                <a:cs typeface="Arial" panose="020B0604020202020204" pitchFamily="34" charset="0"/>
              </a:rPr>
              <a:t>Оператор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Image 14" descr=" ">
            <a:extLst>
              <a:ext uri="{FF2B5EF4-FFF2-40B4-BE49-F238E27FC236}">
                <a16:creationId xmlns:a16="http://schemas.microsoft.com/office/drawing/2014/main" xmlns="" id="{08D6A602-AB7B-5D63-30F4-7251371FD9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4787876" y="7742762"/>
            <a:ext cx="101599" cy="1488883"/>
          </a:xfrm>
          <a:prstGeom prst="rect">
            <a:avLst/>
          </a:prstGeom>
        </p:spPr>
      </p:pic>
      <p:pic>
        <p:nvPicPr>
          <p:cNvPr id="77" name="Image 15" descr=" ">
            <a:extLst>
              <a:ext uri="{FF2B5EF4-FFF2-40B4-BE49-F238E27FC236}">
                <a16:creationId xmlns:a16="http://schemas.microsoft.com/office/drawing/2014/main" xmlns="" id="{CF7ABF3A-63DE-5D9A-7206-5CC8F3F662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9617026" y="7485620"/>
            <a:ext cx="101599" cy="1488883"/>
          </a:xfrm>
          <a:prstGeom prst="rect">
            <a:avLst/>
          </a:prstGeom>
        </p:spPr>
      </p:pic>
      <p:pic>
        <p:nvPicPr>
          <p:cNvPr id="78" name="Image 16" descr=" ">
            <a:extLst>
              <a:ext uri="{FF2B5EF4-FFF2-40B4-BE49-F238E27FC236}">
                <a16:creationId xmlns:a16="http://schemas.microsoft.com/office/drawing/2014/main" xmlns="" id="{7168316D-C830-FFAB-63F9-A58DA7811F8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4208052" y="6971338"/>
            <a:ext cx="101600" cy="1488883"/>
          </a:xfrm>
          <a:prstGeom prst="rect">
            <a:avLst/>
          </a:prstGeom>
        </p:spPr>
      </p:pic>
      <p:sp>
        <p:nvSpPr>
          <p:cNvPr id="79" name="Text 12">
            <a:extLst>
              <a:ext uri="{FF2B5EF4-FFF2-40B4-BE49-F238E27FC236}">
                <a16:creationId xmlns:a16="http://schemas.microsoft.com/office/drawing/2014/main" xmlns="" id="{AB81FC4B-BB79-671A-98FB-85F031DCD01E}"/>
              </a:ext>
            </a:extLst>
          </p:cNvPr>
          <p:cNvSpPr/>
          <p:nvPr/>
        </p:nvSpPr>
        <p:spPr>
          <a:xfrm>
            <a:off x="862037" y="1412997"/>
            <a:ext cx="14085785" cy="622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b="1" dirty="0" err="1">
                <a:solidFill>
                  <a:srgbClr val="2759A3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Программа</a:t>
            </a:r>
            <a:r>
              <a:rPr lang="en-US" sz="2400" b="1" dirty="0">
                <a:solidFill>
                  <a:srgbClr val="2759A3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2759A3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охватывает</a:t>
            </a:r>
            <a:r>
              <a:rPr lang="en-US" sz="2400" b="1" dirty="0" smtClean="0">
                <a:solidFill>
                  <a:srgbClr val="2759A3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759A3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650 тысяч студентов</a:t>
            </a:r>
            <a:r>
              <a:rPr lang="en-US" sz="2400" b="1" dirty="0">
                <a:solidFill>
                  <a:srgbClr val="2759A3"/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 для вовлечения в предпринимательство и развитие Deeptech стартапов</a:t>
            </a:r>
            <a:endParaRPr lang="en-US" sz="2400" b="1" dirty="0">
              <a:solidFill>
                <a:srgbClr val="2759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2759A3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Целевая аудитория: </a:t>
            </a:r>
            <a:r>
              <a:rPr lang="en-US" sz="240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студенты всех уровней: бакалавриат, магистратура, </a:t>
            </a:r>
            <a:r>
              <a:rPr lang="en-US" sz="2400" dirty="0" err="1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докторантура</a:t>
            </a:r>
            <a:r>
              <a:rPr lang="ru-RU" sz="2400" dirty="0">
                <a:solidFill>
                  <a:srgbClr val="000000">
                    <a:alpha val="10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 и ППС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Image 27" descr=" ">
            <a:extLst>
              <a:ext uri="{FF2B5EF4-FFF2-40B4-BE49-F238E27FC236}">
                <a16:creationId xmlns:a16="http://schemas.microsoft.com/office/drawing/2014/main" xmlns="" id="{BC854EAE-F4F2-4B59-DF8D-972FE2898A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2162404" y="7309461"/>
            <a:ext cx="1493200" cy="1434618"/>
          </a:xfrm>
          <a:prstGeom prst="rect">
            <a:avLst/>
          </a:prstGeom>
        </p:spPr>
      </p:pic>
      <p:pic>
        <p:nvPicPr>
          <p:cNvPr id="81" name="Image 28" descr=" ">
            <a:extLst>
              <a:ext uri="{FF2B5EF4-FFF2-40B4-BE49-F238E27FC236}">
                <a16:creationId xmlns:a16="http://schemas.microsoft.com/office/drawing/2014/main" xmlns="" id="{5824664A-430C-2CC4-A5D3-57110E024EA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38675" y="7428478"/>
            <a:ext cx="0" cy="1542850"/>
          </a:xfrm>
          <a:prstGeom prst="rect">
            <a:avLst/>
          </a:prstGeom>
        </p:spPr>
      </p:pic>
      <p:pic>
        <p:nvPicPr>
          <p:cNvPr id="82" name="Image 29" descr=" ">
            <a:extLst>
              <a:ext uri="{FF2B5EF4-FFF2-40B4-BE49-F238E27FC236}">
                <a16:creationId xmlns:a16="http://schemas.microsoft.com/office/drawing/2014/main" xmlns="" id="{41E786AE-0693-B412-85DC-E123F915C28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67825" y="7133242"/>
            <a:ext cx="0" cy="1542850"/>
          </a:xfrm>
          <a:prstGeom prst="rect">
            <a:avLst/>
          </a:prstGeom>
        </p:spPr>
      </p:pic>
      <p:pic>
        <p:nvPicPr>
          <p:cNvPr id="83" name="Image 30" descr=" ">
            <a:extLst>
              <a:ext uri="{FF2B5EF4-FFF2-40B4-BE49-F238E27FC236}">
                <a16:creationId xmlns:a16="http://schemas.microsoft.com/office/drawing/2014/main" xmlns="" id="{CF760641-6489-A0F7-9D24-DBBEDF28F37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4258851" y="6752291"/>
            <a:ext cx="0" cy="1542850"/>
          </a:xfrm>
          <a:prstGeom prst="rect">
            <a:avLst/>
          </a:prstGeom>
        </p:spPr>
      </p:pic>
      <p:pic>
        <p:nvPicPr>
          <p:cNvPr id="84" name="Image 31" descr=" ">
            <a:extLst>
              <a:ext uri="{FF2B5EF4-FFF2-40B4-BE49-F238E27FC236}">
                <a16:creationId xmlns:a16="http://schemas.microsoft.com/office/drawing/2014/main" xmlns="" id="{E0F69937-97E3-BE92-7821-FBAC532D55F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8783593" y="7714192"/>
            <a:ext cx="847721" cy="1257136"/>
          </a:xfrm>
          <a:prstGeom prst="rect">
            <a:avLst/>
          </a:prstGeom>
        </p:spPr>
      </p:pic>
      <p:pic>
        <p:nvPicPr>
          <p:cNvPr id="85" name="Image 32" descr=" ">
            <a:extLst>
              <a:ext uri="{FF2B5EF4-FFF2-40B4-BE49-F238E27FC236}">
                <a16:creationId xmlns:a16="http://schemas.microsoft.com/office/drawing/2014/main" xmlns="" id="{9A303B2B-DFF4-B68C-E54F-0A7B27B2156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43402" y="9104661"/>
            <a:ext cx="4391003" cy="409521"/>
          </a:xfrm>
          <a:prstGeom prst="rect">
            <a:avLst/>
          </a:prstGeom>
        </p:spPr>
      </p:pic>
      <p:sp>
        <p:nvSpPr>
          <p:cNvPr id="86" name="Text 14">
            <a:extLst>
              <a:ext uri="{FF2B5EF4-FFF2-40B4-BE49-F238E27FC236}">
                <a16:creationId xmlns:a16="http://schemas.microsoft.com/office/drawing/2014/main" xmlns="" id="{D9B34989-9C06-AC64-BC8F-6A74C0FA70C4}"/>
              </a:ext>
            </a:extLst>
          </p:cNvPr>
          <p:cNvSpPr/>
          <p:nvPr/>
        </p:nvSpPr>
        <p:spPr>
          <a:xfrm>
            <a:off x="6181693" y="9171327"/>
            <a:ext cx="1209669" cy="35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FFFFFF">
                    <a:alpha val="100000"/>
                  </a:srgb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Обучение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Image 33" descr=" ">
            <a:extLst>
              <a:ext uri="{FF2B5EF4-FFF2-40B4-BE49-F238E27FC236}">
                <a16:creationId xmlns:a16="http://schemas.microsoft.com/office/drawing/2014/main" xmlns="" id="{6D57F634-9F49-CB9A-916A-C036903E277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34404" y="8704662"/>
            <a:ext cx="4114779" cy="399998"/>
          </a:xfrm>
          <a:prstGeom prst="rect">
            <a:avLst/>
          </a:prstGeom>
        </p:spPr>
      </p:pic>
      <p:sp>
        <p:nvSpPr>
          <p:cNvPr id="88" name="Text 15">
            <a:extLst>
              <a:ext uri="{FF2B5EF4-FFF2-40B4-BE49-F238E27FC236}">
                <a16:creationId xmlns:a16="http://schemas.microsoft.com/office/drawing/2014/main" xmlns="" id="{B21A8D2A-5F31-2187-056E-628C29B42B0B}"/>
              </a:ext>
            </a:extLst>
          </p:cNvPr>
          <p:cNvSpPr/>
          <p:nvPr/>
        </p:nvSpPr>
        <p:spPr>
          <a:xfrm>
            <a:off x="9715450" y="8771329"/>
            <a:ext cx="2619362" cy="35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FFFFFF">
                    <a:alpha val="100000"/>
                  </a:srgb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Бизнес – акселерация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Image 34" descr=" ">
            <a:extLst>
              <a:ext uri="{FF2B5EF4-FFF2-40B4-BE49-F238E27FC236}">
                <a16:creationId xmlns:a16="http://schemas.microsoft.com/office/drawing/2014/main" xmlns="" id="{D6BD9982-C2BF-BE91-7800-FD27D70A878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4829152" y="7428478"/>
            <a:ext cx="1781165" cy="428569"/>
          </a:xfrm>
          <a:prstGeom prst="rect">
            <a:avLst/>
          </a:prstGeom>
        </p:spPr>
      </p:pic>
      <p:sp>
        <p:nvSpPr>
          <p:cNvPr id="90" name="Text 16">
            <a:extLst>
              <a:ext uri="{FF2B5EF4-FFF2-40B4-BE49-F238E27FC236}">
                <a16:creationId xmlns:a16="http://schemas.microsoft.com/office/drawing/2014/main" xmlns="" id="{0FC1B971-5683-EE3D-D53F-54A304B56DBD}"/>
              </a:ext>
            </a:extLst>
          </p:cNvPr>
          <p:cNvSpPr/>
          <p:nvPr/>
        </p:nvSpPr>
        <p:spPr>
          <a:xfrm>
            <a:off x="5391123" y="7504669"/>
            <a:ext cx="761996" cy="35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FFFFFF">
                    <a:alpha val="100000"/>
                  </a:srgb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1 этап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 17">
            <a:extLst>
              <a:ext uri="{FF2B5EF4-FFF2-40B4-BE49-F238E27FC236}">
                <a16:creationId xmlns:a16="http://schemas.microsoft.com/office/drawing/2014/main" xmlns="" id="{EB85C066-72BE-3A27-B638-7601C530B24B}"/>
              </a:ext>
            </a:extLst>
          </p:cNvPr>
          <p:cNvSpPr/>
          <p:nvPr/>
        </p:nvSpPr>
        <p:spPr>
          <a:xfrm>
            <a:off x="4829151" y="7933237"/>
            <a:ext cx="4035404" cy="977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262" lvl="1" indent="-257132">
              <a:buSzPct val="100000"/>
              <a:buChar char="•"/>
            </a:pP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навыки предпринимательства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262" lvl="1" indent="-257132">
              <a:buSzPct val="100000"/>
              <a:buChar char="•"/>
            </a:pP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программирование на основе ИИ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262" lvl="1" indent="-257132">
              <a:buSzPct val="100000"/>
              <a:buChar char="•"/>
            </a:pP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машинное обучение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Image 35" descr=" ">
            <a:extLst>
              <a:ext uri="{FF2B5EF4-FFF2-40B4-BE49-F238E27FC236}">
                <a16:creationId xmlns:a16="http://schemas.microsoft.com/office/drawing/2014/main" xmlns="" id="{02228508-6D5F-B6C4-4F3F-CC057AA1EE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944318" y="8160219"/>
            <a:ext cx="101599" cy="1488883"/>
          </a:xfrm>
          <a:prstGeom prst="rect">
            <a:avLst/>
          </a:prstGeom>
        </p:spPr>
      </p:pic>
      <p:pic>
        <p:nvPicPr>
          <p:cNvPr id="93" name="Image 36" descr=" ">
            <a:extLst>
              <a:ext uri="{FF2B5EF4-FFF2-40B4-BE49-F238E27FC236}">
                <a16:creationId xmlns:a16="http://schemas.microsoft.com/office/drawing/2014/main" xmlns="" id="{5509D41A-9FA8-A0FB-576F-7AF354F95C9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00121" y="7714191"/>
            <a:ext cx="0" cy="1542850"/>
          </a:xfrm>
          <a:prstGeom prst="rect">
            <a:avLst/>
          </a:prstGeom>
        </p:spPr>
      </p:pic>
      <p:pic>
        <p:nvPicPr>
          <p:cNvPr id="94" name="Image 37" descr=" ">
            <a:extLst>
              <a:ext uri="{FF2B5EF4-FFF2-40B4-BE49-F238E27FC236}">
                <a16:creationId xmlns:a16="http://schemas.microsoft.com/office/drawing/2014/main" xmlns="" id="{7AA05BFA-5B94-9A17-1180-3CED75AA7A5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962021" y="7780857"/>
            <a:ext cx="1781165" cy="428569"/>
          </a:xfrm>
          <a:prstGeom prst="rect">
            <a:avLst/>
          </a:prstGeom>
        </p:spPr>
      </p:pic>
      <p:sp>
        <p:nvSpPr>
          <p:cNvPr id="95" name="Text 18">
            <a:extLst>
              <a:ext uri="{FF2B5EF4-FFF2-40B4-BE49-F238E27FC236}">
                <a16:creationId xmlns:a16="http://schemas.microsoft.com/office/drawing/2014/main" xmlns="" id="{9D3829EC-1DCE-B1E8-91E2-AF9F429188AA}"/>
              </a:ext>
            </a:extLst>
          </p:cNvPr>
          <p:cNvSpPr/>
          <p:nvPr/>
        </p:nvSpPr>
        <p:spPr>
          <a:xfrm>
            <a:off x="1523992" y="7857048"/>
            <a:ext cx="800096" cy="35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FFFFFF">
                    <a:alpha val="100000"/>
                  </a:srgb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0 этап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 19">
            <a:extLst>
              <a:ext uri="{FF2B5EF4-FFF2-40B4-BE49-F238E27FC236}">
                <a16:creationId xmlns:a16="http://schemas.microsoft.com/office/drawing/2014/main" xmlns="" id="{A619C934-47FF-8ED1-3E2B-1008C90E1EE0}"/>
              </a:ext>
            </a:extLst>
          </p:cNvPr>
          <p:cNvSpPr/>
          <p:nvPr/>
        </p:nvSpPr>
        <p:spPr>
          <a:xfrm>
            <a:off x="980278" y="8264973"/>
            <a:ext cx="3201178" cy="646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262" lvl="1" indent="-257132">
              <a:buSzPct val="100000"/>
              <a:buChar char="•"/>
            </a:pPr>
            <a:r>
              <a:rPr lang="kk-KZ" sz="1400" dirty="0">
                <a:solidFill>
                  <a:srgbClr val="000000">
                    <a:alpha val="8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В</a:t>
            </a:r>
            <a:r>
              <a:rPr lang="en-US" sz="1400" dirty="0" err="1">
                <a:solidFill>
                  <a:srgbClr val="000000">
                    <a:alpha val="8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водные</a:t>
            </a: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 курсы по ИИ на одной из трех платформ: Huawei, Coursera или Astana Hub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Image 38" descr=" ">
            <a:extLst>
              <a:ext uri="{FF2B5EF4-FFF2-40B4-BE49-F238E27FC236}">
                <a16:creationId xmlns:a16="http://schemas.microsoft.com/office/drawing/2014/main" xmlns="" id="{B58AB9D2-0205-A8BB-B267-58F053DCF7C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9658301" y="7133242"/>
            <a:ext cx="1781165" cy="428569"/>
          </a:xfrm>
          <a:prstGeom prst="rect">
            <a:avLst/>
          </a:prstGeom>
        </p:spPr>
      </p:pic>
      <p:sp>
        <p:nvSpPr>
          <p:cNvPr id="98" name="Text 20">
            <a:extLst>
              <a:ext uri="{FF2B5EF4-FFF2-40B4-BE49-F238E27FC236}">
                <a16:creationId xmlns:a16="http://schemas.microsoft.com/office/drawing/2014/main" xmlns="" id="{CFC3A9B7-37FA-DF65-6F2A-EBA6BB4A985C}"/>
              </a:ext>
            </a:extLst>
          </p:cNvPr>
          <p:cNvSpPr/>
          <p:nvPr/>
        </p:nvSpPr>
        <p:spPr>
          <a:xfrm>
            <a:off x="10191697" y="7209432"/>
            <a:ext cx="790571" cy="35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FFFFFF">
                    <a:alpha val="100000"/>
                  </a:srgb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2 этап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Shape 21">
            <a:extLst>
              <a:ext uri="{FF2B5EF4-FFF2-40B4-BE49-F238E27FC236}">
                <a16:creationId xmlns:a16="http://schemas.microsoft.com/office/drawing/2014/main" xmlns="" id="{90AFCB23-5243-2043-CB49-C4C1ABF47F5A}"/>
              </a:ext>
            </a:extLst>
          </p:cNvPr>
          <p:cNvSpPr/>
          <p:nvPr/>
        </p:nvSpPr>
        <p:spPr>
          <a:xfrm>
            <a:off x="4762476" y="6942766"/>
            <a:ext cx="2019290" cy="409521"/>
          </a:xfrm>
          <a:prstGeom prst="rect">
            <a:avLst/>
          </a:prstGeom>
          <a:noFill/>
          <a:ln/>
        </p:spPr>
        <p:txBody>
          <a:bodyPr/>
          <a:lstStyle/>
          <a:p>
            <a:endParaRPr lang="x-none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22">
            <a:extLst>
              <a:ext uri="{FF2B5EF4-FFF2-40B4-BE49-F238E27FC236}">
                <a16:creationId xmlns:a16="http://schemas.microsoft.com/office/drawing/2014/main" xmlns="" id="{2853475A-7CA9-3FEE-9711-4BAEA439C20B}"/>
              </a:ext>
            </a:extLst>
          </p:cNvPr>
          <p:cNvSpPr/>
          <p:nvPr/>
        </p:nvSpPr>
        <p:spPr>
          <a:xfrm>
            <a:off x="4635477" y="6942767"/>
            <a:ext cx="1089019" cy="536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3000" dirty="0">
                <a:solidFill>
                  <a:srgbClr val="0A2979">
                    <a:alpha val="100000"/>
                  </a:srgbClr>
                </a:solidFill>
                <a:latin typeface="Arial" panose="020B0604020202020204" pitchFamily="34" charset="0"/>
                <a:ea typeface="Inter Extra Bold" pitchFamily="34" charset="-122"/>
                <a:cs typeface="Arial" panose="020B0604020202020204" pitchFamily="34" charset="0"/>
              </a:rPr>
              <a:t>100k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 23">
            <a:extLst>
              <a:ext uri="{FF2B5EF4-FFF2-40B4-BE49-F238E27FC236}">
                <a16:creationId xmlns:a16="http://schemas.microsoft.com/office/drawing/2014/main" xmlns="" id="{891A2AEE-FEC3-4885-0228-2C39EB0E7882}"/>
              </a:ext>
            </a:extLst>
          </p:cNvPr>
          <p:cNvSpPr/>
          <p:nvPr/>
        </p:nvSpPr>
        <p:spPr>
          <a:xfrm>
            <a:off x="5586374" y="7034832"/>
            <a:ext cx="1381117" cy="253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929" dirty="0">
                <a:solidFill>
                  <a:srgbClr val="0A2979">
                    <a:alpha val="100000"/>
                  </a:srgbClr>
                </a:solidFill>
                <a:latin typeface="Arial" panose="020B0604020202020204" pitchFamily="34" charset="0"/>
                <a:ea typeface="Inter Extra Bold" pitchFamily="34" charset="-122"/>
                <a:cs typeface="Arial" panose="020B0604020202020204" pitchFamily="34" charset="0"/>
              </a:rPr>
              <a:t>студентов</a:t>
            </a:r>
            <a:endParaRPr lang="en-US" sz="192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 25">
            <a:extLst>
              <a:ext uri="{FF2B5EF4-FFF2-40B4-BE49-F238E27FC236}">
                <a16:creationId xmlns:a16="http://schemas.microsoft.com/office/drawing/2014/main" xmlns="" id="{50CF3927-3351-CA3B-4C12-279FE6DAF055}"/>
              </a:ext>
            </a:extLst>
          </p:cNvPr>
          <p:cNvSpPr/>
          <p:nvPr/>
        </p:nvSpPr>
        <p:spPr>
          <a:xfrm>
            <a:off x="9531302" y="6647530"/>
            <a:ext cx="888995" cy="536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3000" dirty="0">
                <a:solidFill>
                  <a:srgbClr val="0A2979">
                    <a:alpha val="100000"/>
                  </a:srgbClr>
                </a:solidFill>
                <a:latin typeface="Arial" panose="020B0604020202020204" pitchFamily="34" charset="0"/>
                <a:ea typeface="Inter Extra Bold" pitchFamily="34" charset="-122"/>
                <a:cs typeface="Arial" panose="020B0604020202020204" pitchFamily="34" charset="0"/>
              </a:rPr>
              <a:t>60k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 26">
            <a:extLst>
              <a:ext uri="{FF2B5EF4-FFF2-40B4-BE49-F238E27FC236}">
                <a16:creationId xmlns:a16="http://schemas.microsoft.com/office/drawing/2014/main" xmlns="" id="{B902847B-1950-A47C-E9F2-BEFF3C7047B4}"/>
              </a:ext>
            </a:extLst>
          </p:cNvPr>
          <p:cNvSpPr/>
          <p:nvPr/>
        </p:nvSpPr>
        <p:spPr>
          <a:xfrm>
            <a:off x="10394897" y="6752291"/>
            <a:ext cx="1529384" cy="176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929" dirty="0">
                <a:solidFill>
                  <a:srgbClr val="0A2979">
                    <a:alpha val="100000"/>
                  </a:srgbClr>
                </a:solidFill>
                <a:latin typeface="Arial" panose="020B0604020202020204" pitchFamily="34" charset="0"/>
                <a:ea typeface="Inter Extra Bold" pitchFamily="34" charset="-122"/>
                <a:cs typeface="Arial" panose="020B0604020202020204" pitchFamily="34" charset="0"/>
              </a:rPr>
              <a:t>выпускников</a:t>
            </a:r>
            <a:endParaRPr lang="en-US" sz="192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Shape 27">
            <a:extLst>
              <a:ext uri="{FF2B5EF4-FFF2-40B4-BE49-F238E27FC236}">
                <a16:creationId xmlns:a16="http://schemas.microsoft.com/office/drawing/2014/main" xmlns="" id="{37AAC7B5-8B0E-34E5-15DE-A0B1A1A9A8B3}"/>
              </a:ext>
            </a:extLst>
          </p:cNvPr>
          <p:cNvSpPr/>
          <p:nvPr/>
        </p:nvSpPr>
        <p:spPr>
          <a:xfrm>
            <a:off x="14201703" y="6266580"/>
            <a:ext cx="1819265" cy="409521"/>
          </a:xfrm>
          <a:prstGeom prst="rect">
            <a:avLst/>
          </a:prstGeom>
          <a:noFill/>
          <a:ln/>
        </p:spPr>
        <p:txBody>
          <a:bodyPr/>
          <a:lstStyle/>
          <a:p>
            <a:endParaRPr lang="x-none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 28">
            <a:extLst>
              <a:ext uri="{FF2B5EF4-FFF2-40B4-BE49-F238E27FC236}">
                <a16:creationId xmlns:a16="http://schemas.microsoft.com/office/drawing/2014/main" xmlns="" id="{CAF94145-BB31-E613-4060-5282B6E002E6}"/>
              </a:ext>
            </a:extLst>
          </p:cNvPr>
          <p:cNvSpPr/>
          <p:nvPr/>
        </p:nvSpPr>
        <p:spPr>
          <a:xfrm>
            <a:off x="14074703" y="6266580"/>
            <a:ext cx="898520" cy="536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3000" dirty="0">
                <a:solidFill>
                  <a:srgbClr val="0A2979">
                    <a:alpha val="100000"/>
                  </a:srgbClr>
                </a:solidFill>
                <a:latin typeface="Arial" panose="020B0604020202020204" pitchFamily="34" charset="0"/>
                <a:ea typeface="Inter Extra Bold" pitchFamily="34" charset="-122"/>
                <a:cs typeface="Arial" panose="020B0604020202020204" pitchFamily="34" charset="0"/>
              </a:rPr>
              <a:t>1,5k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 29">
            <a:extLst>
              <a:ext uri="{FF2B5EF4-FFF2-40B4-BE49-F238E27FC236}">
                <a16:creationId xmlns:a16="http://schemas.microsoft.com/office/drawing/2014/main" xmlns="" id="{288F3E5A-FD25-0C34-8E4F-6E15B88442AF}"/>
              </a:ext>
            </a:extLst>
          </p:cNvPr>
          <p:cNvSpPr/>
          <p:nvPr/>
        </p:nvSpPr>
        <p:spPr>
          <a:xfrm>
            <a:off x="14904227" y="6332614"/>
            <a:ext cx="1273635" cy="307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929" dirty="0">
                <a:solidFill>
                  <a:srgbClr val="0A2979">
                    <a:alpha val="100000"/>
                  </a:srgbClr>
                </a:solidFill>
                <a:latin typeface="Arial" panose="020B0604020202020204" pitchFamily="34" charset="0"/>
                <a:ea typeface="Inter Extra Bold" pitchFamily="34" charset="-122"/>
                <a:cs typeface="Arial" panose="020B0604020202020204" pitchFamily="34" charset="0"/>
              </a:rPr>
              <a:t>стартапов</a:t>
            </a:r>
            <a:endParaRPr lang="en-US" sz="192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 30">
            <a:extLst>
              <a:ext uri="{FF2B5EF4-FFF2-40B4-BE49-F238E27FC236}">
                <a16:creationId xmlns:a16="http://schemas.microsoft.com/office/drawing/2014/main" xmlns="" id="{5374E2CE-208D-CA66-CF05-6C41CBCC67DC}"/>
              </a:ext>
            </a:extLst>
          </p:cNvPr>
          <p:cNvSpPr/>
          <p:nvPr/>
        </p:nvSpPr>
        <p:spPr>
          <a:xfrm>
            <a:off x="952485" y="7282892"/>
            <a:ext cx="5724495" cy="35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000" b="1" dirty="0">
                <a:solidFill>
                  <a:srgbClr val="0A2979"/>
                </a:solidFill>
                <a:latin typeface="Arial" panose="020B0604020202020204" pitchFamily="34" charset="0"/>
                <a:ea typeface="Inter Extra Bold" pitchFamily="34" charset="-122"/>
                <a:cs typeface="Arial" panose="020B0604020202020204" pitchFamily="34" charset="0"/>
              </a:rPr>
              <a:t>650k</a:t>
            </a:r>
            <a:endParaRPr lang="en-US" b="1" dirty="0">
              <a:solidFill>
                <a:srgbClr val="0A2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 32">
            <a:extLst>
              <a:ext uri="{FF2B5EF4-FFF2-40B4-BE49-F238E27FC236}">
                <a16:creationId xmlns:a16="http://schemas.microsoft.com/office/drawing/2014/main" xmlns="" id="{F70973B9-8B02-58BA-1F42-D50E9D402CCD}"/>
              </a:ext>
            </a:extLst>
          </p:cNvPr>
          <p:cNvSpPr/>
          <p:nvPr/>
        </p:nvSpPr>
        <p:spPr>
          <a:xfrm>
            <a:off x="13504793" y="8812597"/>
            <a:ext cx="650871" cy="58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857" b="1" dirty="0">
                <a:solidFill>
                  <a:srgbClr val="0A2979">
                    <a:alpha val="100000"/>
                  </a:srgbClr>
                </a:solidFill>
                <a:latin typeface="Arial" panose="020B0604020202020204" pitchFamily="34" charset="0"/>
                <a:ea typeface="Inter Extra Bold" pitchFamily="34" charset="-122"/>
                <a:cs typeface="Arial" panose="020B0604020202020204" pitchFamily="34" charset="0"/>
              </a:rPr>
              <a:t>50</a:t>
            </a:r>
            <a:endParaRPr lang="en-US" sz="385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 33">
            <a:extLst>
              <a:ext uri="{FF2B5EF4-FFF2-40B4-BE49-F238E27FC236}">
                <a16:creationId xmlns:a16="http://schemas.microsoft.com/office/drawing/2014/main" xmlns="" id="{A8229240-8DD5-2457-49FB-5494CC9BF91C}"/>
              </a:ext>
            </a:extLst>
          </p:cNvPr>
          <p:cNvSpPr/>
          <p:nvPr/>
        </p:nvSpPr>
        <p:spPr>
          <a:xfrm>
            <a:off x="14201702" y="8812597"/>
            <a:ext cx="3084497" cy="520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929" dirty="0">
                <a:solidFill>
                  <a:srgbClr val="0A2979">
                    <a:alpha val="100000"/>
                  </a:srgbClr>
                </a:solidFill>
                <a:latin typeface="Arial" panose="020B0604020202020204" pitchFamily="34" charset="0"/>
                <a:ea typeface="Inter Extra Bold" pitchFamily="34" charset="-122"/>
                <a:cs typeface="Arial" panose="020B0604020202020204" pitchFamily="34" charset="0"/>
              </a:rPr>
              <a:t>стартапов</a:t>
            </a:r>
            <a:endParaRPr lang="en-US" sz="192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29" dirty="0">
                <a:solidFill>
                  <a:srgbClr val="0A2979">
                    <a:alpha val="100000"/>
                  </a:srgbClr>
                </a:solidFill>
                <a:latin typeface="Arial" panose="020B0604020202020204" pitchFamily="34" charset="0"/>
                <a:ea typeface="Inter Extra Bold" pitchFamily="34" charset="-122"/>
                <a:cs typeface="Arial" panose="020B0604020202020204" pitchFamily="34" charset="0"/>
              </a:rPr>
              <a:t>международного уровня</a:t>
            </a:r>
            <a:endParaRPr lang="en-US" sz="192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 34">
            <a:extLst>
              <a:ext uri="{FF2B5EF4-FFF2-40B4-BE49-F238E27FC236}">
                <a16:creationId xmlns:a16="http://schemas.microsoft.com/office/drawing/2014/main" xmlns="" id="{3BE52A21-D28C-F0E8-39E4-A0DA92BB7D0E}"/>
              </a:ext>
            </a:extLst>
          </p:cNvPr>
          <p:cNvSpPr/>
          <p:nvPr/>
        </p:nvSpPr>
        <p:spPr>
          <a:xfrm>
            <a:off x="9658301" y="7638001"/>
            <a:ext cx="2819384" cy="749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262" lvl="1" indent="-257132">
              <a:buSzPct val="100000"/>
              <a:buChar char="•"/>
            </a:pP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структурирование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262" lvl="1" indent="-257132">
              <a:buSzPct val="100000"/>
              <a:buChar char="•"/>
            </a:pP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бизнес-ориентированность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Image 39" descr=" ">
            <a:extLst>
              <a:ext uri="{FF2B5EF4-FFF2-40B4-BE49-F238E27FC236}">
                <a16:creationId xmlns:a16="http://schemas.microsoft.com/office/drawing/2014/main" xmlns="" id="{464AE6BD-8737-14DF-1827-136110170C3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030133" y="8295141"/>
            <a:ext cx="4391003" cy="409521"/>
          </a:xfrm>
          <a:prstGeom prst="rect">
            <a:avLst/>
          </a:prstGeom>
        </p:spPr>
      </p:pic>
      <p:sp>
        <p:nvSpPr>
          <p:cNvPr id="112" name="Text 35">
            <a:extLst>
              <a:ext uri="{FF2B5EF4-FFF2-40B4-BE49-F238E27FC236}">
                <a16:creationId xmlns:a16="http://schemas.microsoft.com/office/drawing/2014/main" xmlns="" id="{BD8AEC47-D961-63F0-B1C7-16E00BAEA8A1}"/>
              </a:ext>
            </a:extLst>
          </p:cNvPr>
          <p:cNvSpPr/>
          <p:nvPr/>
        </p:nvSpPr>
        <p:spPr>
          <a:xfrm>
            <a:off x="14154078" y="8361807"/>
            <a:ext cx="2247888" cy="35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FFFFFF">
                    <a:alpha val="100000"/>
                  </a:srgb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Масштабирование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Image 41" descr=" ">
            <a:extLst>
              <a:ext uri="{FF2B5EF4-FFF2-40B4-BE49-F238E27FC236}">
                <a16:creationId xmlns:a16="http://schemas.microsoft.com/office/drawing/2014/main" xmlns="" id="{4DACACF2-B11F-30BE-9FCA-C1CB1F12678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14249328" y="6752291"/>
            <a:ext cx="1781165" cy="428569"/>
          </a:xfrm>
          <a:prstGeom prst="rect">
            <a:avLst/>
          </a:prstGeom>
        </p:spPr>
      </p:pic>
      <p:sp>
        <p:nvSpPr>
          <p:cNvPr id="116" name="Text 37">
            <a:extLst>
              <a:ext uri="{FF2B5EF4-FFF2-40B4-BE49-F238E27FC236}">
                <a16:creationId xmlns:a16="http://schemas.microsoft.com/office/drawing/2014/main" xmlns="" id="{DA4540BD-BB86-0963-D77E-D44F4B91A17B}"/>
              </a:ext>
            </a:extLst>
          </p:cNvPr>
          <p:cNvSpPr/>
          <p:nvPr/>
        </p:nvSpPr>
        <p:spPr>
          <a:xfrm>
            <a:off x="14792248" y="6828482"/>
            <a:ext cx="800096" cy="35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FFFFFF">
                    <a:alpha val="100000"/>
                  </a:srgb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3 этап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 38">
            <a:extLst>
              <a:ext uri="{FF2B5EF4-FFF2-40B4-BE49-F238E27FC236}">
                <a16:creationId xmlns:a16="http://schemas.microsoft.com/office/drawing/2014/main" xmlns="" id="{0D6B6F04-1435-CC5D-3427-4B80CB3F0687}"/>
              </a:ext>
            </a:extLst>
          </p:cNvPr>
          <p:cNvSpPr/>
          <p:nvPr/>
        </p:nvSpPr>
        <p:spPr>
          <a:xfrm>
            <a:off x="14249326" y="7257050"/>
            <a:ext cx="2828912" cy="749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262" lvl="1" indent="-257132">
              <a:buSzPct val="100000"/>
              <a:buChar char="•"/>
            </a:pP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Пре-акселерация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262" lvl="1" indent="-257132">
              <a:buSzPct val="100000"/>
              <a:buChar char="•"/>
            </a:pP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Акселерация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262" lvl="1" indent="-257132">
              <a:buSzPct val="100000"/>
              <a:buChar char="•"/>
            </a:pP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Пост-акселерация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8" name="Image 42" descr=" ">
            <a:extLst>
              <a:ext uri="{FF2B5EF4-FFF2-40B4-BE49-F238E27FC236}">
                <a16:creationId xmlns:a16="http://schemas.microsoft.com/office/drawing/2014/main" xmlns="" id="{A1298997-C316-5058-FDFA-65C040D29A1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6848050" y="6646526"/>
            <a:ext cx="447673" cy="1571420"/>
          </a:xfrm>
          <a:prstGeom prst="rect">
            <a:avLst/>
          </a:prstGeom>
        </p:spPr>
      </p:pic>
      <p:sp>
        <p:nvSpPr>
          <p:cNvPr id="119" name="Text 10"/>
          <p:cNvSpPr/>
          <p:nvPr/>
        </p:nvSpPr>
        <p:spPr>
          <a:xfrm>
            <a:off x="2097542" y="5027762"/>
            <a:ext cx="11257404" cy="848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dirty="0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Программа разработана с участием международных экспертов с опытом внедрения в Омане, Дубае, Саудовской Аравии, Аргентине и </a:t>
            </a:r>
            <a:r>
              <a:rPr lang="en-US" sz="2400" dirty="0" err="1" smtClean="0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Китае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Вовлечен в разработку эксперт из Стэнфордского университета </a:t>
            </a:r>
            <a:r>
              <a:rPr lang="en-US" sz="2400" b="1" dirty="0" err="1"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Пол</a:t>
            </a:r>
            <a:r>
              <a:rPr lang="en-US" sz="2400" b="1" dirty="0"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Ким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0" name="Image 26" descr=" "/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770076" y="5036616"/>
            <a:ext cx="1242863" cy="1610914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1EC54332-2E35-E480-8D0C-8F4645FA6F0F}"/>
              </a:ext>
            </a:extLst>
          </p:cNvPr>
          <p:cNvSpPr txBox="1"/>
          <p:nvPr/>
        </p:nvSpPr>
        <p:spPr>
          <a:xfrm>
            <a:off x="790537" y="2854565"/>
            <a:ext cx="77587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149773"/>
            <a:r>
              <a:rPr lang="kk-KZ" sz="2800" b="1" dirty="0">
                <a:solidFill>
                  <a:srgbClr val="2759A3"/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МОДУЛИ:</a:t>
            </a:r>
          </a:p>
          <a:p>
            <a:pPr marL="489844" indent="-489844" defTabSz="1149773">
              <a:buFont typeface="Arial" panose="020B0604020202020204" pitchFamily="34" charset="0"/>
              <a:buChar char="•"/>
            </a:pPr>
            <a:r>
              <a:rPr lang="kk-KZ" sz="2000" dirty="0"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Программирование ИИ</a:t>
            </a:r>
          </a:p>
          <a:p>
            <a:pPr marL="489844" indent="-489844" defTabSz="1149773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Международные кейсы и лучшие практики</a:t>
            </a:r>
          </a:p>
          <a:p>
            <a:pPr marL="489844" indent="-489844" defTabSz="1149773">
              <a:buFont typeface="Arial" panose="020B0604020202020204" pitchFamily="34" charset="0"/>
              <a:buChar char="•"/>
            </a:pPr>
            <a:r>
              <a:rPr lang="kk-KZ" sz="2000" dirty="0"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Предпринимательство</a:t>
            </a:r>
          </a:p>
          <a:p>
            <a:pPr marL="489844" indent="-489844" defTabSz="1149773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Применение ИИ в отраслевых направлениях</a:t>
            </a:r>
            <a:endParaRPr lang="kk-KZ" sz="1600" dirty="0">
              <a:latin typeface="Arial" panose="020B0604020202020204" pitchFamily="34" charset="0"/>
              <a:ea typeface="Inter Bold" pitchFamily="34" charset="-122"/>
              <a:cs typeface="Arial" panose="020B0604020202020204" pitchFamily="34" charset="0"/>
            </a:endParaRPr>
          </a:p>
        </p:txBody>
      </p:sp>
      <p:sp>
        <p:nvSpPr>
          <p:cNvPr id="122" name="Text 11">
            <a:extLst>
              <a:ext uri="{FF2B5EF4-FFF2-40B4-BE49-F238E27FC236}">
                <a16:creationId xmlns:a16="http://schemas.microsoft.com/office/drawing/2014/main" xmlns="" id="{902102AF-FDAE-11D4-4AD7-B2626A3271A6}"/>
              </a:ext>
            </a:extLst>
          </p:cNvPr>
          <p:cNvSpPr/>
          <p:nvPr/>
        </p:nvSpPr>
        <p:spPr>
          <a:xfrm>
            <a:off x="8844509" y="3293760"/>
            <a:ext cx="5123780" cy="95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sz="1929" dirty="0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Энергетика и </a:t>
            </a:r>
            <a:r>
              <a:rPr lang="en-US" sz="1929" dirty="0" err="1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устойчивое</a:t>
            </a:r>
            <a:r>
              <a:rPr lang="en-US" sz="1929" dirty="0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 </a:t>
            </a:r>
            <a:r>
              <a:rPr lang="en-US" sz="1929" dirty="0" err="1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развитие</a:t>
            </a:r>
            <a:endParaRPr lang="en-US" sz="192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sz="1929" dirty="0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Агропромышленный </a:t>
            </a:r>
            <a:r>
              <a:rPr lang="en-US" sz="1929" dirty="0" err="1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комплекс</a:t>
            </a:r>
            <a:r>
              <a:rPr lang="en-US" sz="1929" dirty="0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 </a:t>
            </a:r>
            <a:endParaRPr lang="en-US" sz="192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6153" indent="-306153">
              <a:buFont typeface="Arial" panose="020B0604020202020204" pitchFamily="34" charset="0"/>
              <a:buChar char="•"/>
            </a:pPr>
            <a:r>
              <a:rPr lang="en-US" sz="1929" dirty="0" err="1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Образование</a:t>
            </a:r>
            <a:r>
              <a:rPr lang="en-US" sz="1929" dirty="0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 и </a:t>
            </a:r>
            <a:r>
              <a:rPr lang="en-US" sz="1929" dirty="0" err="1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развитие</a:t>
            </a:r>
            <a:r>
              <a:rPr lang="en-US" sz="1929" dirty="0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 </a:t>
            </a:r>
            <a:r>
              <a:rPr lang="en-US" sz="1929" dirty="0" err="1">
                <a:latin typeface="Arial" panose="020B0604020202020204" pitchFamily="34" charset="0"/>
                <a:ea typeface="Inter Regular" pitchFamily="34" charset="-122"/>
                <a:cs typeface="Arial" panose="020B0604020202020204" pitchFamily="34" charset="0"/>
              </a:rPr>
              <a:t>талантов</a:t>
            </a:r>
            <a:endParaRPr lang="en-US" sz="192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>
            <a:extLst>
              <a:ext uri="{FF2B5EF4-FFF2-40B4-BE49-F238E27FC236}">
                <a16:creationId xmlns:a16="http://schemas.microsoft.com/office/drawing/2014/main" xmlns="" id="{D659D220-7282-8344-164D-1DE00798C2F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989" y="146231"/>
            <a:ext cx="2844946" cy="774740"/>
          </a:xfrm>
          <a:prstGeom prst="rect">
            <a:avLst/>
          </a:prstGeom>
        </p:spPr>
      </p:pic>
      <p:sp>
        <p:nvSpPr>
          <p:cNvPr id="124" name="Text 23">
            <a:extLst>
              <a:ext uri="{FF2B5EF4-FFF2-40B4-BE49-F238E27FC236}">
                <a16:creationId xmlns:a16="http://schemas.microsoft.com/office/drawing/2014/main" xmlns="" id="{891A2AEE-FEC3-4885-0228-2C39EB0E7882}"/>
              </a:ext>
            </a:extLst>
          </p:cNvPr>
          <p:cNvSpPr/>
          <p:nvPr/>
        </p:nvSpPr>
        <p:spPr>
          <a:xfrm>
            <a:off x="1685917" y="7352287"/>
            <a:ext cx="1381117" cy="253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929" dirty="0">
                <a:solidFill>
                  <a:srgbClr val="0A2979"/>
                </a:solidFill>
                <a:latin typeface="Arial" panose="020B0604020202020204" pitchFamily="34" charset="0"/>
                <a:ea typeface="Inter Extra Bold" pitchFamily="34" charset="-122"/>
                <a:cs typeface="Arial" panose="020B0604020202020204" pitchFamily="34" charset="0"/>
              </a:rPr>
              <a:t>студентов</a:t>
            </a:r>
            <a:endParaRPr lang="en-US" sz="1929" dirty="0">
              <a:solidFill>
                <a:srgbClr val="0A2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AI-Sana -"/>
          <p:cNvSpPr/>
          <p:nvPr/>
        </p:nvSpPr>
        <p:spPr>
          <a:xfrm>
            <a:off x="857246" y="395443"/>
            <a:ext cx="8534400" cy="752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00" dirty="0">
                <a:solidFill>
                  <a:srgbClr val="B2B2B2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ИННОВАЦИОННАЯ ПРОГРАММА ПО ИИ
</a:t>
            </a:r>
            <a:r>
              <a:rPr lang="en-US" sz="3000" b="1" dirty="0">
                <a:solidFill>
                  <a:srgbClr val="0A2979"/>
                </a:solidFill>
                <a:latin typeface="Arial" panose="020B0604020202020204" pitchFamily="34" charset="0"/>
                <a:ea typeface="Raleway ExtraBold" pitchFamily="34" charset="-122"/>
                <a:cs typeface="Arial" panose="020B0604020202020204" pitchFamily="34" charset="0"/>
              </a:rPr>
              <a:t>«AI-SANA» - ТРАМПЛИН ТЕХНОЛОГИЙ</a:t>
            </a:r>
            <a:endParaRPr lang="en-US" sz="1800" b="1" dirty="0">
              <a:solidFill>
                <a:srgbClr val="0A29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60" descr="preencoded.png">
            <a:extLst>
              <a:ext uri="{FF2B5EF4-FFF2-40B4-BE49-F238E27FC236}">
                <a16:creationId xmlns:a16="http://schemas.microsoft.com/office/drawing/2014/main" xmlns="" id="{425BB4BB-EEB6-0354-9412-62DAD2EAED57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/>
        </p:blipFill>
        <p:spPr>
          <a:xfrm>
            <a:off x="15743950" y="2377216"/>
            <a:ext cx="1638300" cy="485775"/>
          </a:xfrm>
          <a:prstGeom prst="rect">
            <a:avLst/>
          </a:prstGeom>
        </p:spPr>
      </p:pic>
      <p:sp>
        <p:nvSpPr>
          <p:cNvPr id="3" name="Text 30">
            <a:extLst>
              <a:ext uri="{FF2B5EF4-FFF2-40B4-BE49-F238E27FC236}">
                <a16:creationId xmlns:a16="http://schemas.microsoft.com/office/drawing/2014/main" xmlns="" id="{79A51667-5F8A-F114-223E-6C4FF2FC8424}"/>
              </a:ext>
            </a:extLst>
          </p:cNvPr>
          <p:cNvSpPr/>
          <p:nvPr/>
        </p:nvSpPr>
        <p:spPr>
          <a:xfrm>
            <a:off x="1467463" y="8951058"/>
            <a:ext cx="2620329" cy="533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sz="10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 36">
            <a:extLst>
              <a:ext uri="{FF2B5EF4-FFF2-40B4-BE49-F238E27FC236}">
                <a16:creationId xmlns:a16="http://schemas.microsoft.com/office/drawing/2014/main" xmlns="" id="{0F146F1D-2FB7-AE42-861B-A437B443E4B2}"/>
              </a:ext>
            </a:extLst>
          </p:cNvPr>
          <p:cNvSpPr/>
          <p:nvPr/>
        </p:nvSpPr>
        <p:spPr>
          <a:xfrm>
            <a:off x="1600570" y="9540712"/>
            <a:ext cx="2381238" cy="35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FFFFFF">
                    <a:alpha val="100000"/>
                  </a:srgb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Базовые навыки ИИ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3B086BE-3602-9C2D-3649-F0C734F1E51C}"/>
              </a:ext>
            </a:extLst>
          </p:cNvPr>
          <p:cNvSpPr/>
          <p:nvPr/>
        </p:nvSpPr>
        <p:spPr>
          <a:xfrm>
            <a:off x="957257" y="9490363"/>
            <a:ext cx="3571857" cy="428569"/>
          </a:xfrm>
          <a:prstGeom prst="rect">
            <a:avLst/>
          </a:prstGeom>
          <a:solidFill>
            <a:srgbClr val="0A2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71" name="Text 14">
            <a:extLst>
              <a:ext uri="{FF2B5EF4-FFF2-40B4-BE49-F238E27FC236}">
                <a16:creationId xmlns:a16="http://schemas.microsoft.com/office/drawing/2014/main" xmlns="" id="{D9B34989-9C06-AC64-BC8F-6A74C0FA70C4}"/>
              </a:ext>
            </a:extLst>
          </p:cNvPr>
          <p:cNvSpPr/>
          <p:nvPr/>
        </p:nvSpPr>
        <p:spPr>
          <a:xfrm>
            <a:off x="1646215" y="9566553"/>
            <a:ext cx="2168517" cy="352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dirty="0" smtClean="0">
                <a:solidFill>
                  <a:srgbClr val="FFFFFF">
                    <a:alpha val="100000"/>
                  </a:srgbClr>
                </a:solidFill>
                <a:latin typeface="Arial" panose="020B0604020202020204" pitchFamily="34" charset="0"/>
                <a:ea typeface="Inter Bold" pitchFamily="34" charset="-122"/>
                <a:cs typeface="Arial" panose="020B0604020202020204" pitchFamily="34" charset="0"/>
              </a:rPr>
              <a:t>Базовые навыки ИИ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7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39710" y="6509565"/>
            <a:ext cx="4371975" cy="3695700"/>
          </a:xfrm>
          <a:prstGeom prst="rect">
            <a:avLst/>
          </a:prstGeom>
        </p:spPr>
      </p:pic>
      <p:pic>
        <p:nvPicPr>
          <p:cNvPr id="5" name="image 17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49460" y="6509565"/>
            <a:ext cx="4371975" cy="3695700"/>
          </a:xfrm>
          <a:prstGeom prst="rect">
            <a:avLst/>
          </a:prstGeom>
        </p:spPr>
      </p:pic>
      <p:pic>
        <p:nvPicPr>
          <p:cNvPr id="6" name="image 17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1610" y="6509565"/>
            <a:ext cx="4371975" cy="3695700"/>
          </a:xfrm>
          <a:prstGeom prst="rect">
            <a:avLst/>
          </a:prstGeom>
        </p:spPr>
      </p:pic>
      <p:pic>
        <p:nvPicPr>
          <p:cNvPr id="7" name="image 175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63150" y="2352675"/>
            <a:ext cx="7639050" cy="2257425"/>
          </a:xfrm>
          <a:prstGeom prst="rect">
            <a:avLst/>
          </a:prstGeom>
        </p:spPr>
      </p:pic>
      <p:pic>
        <p:nvPicPr>
          <p:cNvPr id="8" name="image 18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88948" y="4689871"/>
            <a:ext cx="1209675" cy="619125"/>
          </a:xfrm>
          <a:prstGeom prst="rect">
            <a:avLst/>
          </a:prstGeom>
        </p:spPr>
      </p:pic>
      <p:pic>
        <p:nvPicPr>
          <p:cNvPr id="9" name="image 17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963150" y="5276850"/>
            <a:ext cx="495300" cy="495300"/>
          </a:xfrm>
          <a:prstGeom prst="rect">
            <a:avLst/>
          </a:prstGeom>
        </p:spPr>
      </p:pic>
      <p:pic>
        <p:nvPicPr>
          <p:cNvPr id="10" name="image 177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63150" y="6286500"/>
            <a:ext cx="495300" cy="495300"/>
          </a:xfrm>
          <a:prstGeom prst="rect">
            <a:avLst/>
          </a:prstGeom>
        </p:spPr>
      </p:pic>
      <p:pic>
        <p:nvPicPr>
          <p:cNvPr id="11" name="image 17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516100" y="5334000"/>
            <a:ext cx="476250" cy="476250"/>
          </a:xfrm>
          <a:prstGeom prst="rect">
            <a:avLst/>
          </a:prstGeom>
        </p:spPr>
      </p:pic>
      <p:pic>
        <p:nvPicPr>
          <p:cNvPr id="12" name="image 181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088948" y="2057400"/>
            <a:ext cx="685800" cy="676275"/>
          </a:xfrm>
          <a:prstGeom prst="rect">
            <a:avLst/>
          </a:prstGeom>
        </p:spPr>
      </p:pic>
      <p:pic>
        <p:nvPicPr>
          <p:cNvPr id="13" name="image 179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449425" y="6172200"/>
            <a:ext cx="666750" cy="666750"/>
          </a:xfrm>
          <a:prstGeom prst="rect">
            <a:avLst/>
          </a:prstGeom>
        </p:spPr>
      </p:pic>
      <p:pic>
        <p:nvPicPr>
          <p:cNvPr id="14" name="image 180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945823" y="1876425"/>
            <a:ext cx="1885950" cy="6896100"/>
          </a:xfrm>
          <a:prstGeom prst="rect">
            <a:avLst/>
          </a:prstGeom>
        </p:spPr>
      </p:pic>
      <p:pic>
        <p:nvPicPr>
          <p:cNvPr id="15" name="image 183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269923" y="7400925"/>
            <a:ext cx="1133475" cy="495300"/>
          </a:xfrm>
          <a:prstGeom prst="rect">
            <a:avLst/>
          </a:prstGeom>
        </p:spPr>
      </p:pic>
      <p:pic>
        <p:nvPicPr>
          <p:cNvPr id="17" name="Frame 366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0"/>
            <a:ext cx="2581275" cy="10287000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2962274" y="438150"/>
            <a:ext cx="6367255" cy="752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00" dirty="0">
                <a:solidFill>
                  <a:srgbClr val="B2B2B2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НОВЫЕ ГОРИЗОНТЫ ИИ ТЕХНОЛОГИЙ</a:t>
            </a:r>
            <a:endParaRPr lang="en-US" sz="1800" b="1" dirty="0">
              <a:solidFill>
                <a:srgbClr val="B2B2B2"/>
              </a:solidFill>
              <a:latin typeface="Arial" panose="020B0604020202020204" pitchFamily="34" charset="0"/>
              <a:ea typeface="Raleway Regular" pitchFamily="34" charset="-122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sz="3000" b="1" dirty="0">
                <a:solidFill>
                  <a:srgbClr val="0A2979"/>
                </a:solidFill>
                <a:latin typeface="Arial" panose="020B0604020202020204" pitchFamily="34" charset="0"/>
                <a:ea typeface="Raleway ExtraBold" pitchFamily="34" charset="-122"/>
                <a:cs typeface="Arial" panose="020B0604020202020204" pitchFamily="34" charset="0"/>
              </a:rPr>
              <a:t>АКАДЕМИЧЕСКИЙ КЛАСТЕР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UAWEI"/>
          <p:cNvSpPr/>
          <p:nvPr/>
        </p:nvSpPr>
        <p:spPr>
          <a:xfrm>
            <a:off x="9963150" y="1725833"/>
            <a:ext cx="57721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75"/>
              </a:lnSpc>
              <a:buNone/>
            </a:pPr>
            <a:r>
              <a:rPr lang="en-US" sz="24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Меморандум между МНВО и HUAWEI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4"/>
          <p:cNvSpPr/>
          <p:nvPr/>
        </p:nvSpPr>
        <p:spPr>
          <a:xfrm>
            <a:off x="9963150" y="4810125"/>
            <a:ext cx="4152900" cy="219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По итогам встречи стороны договорились: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-"/>
          <p:cNvSpPr/>
          <p:nvPr/>
        </p:nvSpPr>
        <p:spPr>
          <a:xfrm>
            <a:off x="6031923" y="2286000"/>
            <a:ext cx="2670334" cy="250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6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КазНУ им. Аль-Фараби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- 194 PFLOPS   II  2025"/>
          <p:cNvSpPr/>
          <p:nvPr/>
        </p:nvSpPr>
        <p:spPr>
          <a:xfrm>
            <a:off x="5088947" y="2876550"/>
            <a:ext cx="4292027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Пиковая производительность суперкомпьютера - 1.94 PFLOPS
Запуск в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мае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2025 года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7"/>
          <p:cNvSpPr/>
          <p:nvPr/>
        </p:nvSpPr>
        <p:spPr>
          <a:xfrm>
            <a:off x="6403397" y="4918471"/>
            <a:ext cx="2543175" cy="250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6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ЕНУ им. Л.Н.Гумилева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8"/>
          <p:cNvSpPr/>
          <p:nvPr/>
        </p:nvSpPr>
        <p:spPr>
          <a:xfrm>
            <a:off x="6460548" y="7534275"/>
            <a:ext cx="3236768" cy="250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600" b="1" dirty="0">
                <a:solidFill>
                  <a:srgbClr val="0A2979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 КазНИТУ им. К.И. Сатпаева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ARAM BILIM - 100 TFlops"/>
          <p:cNvSpPr/>
          <p:nvPr/>
        </p:nvSpPr>
        <p:spPr>
          <a:xfrm>
            <a:off x="5165147" y="5506640"/>
            <a:ext cx="3781425" cy="73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С</a:t>
            </a:r>
            <a:r>
              <a:rPr lang="en-US" sz="1600" b="1" dirty="0" err="1">
                <a:solidFill>
                  <a:srgbClr val="00B05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уперкомпьютер</a:t>
            </a: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запущен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
Текущая пиковая производительность PARAM BILIM - 100 TFlops
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- 109 TFlops"/>
          <p:cNvSpPr/>
          <p:nvPr/>
        </p:nvSpPr>
        <p:spPr>
          <a:xfrm>
            <a:off x="5088948" y="8162925"/>
            <a:ext cx="4312612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Текущая пиковая производительность суперкомпьютера - 10,9 TFlops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mart campus"/>
          <p:cNvSpPr/>
          <p:nvPr/>
        </p:nvSpPr>
        <p:spPr>
          <a:xfrm>
            <a:off x="10620375" y="5372100"/>
            <a:ext cx="2362200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Smart campus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на базе ЕНУ им. Л.Н.Гумилева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martclassroom"/>
          <p:cNvSpPr/>
          <p:nvPr/>
        </p:nvSpPr>
        <p:spPr>
          <a:xfrm>
            <a:off x="10620375" y="6286500"/>
            <a:ext cx="2362200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Smartclassroom
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в казахстанских вузах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uawei Cloud"/>
          <p:cNvSpPr/>
          <p:nvPr/>
        </p:nvSpPr>
        <p:spPr>
          <a:xfrm>
            <a:off x="15173325" y="5372100"/>
            <a:ext cx="155257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Huawei Cloud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для НИОКР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uawei Atlas 900 AI Cluster -   10 PFLOPS"/>
          <p:cNvSpPr/>
          <p:nvPr/>
        </p:nvSpPr>
        <p:spPr>
          <a:xfrm>
            <a:off x="15173325" y="6286500"/>
            <a:ext cx="2514600" cy="657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Суперкомпьютер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Huawei Atlas 900 AI Cluster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 - Мощность до 10 PFLOPS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2 PFLOPS"/>
          <p:cNvSpPr/>
          <p:nvPr/>
        </p:nvSpPr>
        <p:spPr>
          <a:xfrm>
            <a:off x="3105150" y="9458325"/>
            <a:ext cx="5753100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Raleway Bold" pitchFamily="34" charset="-122"/>
                <a:cs typeface="Arial" panose="020B0604020202020204" pitchFamily="34" charset="0"/>
              </a:rPr>
              <a:t>Общая мощность Академического кластера составляет 2 PFLOPS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D659D220-7282-8344-164D-1DE00798C2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989" y="146231"/>
            <a:ext cx="2844946" cy="774740"/>
          </a:xfrm>
          <a:prstGeom prst="rect">
            <a:avLst/>
          </a:prstGeom>
        </p:spPr>
      </p:pic>
      <p:sp>
        <p:nvSpPr>
          <p:cNvPr id="35" name="PARAM BILIM - 100 TFlops"/>
          <p:cNvSpPr/>
          <p:nvPr/>
        </p:nvSpPr>
        <p:spPr>
          <a:xfrm>
            <a:off x="15154275" y="6953903"/>
            <a:ext cx="2833100" cy="380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25"/>
              </a:lnSpc>
              <a:buNone/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Raleway Regular" pitchFamily="34" charset="-122"/>
                <a:cs typeface="Arial" panose="020B0604020202020204" pitchFamily="34" charset="0"/>
              </a:rPr>
              <a:t>(планируется до конца года)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0F1B51-B09C-0994-5827-711646620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7DBA4BA-5467-0D77-03C2-8D6629A1BDBA}"/>
              </a:ext>
            </a:extLst>
          </p:cNvPr>
          <p:cNvSpPr/>
          <p:nvPr/>
        </p:nvSpPr>
        <p:spPr>
          <a:xfrm>
            <a:off x="281561" y="7091074"/>
            <a:ext cx="8069449" cy="2939357"/>
          </a:xfrm>
          <a:prstGeom prst="rect">
            <a:avLst/>
          </a:prstGeom>
          <a:noFill/>
          <a:ln>
            <a:solidFill>
              <a:srgbClr val="60A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38;p4">
            <a:extLst>
              <a:ext uri="{FF2B5EF4-FFF2-40B4-BE49-F238E27FC236}">
                <a16:creationId xmlns:a16="http://schemas.microsoft.com/office/drawing/2014/main" xmlns="" id="{8785C26D-4108-21D3-16CD-10328515A853}"/>
              </a:ext>
            </a:extLst>
          </p:cNvPr>
          <p:cNvSpPr txBox="1"/>
          <p:nvPr/>
        </p:nvSpPr>
        <p:spPr>
          <a:xfrm>
            <a:off x="3354861" y="2757468"/>
            <a:ext cx="4996150" cy="1276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67" tIns="43967" rIns="43967" bIns="43967" anchor="t" anchorCtr="0">
            <a:spAutoFit/>
          </a:bodyPr>
          <a:lstStyle/>
          <a:p>
            <a:r>
              <a:rPr lang="en-US" sz="1929" b="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National Technology Development Program </a:t>
            </a:r>
            <a:r>
              <a:rPr lang="en-US" sz="1929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– </a:t>
            </a:r>
            <a:r>
              <a:rPr lang="en-US" sz="1929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программа</a:t>
            </a:r>
            <a:r>
              <a:rPr lang="en-US" sz="1929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929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Саудовской</a:t>
            </a:r>
            <a:r>
              <a:rPr lang="en-US" sz="1929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929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Аравии</a:t>
            </a:r>
            <a:r>
              <a:rPr lang="en-US" sz="1929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</a:t>
            </a:r>
            <a:r>
              <a:rPr lang="en-US" sz="1929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направленная</a:t>
            </a:r>
            <a:r>
              <a:rPr lang="en-US" sz="1929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929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на</a:t>
            </a:r>
            <a:r>
              <a:rPr lang="en-US" sz="1929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929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развитие</a:t>
            </a:r>
            <a:r>
              <a:rPr lang="en-US" sz="1929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929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технологий</a:t>
            </a:r>
            <a:r>
              <a:rPr lang="en-US" sz="1929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и </a:t>
            </a:r>
            <a:r>
              <a:rPr lang="en-US" sz="1929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технологической</a:t>
            </a:r>
            <a:r>
              <a:rPr lang="en-US" sz="1929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929" dirty="0" err="1" smtClean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экосистемы</a:t>
            </a:r>
            <a:endParaRPr sz="257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57;p5">
            <a:extLst>
              <a:ext uri="{FF2B5EF4-FFF2-40B4-BE49-F238E27FC236}">
                <a16:creationId xmlns:a16="http://schemas.microsoft.com/office/drawing/2014/main" xmlns="" id="{A6C6F423-427E-E178-F6C4-C2A1E8B8D97B}"/>
              </a:ext>
            </a:extLst>
          </p:cNvPr>
          <p:cNvSpPr/>
          <p:nvPr/>
        </p:nvSpPr>
        <p:spPr>
          <a:xfrm>
            <a:off x="12311997" y="2559862"/>
            <a:ext cx="0" cy="1455220"/>
          </a:xfrm>
          <a:custGeom>
            <a:avLst/>
            <a:gdLst/>
            <a:ahLst/>
            <a:cxnLst/>
            <a:rect l="l" t="t" r="r" b="b"/>
            <a:pathLst>
              <a:path w="120000" h="1512570" extrusionOk="0">
                <a:moveTo>
                  <a:pt x="0" y="1512188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731">
              <a:solidFill>
                <a:schemeClr val="dk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5" name="Google Shape;158;p5">
            <a:extLst>
              <a:ext uri="{FF2B5EF4-FFF2-40B4-BE49-F238E27FC236}">
                <a16:creationId xmlns:a16="http://schemas.microsoft.com/office/drawing/2014/main" xmlns="" id="{7836175D-FC17-B477-4443-669FC0954B1F}"/>
              </a:ext>
            </a:extLst>
          </p:cNvPr>
          <p:cNvSpPr txBox="1"/>
          <p:nvPr/>
        </p:nvSpPr>
        <p:spPr>
          <a:xfrm>
            <a:off x="9495110" y="2366959"/>
            <a:ext cx="2924085" cy="87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1269" rIns="0" bIns="0" anchor="t" anchorCtr="0">
            <a:spAutoFit/>
          </a:bodyPr>
          <a:lstStyle/>
          <a:p>
            <a:pPr marL="170436"/>
            <a:r>
              <a:rPr lang="en-US" sz="4618" b="1" dirty="0">
                <a:solidFill>
                  <a:srgbClr val="25549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1,38</a:t>
            </a:r>
            <a:r>
              <a:rPr lang="en-US" sz="4618" b="1" dirty="0">
                <a:solidFill>
                  <a:srgbClr val="00B05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млрд</a:t>
            </a: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6" name="Google Shape;159;p5">
            <a:extLst>
              <a:ext uri="{FF2B5EF4-FFF2-40B4-BE49-F238E27FC236}">
                <a16:creationId xmlns:a16="http://schemas.microsoft.com/office/drawing/2014/main" xmlns="" id="{84A9D810-DBA7-75FE-3972-B849187B40C6}"/>
              </a:ext>
            </a:extLst>
          </p:cNvPr>
          <p:cNvSpPr txBox="1"/>
          <p:nvPr/>
        </p:nvSpPr>
        <p:spPr>
          <a:xfrm>
            <a:off x="12925535" y="2484235"/>
            <a:ext cx="1895228" cy="74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218" rIns="0" bIns="0" anchor="ctr" anchorCtr="0">
            <a:spAutoFit/>
          </a:bodyPr>
          <a:lstStyle/>
          <a:p>
            <a:pPr marL="12218" algn="ctr">
              <a:lnSpc>
                <a:spcPct val="90000"/>
              </a:lnSpc>
              <a:spcBef>
                <a:spcPts val="96"/>
              </a:spcBef>
              <a:buClr>
                <a:srgbClr val="00B050"/>
              </a:buClr>
              <a:buSzPts val="5400"/>
            </a:pPr>
            <a:r>
              <a:rPr lang="en-US" sz="5194" b="1" dirty="0">
                <a:solidFill>
                  <a:srgbClr val="25549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+72%</a:t>
            </a:r>
            <a:endParaRPr sz="5194" b="1" dirty="0">
              <a:solidFill>
                <a:srgbClr val="25549F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7" name="Google Shape;160;p5">
            <a:extLst>
              <a:ext uri="{FF2B5EF4-FFF2-40B4-BE49-F238E27FC236}">
                <a16:creationId xmlns:a16="http://schemas.microsoft.com/office/drawing/2014/main" xmlns="" id="{9032F673-0E7E-AFD7-CC49-9AF1F57EF8F1}"/>
              </a:ext>
            </a:extLst>
          </p:cNvPr>
          <p:cNvSpPr txBox="1"/>
          <p:nvPr/>
        </p:nvSpPr>
        <p:spPr>
          <a:xfrm>
            <a:off x="12592951" y="3124541"/>
            <a:ext cx="2717324" cy="118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443" rIns="0" bIns="0" anchor="t" anchorCtr="0">
            <a:spAutoFit/>
          </a:bodyPr>
          <a:lstStyle/>
          <a:p>
            <a:pPr marL="12218" marR="4887" indent="-611" algn="ctr"/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Рост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венчурных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инвестиций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в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стартапы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Саудовской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Аравии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​</a:t>
            </a:r>
          </a:p>
          <a:p>
            <a:pPr marL="12218" marR="4887" indent="-611" algn="ctr"/>
            <a:r>
              <a:rPr lang="ru-RU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 2023 г.</a:t>
            </a:r>
          </a:p>
        </p:txBody>
      </p:sp>
      <p:sp>
        <p:nvSpPr>
          <p:cNvPr id="28" name="Google Shape;161;p5">
            <a:extLst>
              <a:ext uri="{FF2B5EF4-FFF2-40B4-BE49-F238E27FC236}">
                <a16:creationId xmlns:a16="http://schemas.microsoft.com/office/drawing/2014/main" xmlns="" id="{37401699-75E0-2783-6AF7-D6258B600888}"/>
              </a:ext>
            </a:extLst>
          </p:cNvPr>
          <p:cNvSpPr/>
          <p:nvPr/>
        </p:nvSpPr>
        <p:spPr>
          <a:xfrm>
            <a:off x="15573782" y="2559862"/>
            <a:ext cx="0" cy="1455220"/>
          </a:xfrm>
          <a:custGeom>
            <a:avLst/>
            <a:gdLst/>
            <a:ahLst/>
            <a:cxnLst/>
            <a:rect l="l" t="t" r="r" b="b"/>
            <a:pathLst>
              <a:path w="120000" h="1512570" extrusionOk="0">
                <a:moveTo>
                  <a:pt x="0" y="1512188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7E7E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731">
              <a:solidFill>
                <a:schemeClr val="dk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30" name="Google Shape;163;p5">
            <a:extLst>
              <a:ext uri="{FF2B5EF4-FFF2-40B4-BE49-F238E27FC236}">
                <a16:creationId xmlns:a16="http://schemas.microsoft.com/office/drawing/2014/main" xmlns="" id="{6893C4F6-6581-9973-C4EA-E6420F1891C9}"/>
              </a:ext>
            </a:extLst>
          </p:cNvPr>
          <p:cNvSpPr txBox="1"/>
          <p:nvPr/>
        </p:nvSpPr>
        <p:spPr>
          <a:xfrm>
            <a:off x="15724083" y="2513868"/>
            <a:ext cx="2256210" cy="181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218" rIns="0" bIns="0" anchor="t" anchorCtr="0">
            <a:spAutoFit/>
          </a:bodyPr>
          <a:lstStyle/>
          <a:p>
            <a:pPr algn="ctr"/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Наибольшее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количество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венчурных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сделок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стоимостью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000" b="1" dirty="0" err="1">
                <a:solidFill>
                  <a:srgbClr val="25549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более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571" b="1" dirty="0">
                <a:solidFill>
                  <a:srgbClr val="25549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$100 </a:t>
            </a:r>
            <a:r>
              <a:rPr lang="en-US" sz="2571" b="1" dirty="0" err="1">
                <a:solidFill>
                  <a:srgbClr val="25549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млн</a:t>
            </a:r>
            <a:r>
              <a:rPr lang="en-US" sz="2571" b="1" dirty="0">
                <a:solidFill>
                  <a:srgbClr val="25549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регионе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MENA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167;p5">
            <a:extLst>
              <a:ext uri="{FF2B5EF4-FFF2-40B4-BE49-F238E27FC236}">
                <a16:creationId xmlns:a16="http://schemas.microsoft.com/office/drawing/2014/main" xmlns="" id="{E1845B06-5369-5F3C-538E-491AB0BB994D}"/>
              </a:ext>
            </a:extLst>
          </p:cNvPr>
          <p:cNvSpPr txBox="1"/>
          <p:nvPr/>
        </p:nvSpPr>
        <p:spPr>
          <a:xfrm>
            <a:off x="9007541" y="1632138"/>
            <a:ext cx="5813222" cy="58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929" rIns="0" bIns="0" anchor="t" anchorCtr="0">
            <a:spAutoFit/>
          </a:bodyPr>
          <a:lstStyle/>
          <a:p>
            <a:pPr marL="12218" marR="4887">
              <a:lnSpc>
                <a:spcPct val="107916"/>
              </a:lnSpc>
            </a:pPr>
            <a:r>
              <a:rPr lang="ru-RU" sz="3200" b="1" dirty="0">
                <a:solidFill>
                  <a:srgbClr val="2656A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Опыт С</a:t>
            </a:r>
            <a:r>
              <a:rPr lang="en-US" sz="3200" b="1" dirty="0" err="1">
                <a:solidFill>
                  <a:srgbClr val="2656A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аудовск</a:t>
            </a:r>
            <a:r>
              <a:rPr lang="ru-RU" sz="3200" b="1" dirty="0">
                <a:solidFill>
                  <a:srgbClr val="2656A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ой</a:t>
            </a:r>
            <a:r>
              <a:rPr lang="en-US" sz="3200" b="1" dirty="0">
                <a:solidFill>
                  <a:srgbClr val="2656A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3200" b="1" dirty="0" err="1">
                <a:solidFill>
                  <a:srgbClr val="2656A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Арави</a:t>
            </a:r>
            <a:r>
              <a:rPr lang="ru-RU" sz="3200" b="1" dirty="0">
                <a:solidFill>
                  <a:srgbClr val="2656A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и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168;p5">
            <a:extLst>
              <a:ext uri="{FF2B5EF4-FFF2-40B4-BE49-F238E27FC236}">
                <a16:creationId xmlns:a16="http://schemas.microsoft.com/office/drawing/2014/main" xmlns="" id="{EE2FAF33-1063-AF78-52CF-5D1A7C72D0F0}"/>
              </a:ext>
            </a:extLst>
          </p:cNvPr>
          <p:cNvSpPr txBox="1"/>
          <p:nvPr/>
        </p:nvSpPr>
        <p:spPr>
          <a:xfrm>
            <a:off x="8825930" y="3321857"/>
            <a:ext cx="3014000" cy="91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443" rIns="0" bIns="0" anchor="t" anchorCtr="0">
            <a:spAutoFit/>
          </a:bodyPr>
          <a:lstStyle/>
          <a:p>
            <a:pPr marL="11608" marR="4887" indent="1833" algn="ctr"/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Объем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​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венчурных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инвестиций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в </a:t>
            </a:r>
            <a:r>
              <a:rPr lang="en-US" sz="1714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Саудовский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 err="1" smtClean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Арави</a:t>
            </a:r>
            <a:r>
              <a:rPr lang="ru-RU" sz="1714" dirty="0" smtClean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и</a:t>
            </a:r>
            <a:r>
              <a:rPr lang="en-US" sz="1714" dirty="0" smtClean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 2023</a:t>
            </a:r>
            <a:r>
              <a:rPr lang="ru-RU" sz="1714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г.</a:t>
            </a:r>
            <a:endParaRPr sz="1714" dirty="0">
              <a:solidFill>
                <a:schemeClr val="dk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37" name="Google Shape;170;p5">
            <a:extLst>
              <a:ext uri="{FF2B5EF4-FFF2-40B4-BE49-F238E27FC236}">
                <a16:creationId xmlns:a16="http://schemas.microsoft.com/office/drawing/2014/main" xmlns="" id="{A9E1F1CC-B875-81C9-EE5A-CF20EC46A4AE}"/>
              </a:ext>
            </a:extLst>
          </p:cNvPr>
          <p:cNvSpPr txBox="1"/>
          <p:nvPr/>
        </p:nvSpPr>
        <p:spPr>
          <a:xfrm>
            <a:off x="16496273" y="4880652"/>
            <a:ext cx="1554714" cy="363067"/>
          </a:xfrm>
          <a:prstGeom prst="rect">
            <a:avLst/>
          </a:prstGeom>
          <a:solidFill>
            <a:srgbClr val="FFFFFF"/>
          </a:solidFill>
          <a:ln>
            <a:solidFill>
              <a:srgbClr val="25549F"/>
            </a:solidFill>
          </a:ln>
        </p:spPr>
        <p:txBody>
          <a:bodyPr spcFirstLastPara="1" wrap="square" lIns="0" tIns="32975" rIns="0" bIns="0" anchor="t" anchorCtr="0">
            <a:spAutoFit/>
          </a:bodyPr>
          <a:lstStyle/>
          <a:p>
            <a:pPr marL="606008" marR="206482" indent="-389140" algn="ctr"/>
            <a:r>
              <a:rPr lang="en-US" sz="2143" dirty="0">
                <a:solidFill>
                  <a:srgbClr val="2759A3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GP</a:t>
            </a:r>
            <a:endParaRPr sz="2143" dirty="0">
              <a:solidFill>
                <a:srgbClr val="2759A3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38" name="Google Shape;171;p5">
            <a:extLst>
              <a:ext uri="{FF2B5EF4-FFF2-40B4-BE49-F238E27FC236}">
                <a16:creationId xmlns:a16="http://schemas.microsoft.com/office/drawing/2014/main" xmlns="" id="{0D141B84-FB09-C350-C83B-6CEEE0DE64A5}"/>
              </a:ext>
            </a:extLst>
          </p:cNvPr>
          <p:cNvSpPr txBox="1"/>
          <p:nvPr/>
        </p:nvSpPr>
        <p:spPr>
          <a:xfrm>
            <a:off x="12228640" y="4755680"/>
            <a:ext cx="2064623" cy="561509"/>
          </a:xfrm>
          <a:prstGeom prst="rect">
            <a:avLst/>
          </a:prstGeom>
          <a:solidFill>
            <a:srgbClr val="FFFFFF"/>
          </a:solidFill>
          <a:ln>
            <a:solidFill>
              <a:srgbClr val="25549F"/>
            </a:solidFill>
          </a:ln>
        </p:spPr>
        <p:txBody>
          <a:bodyPr spcFirstLastPara="1" wrap="square" lIns="0" tIns="33601" rIns="0" bIns="0" anchor="b" anchorCtr="0">
            <a:spAutoFit/>
          </a:bodyPr>
          <a:lstStyle/>
          <a:p>
            <a:pPr marL="298728" marR="292008" indent="58645" algn="ctr">
              <a:buClr>
                <a:srgbClr val="FFFFFF"/>
              </a:buClr>
              <a:buSzPts val="1350"/>
            </a:pPr>
            <a:r>
              <a:rPr lang="en-US" sz="1714" dirty="0" err="1">
                <a:solidFill>
                  <a:srgbClr val="2759A3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Фонд</a:t>
            </a:r>
            <a:r>
              <a:rPr lang="en-US" sz="1714" dirty="0">
                <a:solidFill>
                  <a:srgbClr val="2759A3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714" dirty="0" err="1">
                <a:solidFill>
                  <a:srgbClr val="2759A3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науки</a:t>
            </a:r>
            <a:r>
              <a:rPr lang="en-US" sz="1714" dirty="0">
                <a:solidFill>
                  <a:srgbClr val="2759A3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/>
            </a:r>
            <a:br>
              <a:rPr lang="en-US" sz="1714" dirty="0">
                <a:solidFill>
                  <a:srgbClr val="2759A3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</a:br>
            <a:r>
              <a:rPr lang="en-US" sz="1714" dirty="0">
                <a:solidFill>
                  <a:srgbClr val="2759A3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Founding LP</a:t>
            </a:r>
            <a:endParaRPr sz="1714" dirty="0">
              <a:solidFill>
                <a:srgbClr val="2759A3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39" name="Google Shape;172;p5">
            <a:extLst>
              <a:ext uri="{FF2B5EF4-FFF2-40B4-BE49-F238E27FC236}">
                <a16:creationId xmlns:a16="http://schemas.microsoft.com/office/drawing/2014/main" xmlns="" id="{734BC3FF-DDB8-76CF-0928-CA585899F2AB}"/>
              </a:ext>
            </a:extLst>
          </p:cNvPr>
          <p:cNvSpPr txBox="1"/>
          <p:nvPr/>
        </p:nvSpPr>
        <p:spPr>
          <a:xfrm>
            <a:off x="9122339" y="4786437"/>
            <a:ext cx="2948838" cy="560877"/>
          </a:xfrm>
          <a:prstGeom prst="rect">
            <a:avLst/>
          </a:prstGeom>
          <a:solidFill>
            <a:srgbClr val="FFFFFF"/>
          </a:solidFill>
          <a:ln>
            <a:solidFill>
              <a:srgbClr val="25549F"/>
            </a:solidFill>
          </a:ln>
        </p:spPr>
        <p:txBody>
          <a:bodyPr spcFirstLastPara="1" wrap="square" lIns="0" tIns="32975" rIns="0" bIns="0" anchor="t" anchorCtr="0">
            <a:spAutoFit/>
          </a:bodyPr>
          <a:lstStyle/>
          <a:p>
            <a:pPr marL="298728" marR="291397" indent="109961" algn="ctr"/>
            <a:r>
              <a:rPr lang="en-US" sz="1714" dirty="0">
                <a:solidFill>
                  <a:srgbClr val="2759A3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NTDP Saudi Founding LP</a:t>
            </a:r>
            <a:endParaRPr sz="1714" dirty="0">
              <a:solidFill>
                <a:srgbClr val="2759A3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0" name="Google Shape;173;p5">
            <a:extLst>
              <a:ext uri="{FF2B5EF4-FFF2-40B4-BE49-F238E27FC236}">
                <a16:creationId xmlns:a16="http://schemas.microsoft.com/office/drawing/2014/main" xmlns="" id="{C5FB683A-A940-B705-7C57-7EAD50035EDC}"/>
              </a:ext>
            </a:extLst>
          </p:cNvPr>
          <p:cNvSpPr txBox="1"/>
          <p:nvPr/>
        </p:nvSpPr>
        <p:spPr>
          <a:xfrm>
            <a:off x="9570837" y="6426363"/>
            <a:ext cx="2657803" cy="560877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spcFirstLastPara="1" wrap="square" lIns="0" tIns="32975" rIns="0" bIns="0" anchor="t" anchorCtr="0">
            <a:spAutoFit/>
          </a:bodyPr>
          <a:lstStyle/>
          <a:p>
            <a:pPr marL="159444" marR="152724" algn="ctr"/>
            <a:r>
              <a:rPr lang="en-US" sz="1714" dirty="0" err="1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Международный</a:t>
            </a:r>
            <a:r>
              <a:rPr lang="en-US" sz="1714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МФИ  LP</a:t>
            </a:r>
            <a:endParaRPr sz="1714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1" name="Google Shape;174;p5">
            <a:extLst>
              <a:ext uri="{FF2B5EF4-FFF2-40B4-BE49-F238E27FC236}">
                <a16:creationId xmlns:a16="http://schemas.microsoft.com/office/drawing/2014/main" xmlns="" id="{4F642266-A367-850B-A9AD-B1249D4E6C11}"/>
              </a:ext>
            </a:extLst>
          </p:cNvPr>
          <p:cNvSpPr txBox="1"/>
          <p:nvPr/>
        </p:nvSpPr>
        <p:spPr>
          <a:xfrm>
            <a:off x="9570837" y="7475996"/>
            <a:ext cx="2657803" cy="8253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spcFirstLastPara="1" wrap="square" lIns="0" tIns="33601" rIns="0" bIns="0" anchor="t" anchorCtr="0">
            <a:spAutoFit/>
          </a:bodyPr>
          <a:lstStyle/>
          <a:p>
            <a:pPr marL="119735" marR="111183" indent="611" algn="ctr"/>
            <a:r>
              <a:rPr lang="en-US" sz="1714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LP 2 (</a:t>
            </a:r>
            <a:r>
              <a:rPr lang="ru-RU" sz="1714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Группа частных инвесторов и эндаументы)</a:t>
            </a:r>
            <a:endParaRPr sz="1714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2" name="Google Shape;175;p5">
            <a:extLst>
              <a:ext uri="{FF2B5EF4-FFF2-40B4-BE49-F238E27FC236}">
                <a16:creationId xmlns:a16="http://schemas.microsoft.com/office/drawing/2014/main" xmlns="" id="{1487018E-2CF0-F364-AF13-8A44D5279427}"/>
              </a:ext>
            </a:extLst>
          </p:cNvPr>
          <p:cNvSpPr/>
          <p:nvPr/>
        </p:nvSpPr>
        <p:spPr>
          <a:xfrm>
            <a:off x="15942913" y="5204404"/>
            <a:ext cx="1330718" cy="1029879"/>
          </a:xfrm>
          <a:custGeom>
            <a:avLst/>
            <a:gdLst/>
            <a:ahLst/>
            <a:cxnLst/>
            <a:rect l="l" t="t" r="r" b="b"/>
            <a:pathLst>
              <a:path w="1727200" h="817244" extrusionOk="0">
                <a:moveTo>
                  <a:pt x="127000" y="689864"/>
                </a:moveTo>
                <a:lnTo>
                  <a:pt x="0" y="753364"/>
                </a:lnTo>
                <a:lnTo>
                  <a:pt x="127000" y="816864"/>
                </a:lnTo>
                <a:lnTo>
                  <a:pt x="127000" y="766064"/>
                </a:lnTo>
                <a:lnTo>
                  <a:pt x="114300" y="766064"/>
                </a:lnTo>
                <a:lnTo>
                  <a:pt x="114300" y="740664"/>
                </a:lnTo>
                <a:lnTo>
                  <a:pt x="127000" y="740664"/>
                </a:lnTo>
                <a:lnTo>
                  <a:pt x="127000" y="689864"/>
                </a:lnTo>
                <a:close/>
              </a:path>
              <a:path w="1727200" h="817244" extrusionOk="0">
                <a:moveTo>
                  <a:pt x="127000" y="740664"/>
                </a:moveTo>
                <a:lnTo>
                  <a:pt x="114300" y="740664"/>
                </a:lnTo>
                <a:lnTo>
                  <a:pt x="114300" y="766064"/>
                </a:lnTo>
                <a:lnTo>
                  <a:pt x="127000" y="766064"/>
                </a:lnTo>
                <a:lnTo>
                  <a:pt x="127000" y="740664"/>
                </a:lnTo>
                <a:close/>
              </a:path>
              <a:path w="1727200" h="817244" extrusionOk="0">
                <a:moveTo>
                  <a:pt x="1701800" y="740664"/>
                </a:moveTo>
                <a:lnTo>
                  <a:pt x="127000" y="740664"/>
                </a:lnTo>
                <a:lnTo>
                  <a:pt x="127000" y="766064"/>
                </a:lnTo>
                <a:lnTo>
                  <a:pt x="1721485" y="766064"/>
                </a:lnTo>
                <a:lnTo>
                  <a:pt x="1727200" y="760349"/>
                </a:lnTo>
                <a:lnTo>
                  <a:pt x="1727200" y="753364"/>
                </a:lnTo>
                <a:lnTo>
                  <a:pt x="1701800" y="753364"/>
                </a:lnTo>
                <a:lnTo>
                  <a:pt x="1701800" y="740664"/>
                </a:lnTo>
                <a:close/>
              </a:path>
              <a:path w="1727200" h="817244" extrusionOk="0">
                <a:moveTo>
                  <a:pt x="1727200" y="0"/>
                </a:moveTo>
                <a:lnTo>
                  <a:pt x="1701800" y="0"/>
                </a:lnTo>
                <a:lnTo>
                  <a:pt x="1701800" y="753364"/>
                </a:lnTo>
                <a:lnTo>
                  <a:pt x="1714500" y="740664"/>
                </a:lnTo>
                <a:lnTo>
                  <a:pt x="1727200" y="740664"/>
                </a:lnTo>
                <a:lnTo>
                  <a:pt x="1727200" y="0"/>
                </a:lnTo>
                <a:close/>
              </a:path>
              <a:path w="1727200" h="817244" extrusionOk="0">
                <a:moveTo>
                  <a:pt x="1727200" y="740664"/>
                </a:moveTo>
                <a:lnTo>
                  <a:pt x="1714500" y="740664"/>
                </a:lnTo>
                <a:lnTo>
                  <a:pt x="1701800" y="753364"/>
                </a:lnTo>
                <a:lnTo>
                  <a:pt x="1727200" y="753364"/>
                </a:lnTo>
                <a:lnTo>
                  <a:pt x="1727200" y="740664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731">
              <a:solidFill>
                <a:schemeClr val="dk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3" name="Google Shape;176;p5">
            <a:extLst>
              <a:ext uri="{FF2B5EF4-FFF2-40B4-BE49-F238E27FC236}">
                <a16:creationId xmlns:a16="http://schemas.microsoft.com/office/drawing/2014/main" xmlns="" id="{F0713E60-4C65-87A4-8C11-22738B3E9D74}"/>
              </a:ext>
            </a:extLst>
          </p:cNvPr>
          <p:cNvSpPr/>
          <p:nvPr/>
        </p:nvSpPr>
        <p:spPr>
          <a:xfrm>
            <a:off x="11497602" y="5328177"/>
            <a:ext cx="3862905" cy="2532078"/>
          </a:xfrm>
          <a:custGeom>
            <a:avLst/>
            <a:gdLst/>
            <a:ahLst/>
            <a:cxnLst/>
            <a:rect l="l" t="t" r="r" b="b"/>
            <a:pathLst>
              <a:path w="4469130" h="2567940" extrusionOk="0">
                <a:moveTo>
                  <a:pt x="2220468" y="777240"/>
                </a:moveTo>
                <a:lnTo>
                  <a:pt x="2195068" y="764540"/>
                </a:lnTo>
                <a:lnTo>
                  <a:pt x="2093468" y="713740"/>
                </a:lnTo>
                <a:lnTo>
                  <a:pt x="2093468" y="714311"/>
                </a:lnTo>
                <a:lnTo>
                  <a:pt x="2093087" y="714121"/>
                </a:lnTo>
                <a:lnTo>
                  <a:pt x="2093087" y="764540"/>
                </a:lnTo>
                <a:lnTo>
                  <a:pt x="1524127" y="764540"/>
                </a:lnTo>
                <a:lnTo>
                  <a:pt x="1523746" y="764921"/>
                </a:lnTo>
                <a:lnTo>
                  <a:pt x="25400" y="764921"/>
                </a:lnTo>
                <a:lnTo>
                  <a:pt x="25400" y="35052"/>
                </a:lnTo>
                <a:lnTo>
                  <a:pt x="0" y="35052"/>
                </a:lnTo>
                <a:lnTo>
                  <a:pt x="0" y="784606"/>
                </a:lnTo>
                <a:lnTo>
                  <a:pt x="5715" y="790321"/>
                </a:lnTo>
                <a:lnTo>
                  <a:pt x="1518412" y="790321"/>
                </a:lnTo>
                <a:lnTo>
                  <a:pt x="1518412" y="1442847"/>
                </a:lnTo>
                <a:lnTo>
                  <a:pt x="841756" y="1442847"/>
                </a:lnTo>
                <a:lnTo>
                  <a:pt x="841756" y="1468247"/>
                </a:lnTo>
                <a:lnTo>
                  <a:pt x="1518412" y="1468247"/>
                </a:lnTo>
                <a:lnTo>
                  <a:pt x="1518412" y="2542159"/>
                </a:lnTo>
                <a:lnTo>
                  <a:pt x="841756" y="2542159"/>
                </a:lnTo>
                <a:lnTo>
                  <a:pt x="841756" y="2567559"/>
                </a:lnTo>
                <a:lnTo>
                  <a:pt x="1538097" y="2567559"/>
                </a:lnTo>
                <a:lnTo>
                  <a:pt x="1543812" y="2561844"/>
                </a:lnTo>
                <a:lnTo>
                  <a:pt x="1543812" y="2554859"/>
                </a:lnTo>
                <a:lnTo>
                  <a:pt x="1543812" y="2542159"/>
                </a:lnTo>
                <a:lnTo>
                  <a:pt x="1543812" y="1462532"/>
                </a:lnTo>
                <a:lnTo>
                  <a:pt x="1543812" y="1455547"/>
                </a:lnTo>
                <a:lnTo>
                  <a:pt x="1543812" y="1442847"/>
                </a:lnTo>
                <a:lnTo>
                  <a:pt x="1543812" y="790321"/>
                </a:lnTo>
                <a:lnTo>
                  <a:pt x="2093087" y="790321"/>
                </a:lnTo>
                <a:lnTo>
                  <a:pt x="2093087" y="841121"/>
                </a:lnTo>
                <a:lnTo>
                  <a:pt x="2194687" y="790321"/>
                </a:lnTo>
                <a:lnTo>
                  <a:pt x="2220087" y="777621"/>
                </a:lnTo>
                <a:lnTo>
                  <a:pt x="2219896" y="777532"/>
                </a:lnTo>
                <a:lnTo>
                  <a:pt x="2220468" y="777240"/>
                </a:lnTo>
                <a:close/>
              </a:path>
              <a:path w="4469130" h="2567940" extrusionOk="0">
                <a:moveTo>
                  <a:pt x="3112897" y="396367"/>
                </a:moveTo>
                <a:lnTo>
                  <a:pt x="3062097" y="396367"/>
                </a:lnTo>
                <a:lnTo>
                  <a:pt x="3062097" y="274320"/>
                </a:lnTo>
                <a:lnTo>
                  <a:pt x="3062097" y="254635"/>
                </a:lnTo>
                <a:lnTo>
                  <a:pt x="3056509" y="248920"/>
                </a:lnTo>
                <a:lnTo>
                  <a:pt x="2047748" y="248920"/>
                </a:lnTo>
                <a:lnTo>
                  <a:pt x="2047748" y="0"/>
                </a:lnTo>
                <a:lnTo>
                  <a:pt x="2022348" y="0"/>
                </a:lnTo>
                <a:lnTo>
                  <a:pt x="2022348" y="268732"/>
                </a:lnTo>
                <a:lnTo>
                  <a:pt x="2028063" y="274320"/>
                </a:lnTo>
                <a:lnTo>
                  <a:pt x="3036697" y="274320"/>
                </a:lnTo>
                <a:lnTo>
                  <a:pt x="3036697" y="396367"/>
                </a:lnTo>
                <a:lnTo>
                  <a:pt x="2985897" y="396367"/>
                </a:lnTo>
                <a:lnTo>
                  <a:pt x="3049397" y="523367"/>
                </a:lnTo>
                <a:lnTo>
                  <a:pt x="3106547" y="409067"/>
                </a:lnTo>
                <a:lnTo>
                  <a:pt x="3112897" y="396367"/>
                </a:lnTo>
                <a:close/>
              </a:path>
              <a:path w="4469130" h="2567940" extrusionOk="0">
                <a:moveTo>
                  <a:pt x="4469130" y="2147824"/>
                </a:moveTo>
                <a:lnTo>
                  <a:pt x="4418330" y="2147824"/>
                </a:lnTo>
                <a:lnTo>
                  <a:pt x="4418330" y="1665986"/>
                </a:lnTo>
                <a:lnTo>
                  <a:pt x="4418330" y="1646301"/>
                </a:lnTo>
                <a:lnTo>
                  <a:pt x="4412615" y="1640586"/>
                </a:lnTo>
                <a:lnTo>
                  <a:pt x="3061208" y="1640586"/>
                </a:lnTo>
                <a:lnTo>
                  <a:pt x="3061208" y="1031748"/>
                </a:lnTo>
                <a:lnTo>
                  <a:pt x="3035808" y="1031748"/>
                </a:lnTo>
                <a:lnTo>
                  <a:pt x="3035808" y="1660271"/>
                </a:lnTo>
                <a:lnTo>
                  <a:pt x="3041523" y="1665986"/>
                </a:lnTo>
                <a:lnTo>
                  <a:pt x="4392930" y="1665986"/>
                </a:lnTo>
                <a:lnTo>
                  <a:pt x="4392930" y="2147824"/>
                </a:lnTo>
                <a:lnTo>
                  <a:pt x="4342130" y="2147824"/>
                </a:lnTo>
                <a:lnTo>
                  <a:pt x="4405630" y="2274824"/>
                </a:lnTo>
                <a:lnTo>
                  <a:pt x="4462780" y="2160524"/>
                </a:lnTo>
                <a:lnTo>
                  <a:pt x="4469130" y="2147824"/>
                </a:lnTo>
                <a:close/>
              </a:path>
            </a:pathLst>
          </a:custGeom>
          <a:solidFill>
            <a:srgbClr val="7E7E7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731">
              <a:solidFill>
                <a:schemeClr val="dk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4" name="Google Shape;177;p5">
            <a:extLst>
              <a:ext uri="{FF2B5EF4-FFF2-40B4-BE49-F238E27FC236}">
                <a16:creationId xmlns:a16="http://schemas.microsoft.com/office/drawing/2014/main" xmlns="" id="{FB5137E7-4B46-BD77-3980-0894CEEF205C}"/>
              </a:ext>
            </a:extLst>
          </p:cNvPr>
          <p:cNvSpPr txBox="1"/>
          <p:nvPr/>
        </p:nvSpPr>
        <p:spPr>
          <a:xfrm>
            <a:off x="16124758" y="6547121"/>
            <a:ext cx="1817869" cy="65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20" rIns="0" bIns="0" anchor="t" anchorCtr="0">
            <a:spAutoFit/>
          </a:bodyPr>
          <a:lstStyle/>
          <a:p>
            <a:pPr marL="12218" marR="4887"/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Deep Tech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стартапы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из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Казахстана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и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Саудовской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Аравии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grpSp>
        <p:nvGrpSpPr>
          <p:cNvPr id="45" name="Google Shape;178;p5">
            <a:extLst>
              <a:ext uri="{FF2B5EF4-FFF2-40B4-BE49-F238E27FC236}">
                <a16:creationId xmlns:a16="http://schemas.microsoft.com/office/drawing/2014/main" xmlns="" id="{F0643DE5-DBBD-398A-76FA-89FB5EB82EEC}"/>
              </a:ext>
            </a:extLst>
          </p:cNvPr>
          <p:cNvGrpSpPr/>
          <p:nvPr/>
        </p:nvGrpSpPr>
        <p:grpSpPr>
          <a:xfrm>
            <a:off x="14466173" y="7617578"/>
            <a:ext cx="3096668" cy="2004750"/>
            <a:chOff x="4364735" y="3156204"/>
            <a:chExt cx="2714243" cy="1757172"/>
          </a:xfrm>
        </p:grpSpPr>
        <p:pic>
          <p:nvPicPr>
            <p:cNvPr id="46" name="Google Shape;179;p5">
              <a:extLst>
                <a:ext uri="{FF2B5EF4-FFF2-40B4-BE49-F238E27FC236}">
                  <a16:creationId xmlns:a16="http://schemas.microsoft.com/office/drawing/2014/main" xmlns="" id="{32CDF49C-D75B-DA67-A50B-E4E56A5E4BC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64735" y="3156204"/>
              <a:ext cx="2714243" cy="1757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Google Shape;180;p5">
              <a:extLst>
                <a:ext uri="{FF2B5EF4-FFF2-40B4-BE49-F238E27FC236}">
                  <a16:creationId xmlns:a16="http://schemas.microsoft.com/office/drawing/2014/main" xmlns="" id="{14B5BF54-3329-50A9-8100-E25AD4898DFA}"/>
                </a:ext>
              </a:extLst>
            </p:cNvPr>
            <p:cNvSpPr/>
            <p:nvPr/>
          </p:nvSpPr>
          <p:spPr>
            <a:xfrm>
              <a:off x="4901945" y="3679698"/>
              <a:ext cx="1478915" cy="744220"/>
            </a:xfrm>
            <a:custGeom>
              <a:avLst/>
              <a:gdLst/>
              <a:ahLst/>
              <a:cxnLst/>
              <a:rect l="l" t="t" r="r" b="b"/>
              <a:pathLst>
                <a:path w="1478914" h="744220" extrusionOk="0">
                  <a:moveTo>
                    <a:pt x="148589" y="544550"/>
                  </a:moveTo>
                  <a:lnTo>
                    <a:pt x="0" y="743673"/>
                  </a:lnTo>
                  <a:lnTo>
                    <a:pt x="248538" y="743102"/>
                  </a:lnTo>
                  <a:lnTo>
                    <a:pt x="213581" y="673658"/>
                  </a:lnTo>
                  <a:lnTo>
                    <a:pt x="188721" y="673658"/>
                  </a:lnTo>
                  <a:lnTo>
                    <a:pt x="168655" y="633958"/>
                  </a:lnTo>
                  <a:lnTo>
                    <a:pt x="188559" y="623951"/>
                  </a:lnTo>
                  <a:lnTo>
                    <a:pt x="148589" y="544550"/>
                  </a:lnTo>
                  <a:close/>
                </a:path>
                <a:path w="1478914" h="744220" extrusionOk="0">
                  <a:moveTo>
                    <a:pt x="188559" y="623951"/>
                  </a:moveTo>
                  <a:lnTo>
                    <a:pt x="168655" y="633958"/>
                  </a:lnTo>
                  <a:lnTo>
                    <a:pt x="188721" y="673658"/>
                  </a:lnTo>
                  <a:lnTo>
                    <a:pt x="208557" y="663677"/>
                  </a:lnTo>
                  <a:lnTo>
                    <a:pt x="188559" y="623951"/>
                  </a:lnTo>
                  <a:close/>
                </a:path>
                <a:path w="1478914" h="744220" extrusionOk="0">
                  <a:moveTo>
                    <a:pt x="208557" y="663677"/>
                  </a:moveTo>
                  <a:lnTo>
                    <a:pt x="188721" y="673658"/>
                  </a:lnTo>
                  <a:lnTo>
                    <a:pt x="213581" y="673658"/>
                  </a:lnTo>
                  <a:lnTo>
                    <a:pt x="208557" y="663677"/>
                  </a:lnTo>
                  <a:close/>
                </a:path>
                <a:path w="1478914" h="744220" extrusionOk="0">
                  <a:moveTo>
                    <a:pt x="327532" y="554075"/>
                  </a:moveTo>
                  <a:lnTo>
                    <a:pt x="188559" y="623951"/>
                  </a:lnTo>
                  <a:lnTo>
                    <a:pt x="208557" y="663677"/>
                  </a:lnTo>
                  <a:lnTo>
                    <a:pt x="347471" y="593775"/>
                  </a:lnTo>
                  <a:lnTo>
                    <a:pt x="327532" y="554075"/>
                  </a:lnTo>
                  <a:close/>
                </a:path>
                <a:path w="1478914" h="744220" extrusionOk="0">
                  <a:moveTo>
                    <a:pt x="605536" y="414273"/>
                  </a:moveTo>
                  <a:lnTo>
                    <a:pt x="446658" y="494156"/>
                  </a:lnTo>
                  <a:lnTo>
                    <a:pt x="466598" y="533869"/>
                  </a:lnTo>
                  <a:lnTo>
                    <a:pt x="625475" y="453986"/>
                  </a:lnTo>
                  <a:lnTo>
                    <a:pt x="605536" y="414273"/>
                  </a:lnTo>
                  <a:close/>
                </a:path>
                <a:path w="1478914" h="744220" extrusionOk="0">
                  <a:moveTo>
                    <a:pt x="883538" y="274472"/>
                  </a:moveTo>
                  <a:lnTo>
                    <a:pt x="724662" y="354355"/>
                  </a:lnTo>
                  <a:lnTo>
                    <a:pt x="744601" y="394068"/>
                  </a:lnTo>
                  <a:lnTo>
                    <a:pt x="903477" y="314185"/>
                  </a:lnTo>
                  <a:lnTo>
                    <a:pt x="883538" y="274472"/>
                  </a:lnTo>
                  <a:close/>
                </a:path>
                <a:path w="1478914" h="744220" extrusionOk="0">
                  <a:moveTo>
                    <a:pt x="1161541" y="134619"/>
                  </a:moveTo>
                  <a:lnTo>
                    <a:pt x="1002664" y="214566"/>
                  </a:lnTo>
                  <a:lnTo>
                    <a:pt x="1022603" y="254279"/>
                  </a:lnTo>
                  <a:lnTo>
                    <a:pt x="1181480" y="174370"/>
                  </a:lnTo>
                  <a:lnTo>
                    <a:pt x="1161541" y="134619"/>
                  </a:lnTo>
                  <a:close/>
                </a:path>
                <a:path w="1478914" h="744220" extrusionOk="0">
                  <a:moveTo>
                    <a:pt x="1478788" y="0"/>
                  </a:moveTo>
                  <a:lnTo>
                    <a:pt x="1230249" y="634"/>
                  </a:lnTo>
                  <a:lnTo>
                    <a:pt x="1330070" y="199135"/>
                  </a:lnTo>
                  <a:lnTo>
                    <a:pt x="1393332" y="114426"/>
                  </a:lnTo>
                  <a:lnTo>
                    <a:pt x="1300606" y="114426"/>
                  </a:lnTo>
                  <a:lnTo>
                    <a:pt x="1280667" y="74802"/>
                  </a:lnTo>
                  <a:lnTo>
                    <a:pt x="1290065" y="69976"/>
                  </a:lnTo>
                  <a:lnTo>
                    <a:pt x="1426528" y="69976"/>
                  </a:lnTo>
                  <a:lnTo>
                    <a:pt x="1478788" y="0"/>
                  </a:lnTo>
                  <a:close/>
                </a:path>
                <a:path w="1478914" h="744220" extrusionOk="0">
                  <a:moveTo>
                    <a:pt x="1290065" y="69976"/>
                  </a:moveTo>
                  <a:lnTo>
                    <a:pt x="1280667" y="74802"/>
                  </a:lnTo>
                  <a:lnTo>
                    <a:pt x="1300606" y="114426"/>
                  </a:lnTo>
                  <a:lnTo>
                    <a:pt x="1310004" y="109727"/>
                  </a:lnTo>
                  <a:lnTo>
                    <a:pt x="1290065" y="69976"/>
                  </a:lnTo>
                  <a:close/>
                </a:path>
                <a:path w="1478914" h="744220" extrusionOk="0">
                  <a:moveTo>
                    <a:pt x="1426528" y="69976"/>
                  </a:moveTo>
                  <a:lnTo>
                    <a:pt x="1290065" y="69976"/>
                  </a:lnTo>
                  <a:lnTo>
                    <a:pt x="1310004" y="109727"/>
                  </a:lnTo>
                  <a:lnTo>
                    <a:pt x="1300606" y="114426"/>
                  </a:lnTo>
                  <a:lnTo>
                    <a:pt x="1393332" y="114426"/>
                  </a:lnTo>
                  <a:lnTo>
                    <a:pt x="1426528" y="6997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73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</p:grpSp>
      <p:sp>
        <p:nvSpPr>
          <p:cNvPr id="48" name="Google Shape;181;p5">
            <a:extLst>
              <a:ext uri="{FF2B5EF4-FFF2-40B4-BE49-F238E27FC236}">
                <a16:creationId xmlns:a16="http://schemas.microsoft.com/office/drawing/2014/main" xmlns="" id="{7D79921A-F762-F3DF-88A5-895F3A1BC595}"/>
              </a:ext>
            </a:extLst>
          </p:cNvPr>
          <p:cNvSpPr txBox="1"/>
          <p:nvPr/>
        </p:nvSpPr>
        <p:spPr>
          <a:xfrm>
            <a:off x="13410726" y="5871326"/>
            <a:ext cx="2535406" cy="1285819"/>
          </a:xfrm>
          <a:prstGeom prst="rect">
            <a:avLst/>
          </a:prstGeom>
          <a:solidFill>
            <a:srgbClr val="25549F"/>
          </a:solidFill>
          <a:ln>
            <a:noFill/>
          </a:ln>
        </p:spPr>
        <p:txBody>
          <a:bodyPr spcFirstLastPara="1" wrap="square" lIns="0" tIns="32975" rIns="0" bIns="0" anchor="t" anchorCtr="0">
            <a:spAutoFit/>
          </a:bodyPr>
          <a:lstStyle/>
          <a:p>
            <a:pPr algn="ctr"/>
            <a:r>
              <a:rPr lang="en-US" sz="1924" b="1" dirty="0">
                <a:solidFill>
                  <a:srgbClr val="FFFFF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Deep Tech </a:t>
            </a:r>
            <a:r>
              <a:rPr lang="en-US" sz="1924" b="1" dirty="0" err="1">
                <a:solidFill>
                  <a:srgbClr val="FFFFF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Фонд</a:t>
            </a:r>
            <a:endParaRPr sz="1924" b="1" dirty="0">
              <a:solidFill>
                <a:schemeClr val="dk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833" algn="ctr"/>
            <a:r>
              <a:rPr lang="en-US" sz="2143" b="1" dirty="0">
                <a:solidFill>
                  <a:srgbClr val="FFDC5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Central Asia - MENA</a:t>
            </a:r>
            <a:endParaRPr lang="en-US" sz="3464" b="1" dirty="0">
              <a:solidFill>
                <a:srgbClr val="FFDC5A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833" algn="ctr"/>
            <a:r>
              <a:rPr lang="en-US" sz="1929" b="1" i="1" dirty="0">
                <a:solidFill>
                  <a:srgbClr val="00B05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(</a:t>
            </a:r>
            <a:r>
              <a:rPr lang="ru-RU" sz="1929" b="1" i="1" dirty="0">
                <a:solidFill>
                  <a:srgbClr val="00B05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до 100</a:t>
            </a:r>
            <a:r>
              <a:rPr lang="en-US" sz="1929" b="1" i="1" dirty="0">
                <a:solidFill>
                  <a:srgbClr val="00B05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m$)</a:t>
            </a:r>
            <a:endParaRPr sz="1929" b="1" i="1" dirty="0">
              <a:solidFill>
                <a:srgbClr val="00B050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4" name="Google Shape;141;p4">
            <a:extLst>
              <a:ext uri="{FF2B5EF4-FFF2-40B4-BE49-F238E27FC236}">
                <a16:creationId xmlns:a16="http://schemas.microsoft.com/office/drawing/2014/main" xmlns="" id="{A91C20A2-4FEC-975A-C551-7094B97F351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509" y="2719653"/>
            <a:ext cx="2940405" cy="402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8;p5">
            <a:extLst>
              <a:ext uri="{FF2B5EF4-FFF2-40B4-BE49-F238E27FC236}">
                <a16:creationId xmlns:a16="http://schemas.microsoft.com/office/drawing/2014/main" xmlns="" id="{D409641C-7C2E-5FAA-00E3-40D449F0EAF6}"/>
              </a:ext>
            </a:extLst>
          </p:cNvPr>
          <p:cNvSpPr txBox="1"/>
          <p:nvPr/>
        </p:nvSpPr>
        <p:spPr>
          <a:xfrm>
            <a:off x="9179567" y="2366959"/>
            <a:ext cx="1347919" cy="87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1269" rIns="0" bIns="0" anchor="t" anchorCtr="0">
            <a:spAutoFit/>
          </a:bodyPr>
          <a:lstStyle/>
          <a:p>
            <a:pPr marL="170436"/>
            <a:r>
              <a:rPr lang="en-US" sz="4618" b="1" dirty="0">
                <a:solidFill>
                  <a:srgbClr val="25549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</a:t>
            </a:r>
            <a:endParaRPr sz="1924" b="1" dirty="0">
              <a:solidFill>
                <a:srgbClr val="25549F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2" name="Google Shape;139;p4">
            <a:extLst>
              <a:ext uri="{FF2B5EF4-FFF2-40B4-BE49-F238E27FC236}">
                <a16:creationId xmlns:a16="http://schemas.microsoft.com/office/drawing/2014/main" xmlns="" id="{62E4F1E4-2074-CF06-69D0-D236C32AEC4A}"/>
              </a:ext>
            </a:extLst>
          </p:cNvPr>
          <p:cNvSpPr txBox="1"/>
          <p:nvPr/>
        </p:nvSpPr>
        <p:spPr>
          <a:xfrm>
            <a:off x="228600" y="1647742"/>
            <a:ext cx="6139542" cy="61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59" tIns="43967" rIns="87959" bIns="43967" anchor="t" anchorCtr="0">
            <a:spAutoFit/>
          </a:bodyPr>
          <a:lstStyle/>
          <a:p>
            <a:r>
              <a:rPr lang="en-US" sz="3428" b="1" dirty="0" err="1">
                <a:solidFill>
                  <a:srgbClr val="2656A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Сотрудничество</a:t>
            </a:r>
            <a:r>
              <a:rPr lang="en-US" sz="3428" b="1" dirty="0">
                <a:solidFill>
                  <a:srgbClr val="2656A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с NDTP</a:t>
            </a:r>
            <a:endParaRPr sz="342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Google Shape;163;p5">
            <a:extLst>
              <a:ext uri="{FF2B5EF4-FFF2-40B4-BE49-F238E27FC236}">
                <a16:creationId xmlns:a16="http://schemas.microsoft.com/office/drawing/2014/main" xmlns="" id="{4441A2A3-C40B-3EB3-79C8-C644C35B82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87335"/>
          <a:stretch/>
        </p:blipFill>
        <p:spPr>
          <a:xfrm>
            <a:off x="0" y="572"/>
            <a:ext cx="18286982" cy="1302829"/>
          </a:xfrm>
          <a:prstGeom prst="rect">
            <a:avLst/>
          </a:prstGeom>
          <a:solidFill>
            <a:srgbClr val="BBD6EE"/>
          </a:solidFill>
          <a:ln>
            <a:noFill/>
          </a:ln>
        </p:spPr>
      </p:pic>
      <p:pic>
        <p:nvPicPr>
          <p:cNvPr id="49" name="Google Shape;164;p5">
            <a:extLst>
              <a:ext uri="{FF2B5EF4-FFF2-40B4-BE49-F238E27FC236}">
                <a16:creationId xmlns:a16="http://schemas.microsoft.com/office/drawing/2014/main" xmlns="" id="{8BC23F9A-56BE-56D7-BC49-72EF3804A75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43788" y="198599"/>
            <a:ext cx="3287089" cy="89514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E779BB5-2FBE-B9BC-1413-138627624B12}"/>
              </a:ext>
            </a:extLst>
          </p:cNvPr>
          <p:cNvSpPr txBox="1"/>
          <p:nvPr/>
        </p:nvSpPr>
        <p:spPr>
          <a:xfrm>
            <a:off x="200530" y="392255"/>
            <a:ext cx="1272500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45">
              <a:lnSpc>
                <a:spcPct val="90000"/>
              </a:lnSpc>
            </a:pP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Венчурное финансирование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Deeptech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 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ea typeface="Arial Black"/>
                <a:cs typeface="Arial" panose="020B0604020202020204" pitchFamily="34" charset="0"/>
                <a:sym typeface="Arial Black"/>
              </a:rPr>
              <a:t>проектов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A9D5C71-F612-45EE-BD48-8EE32F28918C}"/>
              </a:ext>
            </a:extLst>
          </p:cNvPr>
          <p:cNvSpPr txBox="1"/>
          <p:nvPr/>
        </p:nvSpPr>
        <p:spPr>
          <a:xfrm>
            <a:off x="3344671" y="4761233"/>
            <a:ext cx="51920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ru-RU" sz="3000" b="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Финансирование Deep Tech Фонда</a:t>
            </a:r>
            <a:endParaRPr lang="ru-RU" sz="342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00" b="1" dirty="0" err="1">
                <a:solidFill>
                  <a:srgbClr val="00B05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Таргетируемый</a:t>
            </a:r>
            <a:r>
              <a:rPr lang="ru-RU" sz="3000" b="1" dirty="0">
                <a:solidFill>
                  <a:srgbClr val="00B05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размер до </a:t>
            </a:r>
            <a:r>
              <a:rPr lang="en-US" sz="3000" b="1" dirty="0">
                <a:solidFill>
                  <a:srgbClr val="00B05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</a:t>
            </a:r>
            <a:r>
              <a:rPr lang="ru-RU" sz="3000" b="1" dirty="0">
                <a:solidFill>
                  <a:srgbClr val="00B05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100 млн </a:t>
            </a:r>
          </a:p>
        </p:txBody>
      </p:sp>
      <p:sp>
        <p:nvSpPr>
          <p:cNvPr id="2" name="Google Shape;138;p4">
            <a:extLst>
              <a:ext uri="{FF2B5EF4-FFF2-40B4-BE49-F238E27FC236}">
                <a16:creationId xmlns:a16="http://schemas.microsoft.com/office/drawing/2014/main" xmlns="" id="{5A8A9C67-6766-B562-8240-77934AD8FD62}"/>
              </a:ext>
            </a:extLst>
          </p:cNvPr>
          <p:cNvSpPr txBox="1"/>
          <p:nvPr/>
        </p:nvSpPr>
        <p:spPr>
          <a:xfrm>
            <a:off x="500148" y="7724930"/>
            <a:ext cx="7458149" cy="167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67" tIns="43967" rIns="43967" bIns="43967" anchor="t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kk-KZ" sz="257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Д</a:t>
            </a:r>
            <a:r>
              <a:rPr lang="ru-RU" sz="2571" dirty="0" err="1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остигнута</a:t>
            </a:r>
            <a:r>
              <a:rPr lang="ru-RU" sz="257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договоренность  о </a:t>
            </a:r>
            <a:r>
              <a:rPr lang="ru-RU" sz="2571" b="1" dirty="0">
                <a:solidFill>
                  <a:srgbClr val="25549F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подписании меморандума</a:t>
            </a:r>
            <a:r>
              <a:rPr lang="ru-RU" sz="2571" dirty="0">
                <a:solidFill>
                  <a:srgbClr val="60A500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</a:t>
            </a:r>
            <a:r>
              <a:rPr lang="ru-RU" sz="257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между МНВО, Фондом науки и NDTP в </a:t>
            </a:r>
            <a:r>
              <a:rPr lang="ru-RU" sz="2571" b="1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2025 году, </a:t>
            </a:r>
            <a:r>
              <a:rPr lang="ru-RU" sz="257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включая </a:t>
            </a:r>
            <a:r>
              <a:rPr lang="ru-RU" sz="2571" b="1" dirty="0">
                <a:solidFill>
                  <a:schemeClr val="dk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создание венчурного фонда</a:t>
            </a:r>
            <a:endParaRPr lang="ru-RU" sz="342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10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867</Words>
  <Application>Microsoft Office PowerPoint</Application>
  <PresentationFormat>Произвольный</PresentationFormat>
  <Paragraphs>189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24" baseType="lpstr">
      <vt:lpstr>Arial</vt:lpstr>
      <vt:lpstr>Arial Black</vt:lpstr>
      <vt:lpstr>Calibri</vt:lpstr>
      <vt:lpstr>Inter Bold</vt:lpstr>
      <vt:lpstr>Inter Extra Bold</vt:lpstr>
      <vt:lpstr>Inter Regular</vt:lpstr>
      <vt:lpstr>Inter Semi Bold</vt:lpstr>
      <vt:lpstr>Montserrat</vt:lpstr>
      <vt:lpstr>Montserrat Bold</vt:lpstr>
      <vt:lpstr>Montserrat Italic</vt:lpstr>
      <vt:lpstr>Montserrat Regular</vt:lpstr>
      <vt:lpstr>Raleway Bold</vt:lpstr>
      <vt:lpstr>Raleway ExtraBold</vt:lpstr>
      <vt:lpstr>Raleway Medium</vt:lpstr>
      <vt:lpstr>Raleway Regular</vt:lpstr>
      <vt:lpstr>Raleway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33</cp:revision>
  <dcterms:created xsi:type="dcterms:W3CDTF">2025-03-19T06:34:26Z</dcterms:created>
  <dcterms:modified xsi:type="dcterms:W3CDTF">2025-03-24T08:43:49Z</dcterms:modified>
</cp:coreProperties>
</file>